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comments/modernComment_7FF648F7_80B4511.xml" ContentType="application/vnd.ms-powerpoint.comments+xml"/>
  <Override PartName="/ppt/comments/modernComment_7FF648F8_2BE6D4C.xml" ContentType="application/vnd.ms-powerpoint.comments+xml"/>
  <Override PartName="/ppt/tags/tag16.xml" ContentType="application/vnd.openxmlformats-officedocument.presentationml.tags+xml"/>
  <Override PartName="/ppt/tags/tag17.xml" ContentType="application/vnd.openxmlformats-officedocument.presentationml.tags+xml"/>
  <Override PartName="/ppt/comments/modernComment_7FF648FE_6291E133.xml" ContentType="application/vnd.ms-powerpoint.comments+xml"/>
  <Override PartName="/ppt/tags/tag18.xml" ContentType="application/vnd.openxmlformats-officedocument.presentationml.tags+xml"/>
  <Override PartName="/ppt/tags/tag19.xml" ContentType="application/vnd.openxmlformats-officedocument.presentationml.tags+xml"/>
  <Override PartName="/ppt/notesSlides/notesSlide6.xml" ContentType="application/vnd.openxmlformats-officedocument.presentationml.notesSlide+xml"/>
  <Override PartName="/ppt/tags/tag20.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notesSlides/notesSlide9.xml" ContentType="application/vnd.openxmlformats-officedocument.presentationml.notesSlide+xml"/>
  <Override PartName="/ppt/tags/tag23.xml" ContentType="application/vnd.openxmlformats-officedocument.presentationml.tags+xml"/>
  <Override PartName="/ppt/notesSlides/notesSlide10.xml" ContentType="application/vnd.openxmlformats-officedocument.presentationml.notesSlide+xml"/>
  <Override PartName="/ppt/tags/tag24.xml" ContentType="application/vnd.openxmlformats-officedocument.presentationml.tags+xml"/>
  <Override PartName="/ppt/notesSlides/notesSlide11.xml" ContentType="application/vnd.openxmlformats-officedocument.presentationml.notesSlide+xml"/>
  <Override PartName="/ppt/tags/tag25.xml" ContentType="application/vnd.openxmlformats-officedocument.presentationml.tags+xml"/>
  <Override PartName="/ppt/notesSlides/notesSlide12.xml" ContentType="application/vnd.openxmlformats-officedocument.presentationml.notesSlide+xml"/>
  <Override PartName="/ppt/tags/tag26.xml" ContentType="application/vnd.openxmlformats-officedocument.presentationml.tags+xml"/>
  <Override PartName="/ppt/comments/modernComment_7FFFDABF_EF830437.xml" ContentType="application/vnd.ms-powerpoint.comments+xml"/>
  <Override PartName="/ppt/tags/tag27.xml" ContentType="application/vnd.openxmlformats-officedocument.presentationml.tags+xml"/>
  <Override PartName="/ppt/notesSlides/notesSlide13.xml" ContentType="application/vnd.openxmlformats-officedocument.presentationml.notesSlide+xml"/>
  <Override PartName="/ppt/comments/modernComment_7FF648E3_3A5FAA1A.xml" ContentType="application/vnd.ms-powerpoint.comments+xml"/>
  <Override PartName="/ppt/tags/tag28.xml" ContentType="application/vnd.openxmlformats-officedocument.presentationml.tags+xml"/>
  <Override PartName="/ppt/notesSlides/notesSlide14.xml" ContentType="application/vnd.openxmlformats-officedocument.presentationml.notesSlide+xml"/>
  <Override PartName="/ppt/tags/tag29.xml" ContentType="application/vnd.openxmlformats-officedocument.presentationml.tags+xml"/>
  <Override PartName="/ppt/comments/modernComment_7FF648DE_4159E9FE.xml" ContentType="application/vnd.ms-powerpoint.comments+xml"/>
  <Override PartName="/ppt/tags/tag30.xml" ContentType="application/vnd.openxmlformats-officedocument.presentationml.tags+xml"/>
  <Override PartName="/ppt/notesSlides/notesSlide15.xml" ContentType="application/vnd.openxmlformats-officedocument.presentationml.notesSlide+xml"/>
  <Override PartName="/ppt/tags/tag3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32.xml" ContentType="application/vnd.openxmlformats-officedocument.presentationml.tags+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33.xml" ContentType="application/vnd.openxmlformats-officedocument.presentationml.tags+xml"/>
  <Override PartName="/ppt/tags/tag34.xml" ContentType="application/vnd.openxmlformats-officedocument.presentationml.tags+xml"/>
  <Override PartName="/ppt/notesSlides/notesSlide20.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37.xml" ContentType="application/vnd.openxmlformats-officedocument.presentationml.tags+xml"/>
  <Override PartName="/ppt/notesSlides/notesSlide2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notesSlides/notesSlide2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2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9.xml" ContentType="application/vnd.openxmlformats-officedocument.presentationml.notesSlide+xml"/>
  <Override PartName="/ppt/tags/tag46.xml" ContentType="application/vnd.openxmlformats-officedocument.presentationml.tags+xml"/>
  <Override PartName="/ppt/notesSlides/notesSlide30.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3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3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33.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tags/tag57.xml" ContentType="application/vnd.openxmlformats-officedocument.presentationml.tags+xml"/>
  <Override PartName="/ppt/notesSlides/notesSlide38.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notesSlides/notesSlide39.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40.xml" ContentType="application/vnd.openxmlformats-officedocument.presentationml.notesSlide+xml"/>
  <Override PartName="/ppt/tags/tag62.xml" ContentType="application/vnd.openxmlformats-officedocument.presentationml.tags+xml"/>
  <Override PartName="/ppt/notesSlides/notesSlide41.xml" ContentType="application/vnd.openxmlformats-officedocument.presentationml.notesSlide+xml"/>
  <Override PartName="/ppt/tags/tag63.xml" ContentType="application/vnd.openxmlformats-officedocument.presentationml.tags+xml"/>
  <Override PartName="/ppt/notesSlides/notesSlide4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817" r:id="rId7"/>
  </p:sldMasterIdLst>
  <p:notesMasterIdLst>
    <p:notesMasterId r:id="rId84"/>
  </p:notesMasterIdLst>
  <p:handoutMasterIdLst>
    <p:handoutMasterId r:id="rId85"/>
  </p:handoutMasterIdLst>
  <p:sldIdLst>
    <p:sldId id="2147474112" r:id="rId8"/>
    <p:sldId id="9169" r:id="rId9"/>
    <p:sldId id="283" r:id="rId10"/>
    <p:sldId id="284" r:id="rId11"/>
    <p:sldId id="553" r:id="rId12"/>
    <p:sldId id="405" r:id="rId13"/>
    <p:sldId id="2146846958" r:id="rId14"/>
    <p:sldId id="1319" r:id="rId15"/>
    <p:sldId id="2146846961" r:id="rId16"/>
    <p:sldId id="2146846962" r:id="rId17"/>
    <p:sldId id="2146846963" r:id="rId18"/>
    <p:sldId id="2146846964" r:id="rId19"/>
    <p:sldId id="2146846966" r:id="rId20"/>
    <p:sldId id="2146846967" r:id="rId21"/>
    <p:sldId id="2146846968" r:id="rId22"/>
    <p:sldId id="2146846969" r:id="rId23"/>
    <p:sldId id="2146846970" r:id="rId24"/>
    <p:sldId id="2146846971" r:id="rId25"/>
    <p:sldId id="2146846972" r:id="rId26"/>
    <p:sldId id="2146846973" r:id="rId27"/>
    <p:sldId id="2146846974" r:id="rId28"/>
    <p:sldId id="2146846975" r:id="rId29"/>
    <p:sldId id="2146846976" r:id="rId30"/>
    <p:sldId id="2146846977" r:id="rId31"/>
    <p:sldId id="2146846954" r:id="rId32"/>
    <p:sldId id="2146846953" r:id="rId33"/>
    <p:sldId id="2146846952" r:id="rId34"/>
    <p:sldId id="2146846951" r:id="rId35"/>
    <p:sldId id="2146846950" r:id="rId36"/>
    <p:sldId id="2146846949" r:id="rId37"/>
    <p:sldId id="2146846948" r:id="rId38"/>
    <p:sldId id="2147474111" r:id="rId39"/>
    <p:sldId id="2146846947" r:id="rId40"/>
    <p:sldId id="2146846946" r:id="rId41"/>
    <p:sldId id="2146846945" r:id="rId42"/>
    <p:sldId id="2146846942" r:id="rId43"/>
    <p:sldId id="2147474110" r:id="rId44"/>
    <p:sldId id="2146846940" r:id="rId45"/>
    <p:sldId id="2146846939" r:id="rId46"/>
    <p:sldId id="1321" r:id="rId47"/>
    <p:sldId id="314" r:id="rId48"/>
    <p:sldId id="2147474030" r:id="rId49"/>
    <p:sldId id="2147474057" r:id="rId50"/>
    <p:sldId id="2146846957" r:id="rId51"/>
    <p:sldId id="2147474058" r:id="rId52"/>
    <p:sldId id="2147474059" r:id="rId53"/>
    <p:sldId id="2147474060" r:id="rId54"/>
    <p:sldId id="2147474098" r:id="rId55"/>
    <p:sldId id="2147474099" r:id="rId56"/>
    <p:sldId id="2147474054" r:id="rId57"/>
    <p:sldId id="2146846955" r:id="rId58"/>
    <p:sldId id="2147474045" r:id="rId59"/>
    <p:sldId id="2146846909" r:id="rId60"/>
    <p:sldId id="1322" r:id="rId61"/>
    <p:sldId id="1283" r:id="rId62"/>
    <p:sldId id="1284" r:id="rId63"/>
    <p:sldId id="1285" r:id="rId64"/>
    <p:sldId id="1286" r:id="rId65"/>
    <p:sldId id="9176" r:id="rId66"/>
    <p:sldId id="1330" r:id="rId67"/>
    <p:sldId id="1288" r:id="rId68"/>
    <p:sldId id="1289" r:id="rId69"/>
    <p:sldId id="1290" r:id="rId70"/>
    <p:sldId id="1291" r:id="rId71"/>
    <p:sldId id="1331" r:id="rId72"/>
    <p:sldId id="1293" r:id="rId73"/>
    <p:sldId id="1332" r:id="rId74"/>
    <p:sldId id="1295" r:id="rId75"/>
    <p:sldId id="1296" r:id="rId76"/>
    <p:sldId id="1298" r:id="rId77"/>
    <p:sldId id="1299" r:id="rId78"/>
    <p:sldId id="9177" r:id="rId79"/>
    <p:sldId id="1333" r:id="rId80"/>
    <p:sldId id="9171" r:id="rId81"/>
    <p:sldId id="9167" r:id="rId82"/>
    <p:sldId id="2146846959" r:id="rId83"/>
  </p:sldIdLst>
  <p:sldSz cx="9144000" cy="6858000" type="screen4x3"/>
  <p:notesSz cx="7315200" cy="9601200"/>
  <p:custDataLst>
    <p:tags r:id="rId8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FE06B2F-9BE2-A94C-2D60-40DB186BD290}" name="Linda Parrish" initials="LP" userId="S::Linda.Parrish@ey.com::c3ad5b08-64d7-4e6b-a45b-3069fa06ed80" providerId="AD"/>
  <p188:author id="{CB9F5F60-8F1B-3EE6-8B2F-3A34B00185A2}" name="Eileen F O'Neill" initials="EFO" userId="S::Eileen.ONeill@ey.com::ec88d999-7e2c-46ea-a55b-3b89d08ad093" providerId="AD"/>
  <p188:author id="{CD667E69-9EC6-73BB-096D-52B9CB487DC6}" name="Kara K Adams" initials="KA" userId="S::kara.adams@ey.com::55075c4f-af36-4b47-83d3-7a4e321d61f1" providerId="AD"/>
  <p188:author id="{AA755177-283C-2C72-6219-12FA3C5752F1}" name="Ben J McCulloch Kossak" initials="BJMK" userId="S::Ben.McCullochKossak@ey.com::be9e7d83-f5ac-49e9-8528-390190086659" providerId="AD"/>
  <p188:author id="{CF2D7BB2-7A52-9A81-0F23-F432626BF6F4}" name="Shalini Appaiah" initials="SA" userId="Shalini Appaiah"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Jon L. Belteau" initials="JLB" lastIdx="10" clrIdx="6">
    <p:extLst>
      <p:ext uri="{19B8F6BF-5375-455C-9EA6-DF929625EA0E}">
        <p15:presenceInfo xmlns:p15="http://schemas.microsoft.com/office/powerpoint/2012/main" userId="Jon L. Belteau" providerId="None"/>
      </p:ext>
    </p:extLst>
  </p:cmAuthor>
  <p:cmAuthor id="2" name="Author" initials="A" lastIdx="7" clrIdx="1"/>
  <p:cmAuthor id="3" name="Tracy L Bonaccorso" initials="TLB" lastIdx="4" clrIdx="2">
    <p:extLst>
      <p:ext uri="{19B8F6BF-5375-455C-9EA6-DF929625EA0E}">
        <p15:presenceInfo xmlns:p15="http://schemas.microsoft.com/office/powerpoint/2012/main" userId="S-1-5-21-3814449816-1147414744-3287126245-652205" providerId="AD"/>
      </p:ext>
    </p:extLst>
  </p:cmAuthor>
  <p:cmAuthor id="4" name="Anita Yee" initials="AY" lastIdx="11" clrIdx="3">
    <p:extLst>
      <p:ext uri="{19B8F6BF-5375-455C-9EA6-DF929625EA0E}">
        <p15:presenceInfo xmlns:p15="http://schemas.microsoft.com/office/powerpoint/2012/main" userId="S::Anita.Yee@ey.com::ae32116a-0963-4b4a-9560-0af73a763412" providerId="AD"/>
      </p:ext>
    </p:extLst>
  </p:cmAuthor>
  <p:cmAuthor id="5" name="Tracy L Bonaccorso" initials="TLB [2]" lastIdx="11" clrIdx="4">
    <p:extLst>
      <p:ext uri="{19B8F6BF-5375-455C-9EA6-DF929625EA0E}">
        <p15:presenceInfo xmlns:p15="http://schemas.microsoft.com/office/powerpoint/2012/main" userId="S::Tracy.L.Bonaccorso@ey.com::c158eb98-b32e-4974-8bed-84449e86cab7" providerId="AD"/>
      </p:ext>
    </p:extLst>
  </p:cmAuthor>
  <p:cmAuthor id="6" name="Tim D Parrish" initials="TDP" lastIdx="5" clrIdx="5">
    <p:extLst>
      <p:ext uri="{19B8F6BF-5375-455C-9EA6-DF929625EA0E}">
        <p15:presenceInfo xmlns:p15="http://schemas.microsoft.com/office/powerpoint/2012/main" userId="S::Tim.Parrish@ey.com::ca855c58-f707-44d5-9083-ec076b9d711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C4CD"/>
    <a:srgbClr val="2E2E38"/>
    <a:srgbClr val="747480"/>
    <a:srgbClr val="155CB4"/>
    <a:srgbClr val="FFE600"/>
    <a:srgbClr val="FFFFFF"/>
    <a:srgbClr val="660066"/>
    <a:srgbClr val="262626"/>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D20F2C-12A4-46D4-AB43-9A02A8C6AC05}" v="4" dt="2023-09-29T11:09:05.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623" autoAdjust="0"/>
    <p:restoredTop sz="95801" autoAdjust="0"/>
  </p:normalViewPr>
  <p:slideViewPr>
    <p:cSldViewPr snapToGrid="0">
      <p:cViewPr varScale="1">
        <p:scale>
          <a:sx n="76" d="100"/>
          <a:sy n="76" d="100"/>
        </p:scale>
        <p:origin x="272" y="64"/>
      </p:cViewPr>
      <p:guideLst/>
    </p:cSldViewPr>
  </p:slideViewPr>
  <p:notesTextViewPr>
    <p:cViewPr>
      <p:scale>
        <a:sx n="1" d="1"/>
        <a:sy n="1" d="1"/>
      </p:scale>
      <p:origin x="0" y="0"/>
    </p:cViewPr>
  </p:notesTextViewPr>
  <p:notesViewPr>
    <p:cSldViewPr snapToGrid="0">
      <p:cViewPr>
        <p:scale>
          <a:sx n="1" d="2"/>
          <a:sy n="1" d="2"/>
        </p:scale>
        <p:origin x="0" y="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Master" Target="slideMasters/slideMaster1.xml"/><Relationship Id="rId71" Type="http://schemas.openxmlformats.org/officeDocument/2006/relationships/slide" Target="slides/slide64.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commentAuthors" Target="commentAuthors.xml"/><Relationship Id="rId5" Type="http://schemas.openxmlformats.org/officeDocument/2006/relationships/customXml" Target="../customXml/item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theme" Target="theme/theme1.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handoutMaster" Target="handoutMasters/handout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0"/>
        <c:ser>
          <c:idx val="0"/>
          <c:order val="0"/>
          <c:tx>
            <c:strRef>
              <c:f>Sheet1!$B$1</c:f>
              <c:strCache>
                <c:ptCount val="1"/>
                <c:pt idx="0">
                  <c:v>Sales</c:v>
                </c:pt>
              </c:strCache>
            </c:strRef>
          </c:tx>
          <c:spPr>
            <a:solidFill>
              <a:schemeClr val="tx2"/>
            </a:solidFill>
            <a:ln w="25400">
              <a:solidFill>
                <a:schemeClr val="tx1"/>
              </a:solidFill>
            </a:ln>
            <a:effectLst/>
          </c:spPr>
          <c:dPt>
            <c:idx val="0"/>
            <c:bubble3D val="0"/>
            <c:spPr>
              <a:solidFill>
                <a:srgbClr val="C4C4CD"/>
              </a:solidFill>
              <a:ln w="25400">
                <a:solidFill>
                  <a:schemeClr val="tx1"/>
                </a:solidFill>
              </a:ln>
              <a:effectLst/>
            </c:spPr>
            <c:extLst>
              <c:ext xmlns:c16="http://schemas.microsoft.com/office/drawing/2014/chart" uri="{C3380CC4-5D6E-409C-BE32-E72D297353CC}">
                <c16:uniqueId val="{00000001-86F5-46F2-A4AB-C313BF2F23FD}"/>
              </c:ext>
            </c:extLst>
          </c:dPt>
          <c:dPt>
            <c:idx val="1"/>
            <c:bubble3D val="0"/>
            <c:spPr>
              <a:solidFill>
                <a:srgbClr val="C4C4CD"/>
              </a:solidFill>
              <a:ln w="25400">
                <a:solidFill>
                  <a:schemeClr val="tx1"/>
                </a:solidFill>
              </a:ln>
              <a:effectLst/>
            </c:spPr>
            <c:extLst>
              <c:ext xmlns:c16="http://schemas.microsoft.com/office/drawing/2014/chart" uri="{C3380CC4-5D6E-409C-BE32-E72D297353CC}">
                <c16:uniqueId val="{00000002-86F5-46F2-A4AB-C313BF2F23FD}"/>
              </c:ext>
            </c:extLst>
          </c:dPt>
          <c:dPt>
            <c:idx val="2"/>
            <c:bubble3D val="0"/>
            <c:spPr>
              <a:solidFill>
                <a:srgbClr val="C4C4CD"/>
              </a:solidFill>
              <a:ln w="25400">
                <a:solidFill>
                  <a:schemeClr val="tx1"/>
                </a:solidFill>
              </a:ln>
              <a:effectLst/>
            </c:spPr>
            <c:extLst>
              <c:ext xmlns:c16="http://schemas.microsoft.com/office/drawing/2014/chart" uri="{C3380CC4-5D6E-409C-BE32-E72D297353CC}">
                <c16:uniqueId val="{00000003-86F5-46F2-A4AB-C313BF2F23FD}"/>
              </c:ext>
            </c:extLst>
          </c:dPt>
          <c:dPt>
            <c:idx val="3"/>
            <c:bubble3D val="0"/>
            <c:spPr>
              <a:solidFill>
                <a:srgbClr val="C4C4CD"/>
              </a:solidFill>
              <a:ln w="25400">
                <a:solidFill>
                  <a:schemeClr val="tx1"/>
                </a:solidFill>
              </a:ln>
              <a:effectLst/>
            </c:spPr>
            <c:extLst>
              <c:ext xmlns:c16="http://schemas.microsoft.com/office/drawing/2014/chart" uri="{C3380CC4-5D6E-409C-BE32-E72D297353CC}">
                <c16:uniqueId val="{00000005-86F5-46F2-A4AB-C313BF2F23FD}"/>
              </c:ext>
            </c:extLst>
          </c:dPt>
          <c:dPt>
            <c:idx val="4"/>
            <c:bubble3D val="0"/>
            <c:spPr>
              <a:solidFill>
                <a:srgbClr val="C4C4CD"/>
              </a:solidFill>
              <a:ln w="25400">
                <a:solidFill>
                  <a:schemeClr val="tx1"/>
                </a:solidFill>
              </a:ln>
              <a:effectLst/>
            </c:spPr>
            <c:extLst>
              <c:ext xmlns:c16="http://schemas.microsoft.com/office/drawing/2014/chart" uri="{C3380CC4-5D6E-409C-BE32-E72D297353CC}">
                <c16:uniqueId val="{00000006-86F5-46F2-A4AB-C313BF2F23FD}"/>
              </c:ext>
            </c:extLst>
          </c:dPt>
          <c:dPt>
            <c:idx val="5"/>
            <c:bubble3D val="0"/>
            <c:spPr>
              <a:solidFill>
                <a:srgbClr val="C4C4CD"/>
              </a:solidFill>
              <a:ln w="25400">
                <a:solidFill>
                  <a:schemeClr val="tx1"/>
                </a:solidFill>
              </a:ln>
              <a:effectLst/>
            </c:spPr>
            <c:extLst>
              <c:ext xmlns:c16="http://schemas.microsoft.com/office/drawing/2014/chart" uri="{C3380CC4-5D6E-409C-BE32-E72D297353CC}">
                <c16:uniqueId val="{00000004-86F5-46F2-A4AB-C313BF2F23FD}"/>
              </c:ext>
            </c:extLst>
          </c:dPt>
          <c:cat>
            <c:strRef>
              <c:f>Sheet1!$A$2:$A$7</c:f>
              <c:strCache>
                <c:ptCount val="6"/>
                <c:pt idx="0">
                  <c:v>1st Qtr</c:v>
                </c:pt>
                <c:pt idx="1">
                  <c:v>2nd Qtr</c:v>
                </c:pt>
                <c:pt idx="2">
                  <c:v>3rd Qtr</c:v>
                </c:pt>
                <c:pt idx="3">
                  <c:v>4th Qtr</c:v>
                </c:pt>
                <c:pt idx="4">
                  <c:v>5th Qtr</c:v>
                </c:pt>
                <c:pt idx="5">
                  <c:v>6th Qtr</c:v>
                </c:pt>
              </c:strCache>
            </c:strRef>
          </c:cat>
          <c:val>
            <c:numRef>
              <c:f>Sheet1!$B$2:$B$7</c:f>
              <c:numCache>
                <c:formatCode>General</c:formatCode>
                <c:ptCount val="6"/>
                <c:pt idx="0">
                  <c:v>4</c:v>
                </c:pt>
                <c:pt idx="1">
                  <c:v>4</c:v>
                </c:pt>
                <c:pt idx="2">
                  <c:v>4</c:v>
                </c:pt>
                <c:pt idx="3">
                  <c:v>4</c:v>
                </c:pt>
                <c:pt idx="4">
                  <c:v>4</c:v>
                </c:pt>
                <c:pt idx="5">
                  <c:v>4</c:v>
                </c:pt>
              </c:numCache>
            </c:numRef>
          </c:val>
          <c:extLst>
            <c:ext xmlns:c16="http://schemas.microsoft.com/office/drawing/2014/chart" uri="{C3380CC4-5D6E-409C-BE32-E72D297353CC}">
              <c16:uniqueId val="{00000000-1916-44AE-A223-632B75102A15}"/>
            </c:ext>
          </c:extLst>
        </c:ser>
        <c:dLbls>
          <c:showLegendKey val="0"/>
          <c:showVal val="0"/>
          <c:showCatName val="0"/>
          <c:showSerName val="0"/>
          <c:showPercent val="0"/>
          <c:showBubbleSize val="0"/>
          <c:showLeaderLines val="1"/>
        </c:dLbls>
        <c:firstSliceAng val="6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extLst>
      <a:ext uri="{909E8E84-426E-40DD-AFC4-6F175D3DCCD1}">
        <a14:hiddenFill xmlns:a14="http://schemas.microsoft.com/office/drawing/2010/main">
          <a:solidFill>
            <a:srgbClr val="C4C4CD"/>
          </a:solidFill>
        </a14:hiddenFill>
      </a:ext>
    </a:ex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7FF648DE_4159E9FE.xml><?xml version="1.0" encoding="utf-8"?>
<p188:cmLst xmlns:a="http://schemas.openxmlformats.org/drawingml/2006/main" xmlns:r="http://schemas.openxmlformats.org/officeDocument/2006/relationships" xmlns:p188="http://schemas.microsoft.com/office/powerpoint/2018/8/main">
  <p188:cm id="{3FED0963-3C6E-4529-8B5C-51E2994CEFFB}" authorId="{CB9F5F60-8F1B-3EE6-8B2F-3A34B00185A2}" created="2023-09-22T19:08:23.825">
    <ac:deMkLst xmlns:ac="http://schemas.microsoft.com/office/drawing/2013/main/command">
      <pc:docMk xmlns:pc="http://schemas.microsoft.com/office/powerpoint/2013/main/command"/>
      <pc:sldMk xmlns:pc="http://schemas.microsoft.com/office/powerpoint/2013/main/command" cId="1096411646" sldId="2146846942"/>
      <ac:spMk id="3" creationId="{9ABDA3F4-9D50-404D-9B5F-EE5896602B70}"/>
    </ac:deMkLst>
    <p188:replyLst>
      <p188:reply id="{A33F6227-4C4E-422B-B4AB-E65FF7114B62}" authorId="{CD667E69-9EC6-73BB-096D-52B9CB487DC6}" created="2023-09-25T17:52:13.148">
        <p188:txBody>
          <a:bodyPr/>
          <a:lstStyle/>
          <a:p>
            <a:r>
              <a:rPr lang="en-US"/>
              <a:t>Not a client</a:t>
            </a:r>
          </a:p>
        </p188:txBody>
      </p188:reply>
    </p188:replyLst>
    <p188:txBody>
      <a:bodyPr/>
      <a:lstStyle/>
      <a:p>
        <a:r>
          <a:rPr lang="en-US"/>
          <a:t>See preceding comment re court case approval</a:t>
        </a:r>
      </a:p>
    </p188:txBody>
  </p188:cm>
</p188:cmLst>
</file>

<file path=ppt/comments/modernComment_7FF648E3_3A5FAA1A.xml><?xml version="1.0" encoding="utf-8"?>
<p188:cmLst xmlns:a="http://schemas.openxmlformats.org/drawingml/2006/main" xmlns:r="http://schemas.openxmlformats.org/officeDocument/2006/relationships" xmlns:p188="http://schemas.microsoft.com/office/powerpoint/2018/8/main">
  <p188:cm id="{7DFE2AD2-BA6B-427A-B9FA-A43FDB6AA3E4}" authorId="{CB9F5F60-8F1B-3EE6-8B2F-3A34B00185A2}" created="2023-09-22T19:07:02.999">
    <ac:deMkLst xmlns:ac="http://schemas.microsoft.com/office/drawing/2013/main/command">
      <pc:docMk xmlns:pc="http://schemas.microsoft.com/office/powerpoint/2013/main/command"/>
      <pc:sldMk xmlns:pc="http://schemas.microsoft.com/office/powerpoint/2013/main/command" cId="979347994" sldId="2146846947"/>
      <ac:spMk id="3" creationId="{B6E8D5EE-C91B-4F01-964B-9EFE2FD1014F}"/>
    </ac:deMkLst>
    <p188:replyLst>
      <p188:reply id="{9BB53F77-A1BA-442A-B96D-C1FAC13F5F45}" authorId="{CD667E69-9EC6-73BB-096D-52B9CB487DC6}" created="2023-09-25T17:51:59.744">
        <p188:txBody>
          <a:bodyPr/>
          <a:lstStyle/>
          <a:p>
            <a:r>
              <a:rPr lang="en-US"/>
              <a:t>Not a client</a:t>
            </a:r>
          </a:p>
        </p188:txBody>
      </p188:reply>
    </p188:replyLst>
    <p188:txBody>
      <a:bodyPr/>
      <a:lstStyle/>
      <a:p>
        <a:r>
          <a:rPr lang="en-US"/>
          <a:t>See immediate preceding comment</a:t>
        </a:r>
      </a:p>
    </p188:txBody>
  </p188:cm>
</p188:cmLst>
</file>

<file path=ppt/comments/modernComment_7FF648F7_80B4511.xml><?xml version="1.0" encoding="utf-8"?>
<p188:cmLst xmlns:a="http://schemas.openxmlformats.org/drawingml/2006/main" xmlns:r="http://schemas.openxmlformats.org/officeDocument/2006/relationships" xmlns:p188="http://schemas.microsoft.com/office/powerpoint/2018/8/main">
  <p188:cm id="{023A1702-E415-4493-A0DD-59BF14DE72BD}" authorId="{CB9F5F60-8F1B-3EE6-8B2F-3A34B00185A2}" created="2023-09-22T18:50:49.713">
    <ac:txMkLst xmlns:ac="http://schemas.microsoft.com/office/drawing/2013/main/command">
      <pc:docMk xmlns:pc="http://schemas.microsoft.com/office/powerpoint/2013/main/command"/>
      <pc:sldMk xmlns:pc="http://schemas.microsoft.com/office/powerpoint/2013/main/command" cId="134956305" sldId="2146846967"/>
      <ac:spMk id="3" creationId="{0ACDC31C-0F76-96BB-C920-971F874F9E7B}"/>
      <ac:txMk cp="1096">
        <ac:context len="1152" hash="3652943173"/>
      </ac:txMk>
    </ac:txMkLst>
    <p188:pos x="4529137" y="4576762"/>
    <p188:replyLst>
      <p188:reply id="{2268CC31-C102-4A3C-9FE2-BE6AFF7FFCA4}" authorId="{CD667E69-9EC6-73BB-096D-52B9CB487DC6}" created="2023-09-25T17:49:12.801">
        <p188:txBody>
          <a:bodyPr/>
          <a:lstStyle/>
          <a:p>
            <a:r>
              <a:rPr lang="en-US"/>
              <a:t>done</a:t>
            </a:r>
          </a:p>
        </p188:txBody>
      </p188:reply>
    </p188:replyLst>
    <p188:txBody>
      <a:bodyPr/>
      <a:lstStyle/>
      <a:p>
        <a:r>
          <a:rPr lang="en-US"/>
          <a:t>Replace "need to" with "should"</a:t>
        </a:r>
      </a:p>
    </p188:txBody>
  </p188:cm>
  <p188:cm id="{AE7F1F77-680F-4AA0-97E9-3FA88FD9DBCD}" authorId="{CB9F5F60-8F1B-3EE6-8B2F-3A34B00185A2}" created="2023-09-22T18:53:19.256">
    <ac:txMkLst xmlns:ac="http://schemas.microsoft.com/office/drawing/2013/main/command">
      <pc:docMk xmlns:pc="http://schemas.microsoft.com/office/powerpoint/2013/main/command"/>
      <pc:sldMk xmlns:pc="http://schemas.microsoft.com/office/powerpoint/2013/main/command" cId="134956305" sldId="2146846967"/>
      <ac:spMk id="3" creationId="{0ACDC31C-0F76-96BB-C920-971F874F9E7B}"/>
      <ac:txMk cp="976" len="175">
        <ac:context len="1152" hash="3652943173"/>
      </ac:txMk>
    </ac:txMkLst>
    <p188:pos x="7948612" y="4329112"/>
    <p188:replyLst>
      <p188:reply id="{2849BE03-EC69-4E5D-8E3A-9CA3805B9F6E}" authorId="{CD667E69-9EC6-73BB-096D-52B9CB487DC6}" created="2023-09-25T17:49:25.774">
        <p188:txBody>
          <a:bodyPr/>
          <a:lstStyle/>
          <a:p>
            <a:r>
              <a:rPr lang="en-US"/>
              <a:t>done</a:t>
            </a:r>
          </a:p>
        </p188:txBody>
      </p188:reply>
    </p188:replyLst>
    <p188:txBody>
      <a:bodyPr/>
      <a:lstStyle/>
      <a:p>
        <a:r>
          <a:rPr lang="en-US"/>
          <a:t>Remove this comment in order to keep information factual and not imply businesses take certain actions while the issue is being worked out in the courts</a:t>
        </a:r>
      </a:p>
    </p188:txBody>
  </p188:cm>
</p188:cmLst>
</file>

<file path=ppt/comments/modernComment_7FF648F8_2BE6D4C.xml><?xml version="1.0" encoding="utf-8"?>
<p188:cmLst xmlns:a="http://schemas.openxmlformats.org/drawingml/2006/main" xmlns:r="http://schemas.openxmlformats.org/officeDocument/2006/relationships" xmlns:p188="http://schemas.microsoft.com/office/powerpoint/2018/8/main">
  <p188:cm id="{74A34E25-B6C2-49FC-BE96-57053A61A3EA}" authorId="{CB9F5F60-8F1B-3EE6-8B2F-3A34B00185A2}" created="2023-09-22T18:54:09.297">
    <ac:txMkLst xmlns:ac="http://schemas.microsoft.com/office/drawing/2013/main/command">
      <pc:docMk xmlns:pc="http://schemas.microsoft.com/office/powerpoint/2013/main/command"/>
      <pc:sldMk xmlns:pc="http://schemas.microsoft.com/office/powerpoint/2013/main/command" cId="46034252" sldId="2146846968"/>
      <ac:spMk id="3" creationId="{B5D357EE-DB0F-DD0E-C970-DE0E201DEC98}"/>
      <ac:txMk cp="88">
        <ac:context len="1008" hash="1920060834"/>
      </ac:txMk>
    </ac:txMkLst>
    <p188:pos x="2686050" y="852487"/>
    <p188:replyLst>
      <p188:reply id="{B13380F2-E5F9-42D1-BFFB-FB2D778AA1C1}" authorId="{CD667E69-9EC6-73BB-096D-52B9CB487DC6}" created="2023-09-25T17:50:01.135">
        <p188:txBody>
          <a:bodyPr/>
          <a:lstStyle/>
          <a:p>
            <a:r>
              <a:rPr lang="en-US"/>
              <a:t>done</a:t>
            </a:r>
          </a:p>
        </p188:txBody>
      </p188:reply>
    </p188:replyLst>
    <p188:txBody>
      <a:bodyPr/>
      <a:lstStyle/>
      <a:p>
        <a:r>
          <a:rPr lang="en-US"/>
          <a:t>Remove 'significant'</a:t>
        </a:r>
      </a:p>
    </p188:txBody>
  </p188:cm>
</p188:cmLst>
</file>

<file path=ppt/comments/modernComment_7FF648FE_6291E133.xml><?xml version="1.0" encoding="utf-8"?>
<p188:cmLst xmlns:a="http://schemas.openxmlformats.org/drawingml/2006/main" xmlns:r="http://schemas.openxmlformats.org/officeDocument/2006/relationships" xmlns:p188="http://schemas.microsoft.com/office/powerpoint/2018/8/main">
  <p188:cm id="{FCF35BD9-C383-46FD-93F4-7E90BFF369CD}" authorId="{CB9F5F60-8F1B-3EE6-8B2F-3A34B00185A2}" created="2023-09-22T18:57:21.331">
    <ac:txMkLst xmlns:ac="http://schemas.microsoft.com/office/drawing/2013/main/command">
      <pc:docMk xmlns:pc="http://schemas.microsoft.com/office/powerpoint/2013/main/command"/>
      <pc:sldMk xmlns:pc="http://schemas.microsoft.com/office/powerpoint/2013/main/command" cId="1653727539" sldId="2146846974"/>
      <ac:spMk id="3" creationId="{0BB1E693-4175-4FD9-9CEE-7761429285A2}"/>
      <ac:txMk cp="432" len="1">
        <ac:context len="711" hash="3289437938"/>
      </ac:txMk>
    </ac:txMkLst>
    <p188:pos x="7929562" y="1719262"/>
    <p188:replyLst>
      <p188:reply id="{1B9A82F9-2CF4-4E96-B419-D5A10424D6BD}" authorId="{CD667E69-9EC6-73BB-096D-52B9CB487DC6}" created="2023-09-25T17:50:44.840">
        <p188:txBody>
          <a:bodyPr/>
          <a:lstStyle/>
          <a:p>
            <a:r>
              <a:rPr lang="en-US"/>
              <a:t>done</a:t>
            </a:r>
          </a:p>
        </p188:txBody>
      </p188:reply>
    </p188:replyLst>
    <p188:txBody>
      <a:bodyPr/>
      <a:lstStyle/>
      <a:p>
        <a:r>
          <a:rPr lang="en-US"/>
          <a:t>Please delete if inclusion of "health and life sciences sector" was not intentional. It may be, since some health orgs are exempt.  </a:t>
        </a:r>
      </a:p>
    </p188:txBody>
  </p188:cm>
</p188:cmLst>
</file>

<file path=ppt/comments/modernComment_7FFFDABF_EF830437.xml><?xml version="1.0" encoding="utf-8"?>
<p188:cmLst xmlns:a="http://schemas.openxmlformats.org/drawingml/2006/main" xmlns:r="http://schemas.openxmlformats.org/officeDocument/2006/relationships" xmlns:p188="http://schemas.microsoft.com/office/powerpoint/2018/8/main">
  <p188:cm id="{3E1F9618-8A2E-4C35-A072-7F06324AC6A2}" authorId="{CB9F5F60-8F1B-3EE6-8B2F-3A34B00185A2}" created="2023-09-22T19:06:18.774">
    <ac:deMkLst xmlns:ac="http://schemas.microsoft.com/office/drawing/2013/main/command">
      <pc:docMk xmlns:pc="http://schemas.microsoft.com/office/powerpoint/2013/main/command"/>
      <pc:sldMk xmlns:pc="http://schemas.microsoft.com/office/powerpoint/2013/main/command" cId="4018340919" sldId="2147474111"/>
      <ac:spMk id="3" creationId="{0C8EA617-F35C-4D56-9AD6-58F19F5FD9AC}"/>
    </ac:deMkLst>
    <p188:replyLst>
      <p188:reply id="{F0E06480-1C1E-4D60-97B0-FA8596EE7EF2}" authorId="{CD667E69-9EC6-73BB-096D-52B9CB487DC6}" created="2023-09-25T17:51:51.130">
        <p188:txBody>
          <a:bodyPr/>
          <a:lstStyle/>
          <a:p>
            <a:r>
              <a:rPr lang="en-US"/>
              <a:t>In process for Carle</a:t>
            </a:r>
          </a:p>
        </p188:txBody>
      </p188:reply>
    </p188:replyLst>
    <p188:txBody>
      <a:bodyPr/>
      <a:lstStyle/>
      <a:p>
        <a:r>
          <a:rPr lang="en-US"/>
          <a:t>If court cases involve an EY client, the GCSP or TAL will need to approve inclusion (including Independence approval if Ch 1)</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GB">
              <a:latin typeface="Arial" pitchFamily="34" charset="0"/>
            </a:endParaRPr>
          </a:p>
        </p:txBody>
      </p:sp>
      <p:sp>
        <p:nvSpPr>
          <p:cNvPr id="3" name="Date Placeholder 2"/>
          <p:cNvSpPr>
            <a:spLocks noGrp="1"/>
          </p:cNvSpPr>
          <p:nvPr>
            <p:ph type="dt" sz="quarter" idx="1"/>
          </p:nvPr>
        </p:nvSpPr>
        <p:spPr>
          <a:xfrm>
            <a:off x="4143587" y="0"/>
            <a:ext cx="3169920" cy="480060"/>
          </a:xfrm>
          <a:prstGeom prst="rect">
            <a:avLst/>
          </a:prstGeom>
        </p:spPr>
        <p:txBody>
          <a:bodyPr vert="horz" lIns="96647" tIns="48324" rIns="96647" bIns="48324" rtlCol="0"/>
          <a:lstStyle>
            <a:lvl1pPr algn="r">
              <a:defRPr sz="1300"/>
            </a:lvl1pPr>
          </a:lstStyle>
          <a:p>
            <a:fld id="{75A85089-C692-4DEA-AC49-04CF34D4FE14}" type="datetimeFigureOut">
              <a:rPr lang="en-GB" smtClean="0">
                <a:latin typeface="Arial" pitchFamily="34" charset="0"/>
              </a:rPr>
              <a:pPr/>
              <a:t>29/09/2023</a:t>
            </a:fld>
            <a:endParaRPr lang="en-GB">
              <a:latin typeface="Arial" pitchFamily="34" charset="0"/>
            </a:endParaRPr>
          </a:p>
        </p:txBody>
      </p:sp>
      <p:sp>
        <p:nvSpPr>
          <p:cNvPr id="4" name="Footer Placeholder 3"/>
          <p:cNvSpPr>
            <a:spLocks noGrp="1"/>
          </p:cNvSpPr>
          <p:nvPr>
            <p:ph type="ftr" sz="quarter" idx="2"/>
          </p:nvPr>
        </p:nvSpPr>
        <p:spPr>
          <a:xfrm>
            <a:off x="0" y="9119474"/>
            <a:ext cx="3169920" cy="480060"/>
          </a:xfrm>
          <a:prstGeom prst="rect">
            <a:avLst/>
          </a:prstGeom>
        </p:spPr>
        <p:txBody>
          <a:bodyPr vert="horz" lIns="96647" tIns="48324" rIns="96647" bIns="48324" rtlCol="0" anchor="b"/>
          <a:lstStyle>
            <a:lvl1pPr algn="l">
              <a:defRPr sz="1300"/>
            </a:lvl1pPr>
          </a:lstStyle>
          <a:p>
            <a:endParaRPr lang="en-GB">
              <a:latin typeface="Arial" pitchFamily="34" charset="0"/>
            </a:endParaRPr>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47" tIns="48324" rIns="96647" bIns="48324" rtlCol="0" anchor="b"/>
          <a:lstStyle>
            <a:lvl1pPr algn="r">
              <a:defRPr sz="1300"/>
            </a:lvl1pPr>
          </a:lstStyle>
          <a:p>
            <a:fld id="{D3A5C721-4BB5-4DB6-AD65-4BA2A62B05B6}" type="slidenum">
              <a:rPr lang="en-GB" smtClean="0">
                <a:latin typeface="Arial" pitchFamily="34" charset="0"/>
              </a:rPr>
              <a:pPr/>
              <a:t>‹#›</a:t>
            </a:fld>
            <a:endParaRPr lang="en-GB">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atin typeface="Arial" pitchFamily="34" charset="0"/>
              </a:defRPr>
            </a:lvl1pPr>
          </a:lstStyle>
          <a:p>
            <a:endParaRPr lang="en-GB"/>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atin typeface="Arial" pitchFamily="34" charset="0"/>
              </a:defRPr>
            </a:lvl1pPr>
          </a:lstStyle>
          <a:p>
            <a:fld id="{8045EBA9-A28D-4849-BFEA-AA04F6A21B63}" type="datetimeFigureOut">
              <a:rPr lang="en-GB" smtClean="0"/>
              <a:pPr/>
              <a:t>29/09/2023</a:t>
            </a:fld>
            <a:endParaRPr lang="en-GB"/>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GB"/>
          </a:p>
        </p:txBody>
      </p:sp>
      <p:sp>
        <p:nvSpPr>
          <p:cNvPr id="5" name="Notes Placeholder 4"/>
          <p:cNvSpPr>
            <a:spLocks noGrp="1"/>
          </p:cNvSpPr>
          <p:nvPr>
            <p:ph type="body" sz="quarter" idx="3"/>
          </p:nvPr>
        </p:nvSpPr>
        <p:spPr>
          <a:xfrm>
            <a:off x="731521" y="4560571"/>
            <a:ext cx="5852160" cy="4320540"/>
          </a:xfrm>
          <a:prstGeom prst="rect">
            <a:avLst/>
          </a:prstGeom>
        </p:spPr>
        <p:txBody>
          <a:bodyPr vert="horz" lIns="96647" tIns="48324" rIns="96647" bIns="4832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atin typeface="Arial" pitchFamily="34" charset="0"/>
              </a:defRPr>
            </a:lvl1pPr>
          </a:lstStyle>
          <a:p>
            <a:endParaRPr lang="en-GB"/>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atin typeface="Arial" pitchFamily="34" charset="0"/>
              </a:defRPr>
            </a:lvl1pPr>
          </a:lstStyle>
          <a:p>
            <a:fld id="{5B43D19E-BFDB-4C92-8EDD-32EDDA8F41DF}" type="slidenum">
              <a:rPr lang="en-GB" smtClean="0"/>
              <a:pPr/>
              <a:t>‹#›</a:t>
            </a:fld>
            <a:endParaRPr lang="en-GB"/>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0</a:t>
            </a:fld>
            <a:endParaRPr lang="en-GB"/>
          </a:p>
        </p:txBody>
      </p:sp>
    </p:spTree>
    <p:extLst>
      <p:ext uri="{BB962C8B-B14F-4D97-AF65-F5344CB8AC3E}">
        <p14:creationId xmlns:p14="http://schemas.microsoft.com/office/powerpoint/2010/main" val="4121940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r>
              <a:rPr lang="en-US"/>
              <a:t>Cal. Revs. &amp; Tax Sec. 214</a:t>
            </a:r>
          </a:p>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27</a:t>
            </a:fld>
            <a:endParaRPr lang="en-GB"/>
          </a:p>
        </p:txBody>
      </p:sp>
    </p:spTree>
    <p:extLst>
      <p:ext uri="{BB962C8B-B14F-4D97-AF65-F5344CB8AC3E}">
        <p14:creationId xmlns:p14="http://schemas.microsoft.com/office/powerpoint/2010/main" val="471683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28</a:t>
            </a:fld>
            <a:endParaRPr lang="en-GB"/>
          </a:p>
        </p:txBody>
      </p:sp>
    </p:spTree>
    <p:extLst>
      <p:ext uri="{BB962C8B-B14F-4D97-AF65-F5344CB8AC3E}">
        <p14:creationId xmlns:p14="http://schemas.microsoft.com/office/powerpoint/2010/main" val="29810943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29</a:t>
            </a:fld>
            <a:endParaRPr lang="en-GB"/>
          </a:p>
        </p:txBody>
      </p:sp>
    </p:spTree>
    <p:extLst>
      <p:ext uri="{BB962C8B-B14F-4D97-AF65-F5344CB8AC3E}">
        <p14:creationId xmlns:p14="http://schemas.microsoft.com/office/powerpoint/2010/main" val="3789159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Town denied property tax exemption to hospital for years 2006—2008; hospital filed lawsuit challenging decision. NJ Tax Court largely denied hospital’s request for exemption, with a few exceptions. </a:t>
            </a:r>
          </a:p>
          <a:p>
            <a:r>
              <a:rPr lang="en-US"/>
              <a:t>NJ Stat 54:4—3.6 required</a:t>
            </a:r>
          </a:p>
          <a:p>
            <a:pPr lvl="1"/>
            <a:r>
              <a:rPr lang="en-US"/>
              <a:t>1) Property owner be organized exclusively for an exempt purpose</a:t>
            </a:r>
          </a:p>
          <a:p>
            <a:pPr lvl="1"/>
            <a:r>
              <a:rPr lang="en-US"/>
              <a:t>2) Property be actually and exclusively used for the exempt purpose</a:t>
            </a:r>
          </a:p>
          <a:p>
            <a:pPr lvl="1"/>
            <a:r>
              <a:rPr lang="en-US"/>
              <a:t>3) Hospital’s operation and use of its property cannot be conducted for profit </a:t>
            </a:r>
          </a:p>
          <a:p>
            <a:r>
              <a:rPr lang="en-US"/>
              <a:t>Court wanted to determine where private physicians practiced on the subject property to identify areas of the hospital that are subject to tax. After reviewing floor plans, court determined that voluntary, employed and exclusive contract doctors worked throughout building w/o limitations. </a:t>
            </a:r>
          </a:p>
          <a:p>
            <a:r>
              <a:rPr lang="en-US"/>
              <a:t>3P agreements: parking garage services, catering, laundry/linen services (fixed management fee vs. split savings)</a:t>
            </a:r>
          </a:p>
          <a:p>
            <a:r>
              <a:rPr lang="en-US"/>
              <a:t>Exemption largely failed b/c hospital had burden of proof, and didn’t have evidence to support exemption claims </a:t>
            </a:r>
          </a:p>
          <a:p>
            <a:r>
              <a:rPr lang="en-US"/>
              <a:t>Ruling only applied to parties in the case, but impact was felt throughout the state: Flurry of lawsuits between hospitals and municipalities; Others entered PILOT programs to negotiate payment</a:t>
            </a:r>
          </a:p>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32</a:t>
            </a:fld>
            <a:endParaRPr lang="en-GB"/>
          </a:p>
        </p:txBody>
      </p:sp>
    </p:spTree>
    <p:extLst>
      <p:ext uri="{BB962C8B-B14F-4D97-AF65-F5344CB8AC3E}">
        <p14:creationId xmlns:p14="http://schemas.microsoft.com/office/powerpoint/2010/main" val="20063058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Beginning in tax year 2021</a:t>
            </a:r>
          </a:p>
        </p:txBody>
      </p:sp>
      <p:sp>
        <p:nvSpPr>
          <p:cNvPr id="4" name="Slide Number Placeholder 3"/>
          <p:cNvSpPr>
            <a:spLocks noGrp="1"/>
          </p:cNvSpPr>
          <p:nvPr>
            <p:ph type="sldNum" sz="quarter" idx="5"/>
          </p:nvPr>
        </p:nvSpPr>
        <p:spPr/>
        <p:txBody>
          <a:bodyPr/>
          <a:lstStyle/>
          <a:p>
            <a:fld id="{5B43D19E-BFDB-4C92-8EDD-32EDDA8F41DF}" type="slidenum">
              <a:rPr lang="en-GB" smtClean="0"/>
              <a:pPr/>
              <a:t>33</a:t>
            </a:fld>
            <a:endParaRPr lang="en-GB"/>
          </a:p>
        </p:txBody>
      </p:sp>
    </p:spTree>
    <p:extLst>
      <p:ext uri="{BB962C8B-B14F-4D97-AF65-F5344CB8AC3E}">
        <p14:creationId xmlns:p14="http://schemas.microsoft.com/office/powerpoint/2010/main" val="4235317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7900">
              <a:defRPr/>
            </a:pPr>
            <a:r>
              <a:rPr lang="en-US"/>
              <a:t>Even though transfer taxes are one-time levies, they can be substantial depending on the value of the property </a:t>
            </a:r>
          </a:p>
          <a:p>
            <a:pPr defTabSz="937900">
              <a:defRPr/>
            </a:pPr>
            <a:r>
              <a:rPr lang="en-US"/>
              <a:t>State by state analysis for nonprofit exemption</a:t>
            </a:r>
          </a:p>
          <a:p>
            <a:pPr defTabSz="937900">
              <a:defRPr/>
            </a:pPr>
            <a:r>
              <a:rPr lang="en-US"/>
              <a:t>Based on strict reading of CA exemptions, a transfer between 2 non-profits would be subject to transfer tax </a:t>
            </a:r>
          </a:p>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37</a:t>
            </a:fld>
            <a:endParaRPr lang="en-GB"/>
          </a:p>
        </p:txBody>
      </p:sp>
    </p:spTree>
    <p:extLst>
      <p:ext uri="{BB962C8B-B14F-4D97-AF65-F5344CB8AC3E}">
        <p14:creationId xmlns:p14="http://schemas.microsoft.com/office/powerpoint/2010/main" val="35442588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Karl</a:t>
            </a:r>
          </a:p>
        </p:txBody>
      </p:sp>
      <p:sp>
        <p:nvSpPr>
          <p:cNvPr id="4" name="Slide Number Placeholder 3"/>
          <p:cNvSpPr>
            <a:spLocks noGrp="1"/>
          </p:cNvSpPr>
          <p:nvPr>
            <p:ph type="sldNum" sz="quarter" idx="5"/>
          </p:nvPr>
        </p:nvSpPr>
        <p:spPr/>
        <p:txBody>
          <a:bodyPr/>
          <a:lstStyle/>
          <a:p>
            <a:fld id="{5B43D19E-BFDB-4C92-8EDD-32EDDA8F41DF}" type="slidenum">
              <a:rPr lang="en-GB" smtClean="0"/>
              <a:pPr/>
              <a:t>38</a:t>
            </a:fld>
            <a:endParaRPr lang="en-GB"/>
          </a:p>
        </p:txBody>
      </p:sp>
    </p:spTree>
    <p:extLst>
      <p:ext uri="{BB962C8B-B14F-4D97-AF65-F5344CB8AC3E}">
        <p14:creationId xmlns:p14="http://schemas.microsoft.com/office/powerpoint/2010/main" val="174661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39</a:t>
            </a:fld>
            <a:endParaRPr lang="en-GB">
              <a:solidFill>
                <a:prstClr val="black"/>
              </a:solidFill>
            </a:endParaRPr>
          </a:p>
        </p:txBody>
      </p:sp>
    </p:spTree>
    <p:extLst>
      <p:ext uri="{BB962C8B-B14F-4D97-AF65-F5344CB8AC3E}">
        <p14:creationId xmlns:p14="http://schemas.microsoft.com/office/powerpoint/2010/main" val="2554700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Specifically we’ll look at tax credits offered by the bill and discuss some of the nuances related to these credits. </a:t>
            </a:r>
          </a:p>
          <a:p>
            <a:endParaRPr lang="en-US"/>
          </a:p>
        </p:txBody>
      </p:sp>
      <p:sp>
        <p:nvSpPr>
          <p:cNvPr id="4" name="Slide Number Placeholder 3"/>
          <p:cNvSpPr>
            <a:spLocks noGrp="1"/>
          </p:cNvSpPr>
          <p:nvPr>
            <p:ph type="sldNum" sz="quarter" idx="5"/>
          </p:nvPr>
        </p:nvSpPr>
        <p:spPr/>
        <p:txBody>
          <a:bodyPr/>
          <a:lstStyle/>
          <a:p>
            <a:fld id="{386782C2-DEDD-4A4B-94CB-A0E03D9E666E}" type="slidenum">
              <a:rPr lang="en-US" smtClean="0"/>
              <a:t>40</a:t>
            </a:fld>
            <a:endParaRPr lang="en-US"/>
          </a:p>
        </p:txBody>
      </p:sp>
    </p:spTree>
    <p:extLst>
      <p:ext uri="{BB962C8B-B14F-4D97-AF65-F5344CB8AC3E}">
        <p14:creationId xmlns:p14="http://schemas.microsoft.com/office/powerpoint/2010/main" val="29538653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IRA includes opportunities in multiple areas including advanced manufacturing that may be applicable to university/hospital settings including</a:t>
            </a:r>
          </a:p>
        </p:txBody>
      </p:sp>
      <p:sp>
        <p:nvSpPr>
          <p:cNvPr id="4" name="Slide Number Placeholder 3"/>
          <p:cNvSpPr>
            <a:spLocks noGrp="1"/>
          </p:cNvSpPr>
          <p:nvPr>
            <p:ph type="sldNum" sz="quarter" idx="5"/>
          </p:nvPr>
        </p:nvSpPr>
        <p:spPr/>
        <p:txBody>
          <a:bodyPr/>
          <a:lstStyle/>
          <a:p>
            <a:fld id="{386782C2-DEDD-4A4B-94CB-A0E03D9E666E}" type="slidenum">
              <a:rPr lang="en-US" smtClean="0"/>
              <a:t>41</a:t>
            </a:fld>
            <a:endParaRPr lang="en-US"/>
          </a:p>
        </p:txBody>
      </p:sp>
    </p:spTree>
    <p:extLst>
      <p:ext uri="{BB962C8B-B14F-4D97-AF65-F5344CB8AC3E}">
        <p14:creationId xmlns:p14="http://schemas.microsoft.com/office/powerpoint/2010/main" val="101877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1</a:t>
            </a:fld>
            <a:endParaRPr lang="en-GB">
              <a:solidFill>
                <a:prstClr val="black"/>
              </a:solidFill>
            </a:endParaRPr>
          </a:p>
        </p:txBody>
      </p:sp>
    </p:spTree>
    <p:extLst>
      <p:ext uri="{BB962C8B-B14F-4D97-AF65-F5344CB8AC3E}">
        <p14:creationId xmlns:p14="http://schemas.microsoft.com/office/powerpoint/2010/main" val="3107832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Fiscal year filing example:</a:t>
            </a:r>
          </a:p>
          <a:p>
            <a:pPr marL="175856" indent="-175856">
              <a:buFontTx/>
              <a:buChar char="-"/>
            </a:pPr>
            <a:r>
              <a:rPr lang="en-US"/>
              <a:t>University has FYE July 2023</a:t>
            </a:r>
          </a:p>
          <a:p>
            <a:pPr marL="175856" indent="-175856">
              <a:buFontTx/>
              <a:buChar char="-"/>
            </a:pPr>
            <a:r>
              <a:rPr lang="en-US"/>
              <a:t>Qualified investment made in September 2023</a:t>
            </a:r>
          </a:p>
          <a:p>
            <a:pPr marL="175856" indent="-175856">
              <a:buFontTx/>
              <a:buChar char="-"/>
            </a:pPr>
            <a:r>
              <a:rPr lang="en-US"/>
              <a:t>IRA credit claimed and direct pay elected on FYE24 return that is extended and filed in May 2025, unless perhaps interested in filing timely in October 2024</a:t>
            </a:r>
          </a:p>
          <a:p>
            <a:pPr marL="175856" indent="-175856">
              <a:buFontTx/>
              <a:buChar char="-"/>
            </a:pPr>
            <a:r>
              <a:rPr lang="en-US"/>
              <a:t>Refund checks for other Fed payroll credits are taking anywhere from 6-12 months, so the delay for seeing the cash could be until May 2026. Conservatively, that is a lag of nearly 3 years after a project is placed in service to receive funding. </a:t>
            </a:r>
          </a:p>
          <a:p>
            <a:pPr marL="175856" indent="-175856">
              <a:buFontTx/>
              <a:buChar char="-"/>
            </a:pPr>
            <a:r>
              <a:rPr lang="en-US" sz="1100">
                <a:latin typeface="Calibri" panose="020F0502020204030204" pitchFamily="34" charset="0"/>
                <a:ea typeface="Times New Roman" panose="02020603050405020304" pitchFamily="18" charset="0"/>
              </a:rPr>
              <a:t>There are a lot of taxpayers trying to get a better answer out of the IRS related to expediting this timeline to receive funds, however, we are still pending guidance that may offer any alternatives</a:t>
            </a:r>
            <a:endParaRPr lang="en-US"/>
          </a:p>
        </p:txBody>
      </p:sp>
      <p:sp>
        <p:nvSpPr>
          <p:cNvPr id="4" name="Slide Number Placeholder 3"/>
          <p:cNvSpPr>
            <a:spLocks noGrp="1"/>
          </p:cNvSpPr>
          <p:nvPr>
            <p:ph type="sldNum" sz="quarter" idx="5"/>
          </p:nvPr>
        </p:nvSpPr>
        <p:spPr/>
        <p:txBody>
          <a:bodyPr/>
          <a:lstStyle/>
          <a:p>
            <a:fld id="{386782C2-DEDD-4A4B-94CB-A0E03D9E666E}" type="slidenum">
              <a:rPr lang="en-US" smtClean="0"/>
              <a:t>44</a:t>
            </a:fld>
            <a:endParaRPr lang="en-US"/>
          </a:p>
        </p:txBody>
      </p:sp>
    </p:spTree>
    <p:extLst>
      <p:ext uri="{BB962C8B-B14F-4D97-AF65-F5344CB8AC3E}">
        <p14:creationId xmlns:p14="http://schemas.microsoft.com/office/powerpoint/2010/main" val="22707562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 if located in a low-income community or Indian land.</a:t>
            </a:r>
          </a:p>
          <a:p>
            <a:r>
              <a:rPr lang="en-US"/>
              <a:t>20% if part of a qualified low-income residential building project or a qualified low-income economic benefit project.</a:t>
            </a:r>
          </a:p>
          <a:p>
            <a:endParaRPr lang="en-US"/>
          </a:p>
        </p:txBody>
      </p:sp>
      <p:sp>
        <p:nvSpPr>
          <p:cNvPr id="4" name="Slide Number Placeholder 3"/>
          <p:cNvSpPr>
            <a:spLocks noGrp="1"/>
          </p:cNvSpPr>
          <p:nvPr>
            <p:ph type="sldNum" sz="quarter" idx="5"/>
          </p:nvPr>
        </p:nvSpPr>
        <p:spPr/>
        <p:txBody>
          <a:bodyPr/>
          <a:lstStyle/>
          <a:p>
            <a:fld id="{386782C2-DEDD-4A4B-94CB-A0E03D9E666E}" type="slidenum">
              <a:rPr lang="en-US" smtClean="0"/>
              <a:t>46</a:t>
            </a:fld>
            <a:endParaRPr lang="en-US"/>
          </a:p>
        </p:txBody>
      </p:sp>
    </p:spTree>
    <p:extLst>
      <p:ext uri="{BB962C8B-B14F-4D97-AF65-F5344CB8AC3E}">
        <p14:creationId xmlns:p14="http://schemas.microsoft.com/office/powerpoint/2010/main" val="4192843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86782C2-DEDD-4A4B-94CB-A0E03D9E666E}" type="slidenum">
              <a:rPr lang="en-US" smtClean="0"/>
              <a:t>47</a:t>
            </a:fld>
            <a:endParaRPr lang="en-US"/>
          </a:p>
        </p:txBody>
      </p:sp>
    </p:spTree>
    <p:extLst>
      <p:ext uri="{BB962C8B-B14F-4D97-AF65-F5344CB8AC3E}">
        <p14:creationId xmlns:p14="http://schemas.microsoft.com/office/powerpoint/2010/main" val="11175435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10% if located in a low-income community or Indian land.</a:t>
            </a:r>
          </a:p>
          <a:p>
            <a:r>
              <a:rPr lang="en-US"/>
              <a:t>20% if part of a qualified low-income residential building project or a qualified low-income economic benefit project.</a:t>
            </a:r>
          </a:p>
          <a:p>
            <a:endParaRPr lang="en-US"/>
          </a:p>
          <a:p>
            <a:r>
              <a:rPr lang="en-US"/>
              <a:t>45Y requires the greenhouse gas emissions rate to not be greater than zero for the energy produced.</a:t>
            </a:r>
          </a:p>
          <a:p>
            <a:endParaRPr lang="en-US"/>
          </a:p>
        </p:txBody>
      </p:sp>
      <p:sp>
        <p:nvSpPr>
          <p:cNvPr id="4" name="Slide Number Placeholder 3"/>
          <p:cNvSpPr>
            <a:spLocks noGrp="1"/>
          </p:cNvSpPr>
          <p:nvPr>
            <p:ph type="sldNum" sz="quarter" idx="5"/>
          </p:nvPr>
        </p:nvSpPr>
        <p:spPr/>
        <p:txBody>
          <a:bodyPr/>
          <a:lstStyle/>
          <a:p>
            <a:fld id="{386782C2-DEDD-4A4B-94CB-A0E03D9E666E}" type="slidenum">
              <a:rPr lang="en-US" smtClean="0"/>
              <a:t>48</a:t>
            </a:fld>
            <a:endParaRPr lang="en-US"/>
          </a:p>
        </p:txBody>
      </p:sp>
    </p:spTree>
    <p:extLst>
      <p:ext uri="{BB962C8B-B14F-4D97-AF65-F5344CB8AC3E}">
        <p14:creationId xmlns:p14="http://schemas.microsoft.com/office/powerpoint/2010/main" val="10776300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9000"/>
              <a:t>Capitalized leases (where lessee is taking the depreciation on the vehicles) can claim 45W. Traditional operating lease lessee would not be eligible and lessor claims.</a:t>
            </a:r>
          </a:p>
        </p:txBody>
      </p:sp>
      <p:sp>
        <p:nvSpPr>
          <p:cNvPr id="4" name="Slide Number Placeholder 3"/>
          <p:cNvSpPr>
            <a:spLocks noGrp="1"/>
          </p:cNvSpPr>
          <p:nvPr>
            <p:ph type="sldNum" sz="quarter" idx="5"/>
          </p:nvPr>
        </p:nvSpPr>
        <p:spPr/>
        <p:txBody>
          <a:bodyPr/>
          <a:lstStyle/>
          <a:p>
            <a:fld id="{5B43D19E-BFDB-4C92-8EDD-32EDDA8F41DF}" type="slidenum">
              <a:rPr lang="en-GB" smtClean="0"/>
              <a:pPr/>
              <a:t>49</a:t>
            </a:fld>
            <a:endParaRPr lang="en-GB"/>
          </a:p>
        </p:txBody>
      </p:sp>
    </p:spTree>
    <p:extLst>
      <p:ext uri="{BB962C8B-B14F-4D97-AF65-F5344CB8AC3E}">
        <p14:creationId xmlns:p14="http://schemas.microsoft.com/office/powerpoint/2010/main" val="13518456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53</a:t>
            </a:fld>
            <a:endParaRPr lang="en-GB">
              <a:solidFill>
                <a:prstClr val="black"/>
              </a:solidFill>
            </a:endParaRPr>
          </a:p>
        </p:txBody>
      </p:sp>
    </p:spTree>
    <p:extLst>
      <p:ext uri="{BB962C8B-B14F-4D97-AF65-F5344CB8AC3E}">
        <p14:creationId xmlns:p14="http://schemas.microsoft.com/office/powerpoint/2010/main" val="28886780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54</a:t>
            </a:fld>
            <a:endParaRPr lang="en-GB">
              <a:latin typeface="EYInterstate Light" panose="02000506000000020004" pitchFamily="2" charset="0"/>
            </a:endParaRPr>
          </a:p>
        </p:txBody>
      </p:sp>
    </p:spTree>
    <p:extLst>
      <p:ext uri="{BB962C8B-B14F-4D97-AF65-F5344CB8AC3E}">
        <p14:creationId xmlns:p14="http://schemas.microsoft.com/office/powerpoint/2010/main" val="2864586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55</a:t>
            </a:fld>
            <a:endParaRPr lang="en-GB">
              <a:latin typeface="EYInterstate Light" panose="02000506000000020004" pitchFamily="2" charset="0"/>
            </a:endParaRPr>
          </a:p>
        </p:txBody>
      </p:sp>
    </p:spTree>
    <p:extLst>
      <p:ext uri="{BB962C8B-B14F-4D97-AF65-F5344CB8AC3E}">
        <p14:creationId xmlns:p14="http://schemas.microsoft.com/office/powerpoint/2010/main" val="3771935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56</a:t>
            </a:fld>
            <a:endParaRPr lang="en-GB">
              <a:latin typeface="EYInterstate Light" panose="02000506000000020004" pitchFamily="2" charset="0"/>
            </a:endParaRPr>
          </a:p>
        </p:txBody>
      </p:sp>
    </p:spTree>
    <p:extLst>
      <p:ext uri="{BB962C8B-B14F-4D97-AF65-F5344CB8AC3E}">
        <p14:creationId xmlns:p14="http://schemas.microsoft.com/office/powerpoint/2010/main" val="3796503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57</a:t>
            </a:fld>
            <a:endParaRPr lang="en-GB">
              <a:latin typeface="EYInterstate Light" panose="02000506000000020004" pitchFamily="2" charset="0"/>
            </a:endParaRPr>
          </a:p>
        </p:txBody>
      </p:sp>
    </p:spTree>
    <p:extLst>
      <p:ext uri="{BB962C8B-B14F-4D97-AF65-F5344CB8AC3E}">
        <p14:creationId xmlns:p14="http://schemas.microsoft.com/office/powerpoint/2010/main" val="2817172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7</a:t>
            </a:fld>
            <a:endParaRPr lang="en-GB">
              <a:solidFill>
                <a:prstClr val="black"/>
              </a:solidFill>
            </a:endParaRPr>
          </a:p>
        </p:txBody>
      </p:sp>
    </p:spTree>
    <p:extLst>
      <p:ext uri="{BB962C8B-B14F-4D97-AF65-F5344CB8AC3E}">
        <p14:creationId xmlns:p14="http://schemas.microsoft.com/office/powerpoint/2010/main" val="7695763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59</a:t>
            </a:fld>
            <a:endParaRPr lang="en-GB">
              <a:solidFill>
                <a:prstClr val="black"/>
              </a:solidFill>
            </a:endParaRPr>
          </a:p>
        </p:txBody>
      </p:sp>
    </p:spTree>
    <p:extLst>
      <p:ext uri="{BB962C8B-B14F-4D97-AF65-F5344CB8AC3E}">
        <p14:creationId xmlns:p14="http://schemas.microsoft.com/office/powerpoint/2010/main" val="2900927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60</a:t>
            </a:fld>
            <a:endParaRPr lang="en-GB">
              <a:latin typeface="EYInterstate Light" panose="02000506000000020004" pitchFamily="2" charset="0"/>
            </a:endParaRPr>
          </a:p>
        </p:txBody>
      </p:sp>
    </p:spTree>
    <p:extLst>
      <p:ext uri="{BB962C8B-B14F-4D97-AF65-F5344CB8AC3E}">
        <p14:creationId xmlns:p14="http://schemas.microsoft.com/office/powerpoint/2010/main" val="35995927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61</a:t>
            </a:fld>
            <a:endParaRPr lang="en-GB">
              <a:latin typeface="EYInterstate Light" panose="02000506000000020004" pitchFamily="2" charset="0"/>
            </a:endParaRPr>
          </a:p>
        </p:txBody>
      </p:sp>
    </p:spTree>
    <p:extLst>
      <p:ext uri="{BB962C8B-B14F-4D97-AF65-F5344CB8AC3E}">
        <p14:creationId xmlns:p14="http://schemas.microsoft.com/office/powerpoint/2010/main" val="15927313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62</a:t>
            </a:fld>
            <a:endParaRPr lang="en-GB">
              <a:latin typeface="EYInterstate Light" panose="02000506000000020004" pitchFamily="2" charset="0"/>
            </a:endParaRPr>
          </a:p>
        </p:txBody>
      </p:sp>
    </p:spTree>
    <p:extLst>
      <p:ext uri="{BB962C8B-B14F-4D97-AF65-F5344CB8AC3E}">
        <p14:creationId xmlns:p14="http://schemas.microsoft.com/office/powerpoint/2010/main" val="3585399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10"/>
          </p:nvPr>
        </p:nvSpPr>
        <p:spPr/>
        <p:txBody>
          <a:bodyPr/>
          <a:lstStyle/>
          <a:p>
            <a:fld id="{5B43D19E-BFDB-4C92-8EDD-32EDDA8F41DF}" type="slidenum">
              <a:rPr lang="en-GB" smtClean="0">
                <a:latin typeface="EYInterstate Light" panose="02000506000000020004" pitchFamily="2" charset="0"/>
              </a:rPr>
              <a:pPr/>
              <a:t>63</a:t>
            </a:fld>
            <a:endParaRPr lang="en-GB">
              <a:latin typeface="EYInterstate Light" panose="02000506000000020004" pitchFamily="2" charset="0"/>
            </a:endParaRPr>
          </a:p>
        </p:txBody>
      </p:sp>
    </p:spTree>
    <p:extLst>
      <p:ext uri="{BB962C8B-B14F-4D97-AF65-F5344CB8AC3E}">
        <p14:creationId xmlns:p14="http://schemas.microsoft.com/office/powerpoint/2010/main" val="76735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64</a:t>
            </a:fld>
            <a:endParaRPr lang="en-GB">
              <a:solidFill>
                <a:prstClr val="black"/>
              </a:solidFill>
            </a:endParaRPr>
          </a:p>
        </p:txBody>
      </p:sp>
    </p:spTree>
    <p:extLst>
      <p:ext uri="{BB962C8B-B14F-4D97-AF65-F5344CB8AC3E}">
        <p14:creationId xmlns:p14="http://schemas.microsoft.com/office/powerpoint/2010/main" val="2889835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65</a:t>
            </a:fld>
            <a:endParaRPr lang="en-GB">
              <a:latin typeface="EYInterstate Light" panose="02000506000000020004" pitchFamily="2" charset="0"/>
            </a:endParaRPr>
          </a:p>
        </p:txBody>
      </p:sp>
    </p:spTree>
    <p:extLst>
      <p:ext uri="{BB962C8B-B14F-4D97-AF65-F5344CB8AC3E}">
        <p14:creationId xmlns:p14="http://schemas.microsoft.com/office/powerpoint/2010/main" val="1357676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66</a:t>
            </a:fld>
            <a:endParaRPr lang="en-GB">
              <a:solidFill>
                <a:prstClr val="black"/>
              </a:solidFill>
            </a:endParaRPr>
          </a:p>
        </p:txBody>
      </p:sp>
    </p:spTree>
    <p:extLst>
      <p:ext uri="{BB962C8B-B14F-4D97-AF65-F5344CB8AC3E}">
        <p14:creationId xmlns:p14="http://schemas.microsoft.com/office/powerpoint/2010/main" val="36521083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67</a:t>
            </a:fld>
            <a:endParaRPr lang="en-GB">
              <a:latin typeface="EYInterstate Light" panose="02000506000000020004" pitchFamily="2" charset="0"/>
            </a:endParaRPr>
          </a:p>
        </p:txBody>
      </p:sp>
    </p:spTree>
    <p:extLst>
      <p:ext uri="{BB962C8B-B14F-4D97-AF65-F5344CB8AC3E}">
        <p14:creationId xmlns:p14="http://schemas.microsoft.com/office/powerpoint/2010/main" val="1692472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68</a:t>
            </a:fld>
            <a:endParaRPr lang="en-GB">
              <a:latin typeface="EYInterstate Light" panose="02000506000000020004" pitchFamily="2" charset="0"/>
            </a:endParaRPr>
          </a:p>
        </p:txBody>
      </p:sp>
    </p:spTree>
    <p:extLst>
      <p:ext uri="{BB962C8B-B14F-4D97-AF65-F5344CB8AC3E}">
        <p14:creationId xmlns:p14="http://schemas.microsoft.com/office/powerpoint/2010/main" val="35391875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5B43D19E-BFDB-4C92-8EDD-32EDDA8F41DF}" type="slidenum">
              <a:rPr lang="en-GB" smtClean="0"/>
              <a:pPr/>
              <a:t>8</a:t>
            </a:fld>
            <a:endParaRPr lang="en-GB"/>
          </a:p>
        </p:txBody>
      </p:sp>
    </p:spTree>
    <p:extLst>
      <p:ext uri="{BB962C8B-B14F-4D97-AF65-F5344CB8AC3E}">
        <p14:creationId xmlns:p14="http://schemas.microsoft.com/office/powerpoint/2010/main" val="19245380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69</a:t>
            </a:fld>
            <a:endParaRPr lang="en-GB">
              <a:latin typeface="EYInterstate Light" panose="02000506000000020004" pitchFamily="2" charset="0"/>
            </a:endParaRPr>
          </a:p>
        </p:txBody>
      </p:sp>
    </p:spTree>
    <p:extLst>
      <p:ext uri="{BB962C8B-B14F-4D97-AF65-F5344CB8AC3E}">
        <p14:creationId xmlns:p14="http://schemas.microsoft.com/office/powerpoint/2010/main" val="40376462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EYInterstate Light" panose="02000506000000020004" pitchFamily="2" charset="0"/>
            </a:endParaRPr>
          </a:p>
        </p:txBody>
      </p:sp>
      <p:sp>
        <p:nvSpPr>
          <p:cNvPr id="4" name="Slide Number Placeholder 3"/>
          <p:cNvSpPr>
            <a:spLocks noGrp="1"/>
          </p:cNvSpPr>
          <p:nvPr>
            <p:ph type="sldNum" sz="quarter" idx="5"/>
          </p:nvPr>
        </p:nvSpPr>
        <p:spPr/>
        <p:txBody>
          <a:bodyPr/>
          <a:lstStyle/>
          <a:p>
            <a:fld id="{5B43D19E-BFDB-4C92-8EDD-32EDDA8F41DF}" type="slidenum">
              <a:rPr lang="en-GB" smtClean="0">
                <a:latin typeface="EYInterstate Light" panose="02000506000000020004" pitchFamily="2" charset="0"/>
              </a:rPr>
              <a:pPr/>
              <a:t>70</a:t>
            </a:fld>
            <a:endParaRPr lang="en-GB">
              <a:latin typeface="EYInterstate Light" panose="02000506000000020004" pitchFamily="2" charset="0"/>
            </a:endParaRPr>
          </a:p>
        </p:txBody>
      </p:sp>
    </p:spTree>
    <p:extLst>
      <p:ext uri="{BB962C8B-B14F-4D97-AF65-F5344CB8AC3E}">
        <p14:creationId xmlns:p14="http://schemas.microsoft.com/office/powerpoint/2010/main" val="3544813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72</a:t>
            </a:fld>
            <a:endParaRPr lang="en-GB">
              <a:solidFill>
                <a:prstClr val="black"/>
              </a:solidFill>
            </a:endParaRPr>
          </a:p>
        </p:txBody>
      </p:sp>
    </p:spTree>
    <p:extLst>
      <p:ext uri="{BB962C8B-B14F-4D97-AF65-F5344CB8AC3E}">
        <p14:creationId xmlns:p14="http://schemas.microsoft.com/office/powerpoint/2010/main" val="4234429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7900">
              <a:defRPr/>
            </a:pPr>
            <a:fld id="{5B43D19E-BFDB-4C92-8EDD-32EDDA8F41DF}" type="slidenum">
              <a:rPr lang="en-GB" sz="1200">
                <a:solidFill>
                  <a:prstClr val="black"/>
                </a:solidFill>
              </a:rPr>
              <a:pPr defTabSz="937900">
                <a:defRPr/>
              </a:pPr>
              <a:t>9</a:t>
            </a:fld>
            <a:endParaRPr lang="en-GB" sz="1200">
              <a:solidFill>
                <a:prstClr val="black"/>
              </a:solidFill>
            </a:endParaRPr>
          </a:p>
        </p:txBody>
      </p:sp>
    </p:spTree>
    <p:extLst>
      <p:ext uri="{BB962C8B-B14F-4D97-AF65-F5344CB8AC3E}">
        <p14:creationId xmlns:p14="http://schemas.microsoft.com/office/powerpoint/2010/main" val="999402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22</a:t>
            </a:fld>
            <a:endParaRPr lang="en-GB"/>
          </a:p>
        </p:txBody>
      </p:sp>
    </p:spTree>
    <p:extLst>
      <p:ext uri="{BB962C8B-B14F-4D97-AF65-F5344CB8AC3E}">
        <p14:creationId xmlns:p14="http://schemas.microsoft.com/office/powerpoint/2010/main" val="7594346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23</a:t>
            </a:fld>
            <a:endParaRPr lang="en-GB"/>
          </a:p>
        </p:txBody>
      </p:sp>
    </p:spTree>
    <p:extLst>
      <p:ext uri="{BB962C8B-B14F-4D97-AF65-F5344CB8AC3E}">
        <p14:creationId xmlns:p14="http://schemas.microsoft.com/office/powerpoint/2010/main" val="40951140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defTabSz="914265">
              <a:defRPr/>
            </a:pPr>
            <a:fld id="{5B43D19E-BFDB-4C92-8EDD-32EDDA8F41DF}" type="slidenum">
              <a:rPr lang="en-GB">
                <a:solidFill>
                  <a:prstClr val="black"/>
                </a:solidFill>
              </a:rPr>
              <a:pPr defTabSz="914265">
                <a:defRPr/>
              </a:pPr>
              <a:t>24</a:t>
            </a:fld>
            <a:endParaRPr lang="en-GB">
              <a:solidFill>
                <a:prstClr val="black"/>
              </a:solidFill>
            </a:endParaRPr>
          </a:p>
        </p:txBody>
      </p:sp>
    </p:spTree>
    <p:extLst>
      <p:ext uri="{BB962C8B-B14F-4D97-AF65-F5344CB8AC3E}">
        <p14:creationId xmlns:p14="http://schemas.microsoft.com/office/powerpoint/2010/main" val="2126642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a:t>MANDATORY REQUIREMENTS: As we’ll discuss in California. State-by-state analysis is necessary; even if org is exempt, property must be exempt (normally depending on how org is using the property) </a:t>
            </a:r>
          </a:p>
          <a:p>
            <a:r>
              <a:rPr lang="en-US" sz="1800"/>
              <a:t>EROSION: We’ll cover a few recent changes (FL, NJ) but similar battles are waging across the country (IL)</a:t>
            </a:r>
          </a:p>
          <a:p>
            <a:pPr defTabSz="937900">
              <a:defRPr/>
            </a:pPr>
            <a:r>
              <a:rPr lang="en-US" sz="1800"/>
              <a:t>BUDGETS: Counties/other taxpayers come searching for cash; Pandemic’s impact on local budgets is still not clear, but likely to cause problems </a:t>
            </a:r>
          </a:p>
          <a:p>
            <a:endParaRPr lang="en-US"/>
          </a:p>
        </p:txBody>
      </p:sp>
      <p:sp>
        <p:nvSpPr>
          <p:cNvPr id="4" name="Slide Number Placeholder 3"/>
          <p:cNvSpPr>
            <a:spLocks noGrp="1"/>
          </p:cNvSpPr>
          <p:nvPr>
            <p:ph type="sldNum" sz="quarter" idx="5"/>
          </p:nvPr>
        </p:nvSpPr>
        <p:spPr/>
        <p:txBody>
          <a:bodyPr/>
          <a:lstStyle/>
          <a:p>
            <a:fld id="{5B43D19E-BFDB-4C92-8EDD-32EDDA8F41DF}" type="slidenum">
              <a:rPr lang="en-GB" smtClean="0"/>
              <a:pPr/>
              <a:t>26</a:t>
            </a:fld>
            <a:endParaRPr lang="en-GB"/>
          </a:p>
        </p:txBody>
      </p:sp>
    </p:spTree>
    <p:extLst>
      <p:ext uri="{BB962C8B-B14F-4D97-AF65-F5344CB8AC3E}">
        <p14:creationId xmlns:p14="http://schemas.microsoft.com/office/powerpoint/2010/main" val="2031140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wmf"/><Relationship Id="rId5" Type="http://schemas.openxmlformats.org/officeDocument/2006/relationships/image" Target="../media/image2.jpe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7"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4.jpeg"/><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7.w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3.wmf"/><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0.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7198F1E-3298-4FC0-B799-4A5A759343D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5533" r="5533"/>
          <a:stretch/>
        </p:blipFill>
        <p:spPr>
          <a:xfrm>
            <a:off x="0" y="0"/>
            <a:ext cx="9144000" cy="6858000"/>
          </a:xfrm>
          <a:prstGeom prst="rect">
            <a:avLst/>
          </a:prstGeom>
        </p:spPr>
      </p:pic>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a:extLst>
              <a:ext uri="{FF2B5EF4-FFF2-40B4-BE49-F238E27FC236}">
                <a16:creationId xmlns:a16="http://schemas.microsoft.com/office/drawing/2014/main" id="{B7F2A12E-7729-47A0-BC4C-937A569C1503}"/>
              </a:ext>
            </a:extLst>
          </p:cNvPr>
          <p:cNvSpPr>
            <a:spLocks noChangeAspect="1"/>
          </p:cNvSpPr>
          <p:nvPr userDrawn="1"/>
        </p:nvSpPr>
        <p:spPr bwMode="gray">
          <a:xfrm rot="10800000">
            <a:off x="3995459"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4211731" y="1476597"/>
            <a:ext cx="4064949" cy="860400"/>
          </a:xfrm>
        </p:spPr>
        <p:txBody>
          <a:bodyPr/>
          <a:lstStyle>
            <a:lvl1pPr>
              <a:defRPr sz="3000" b="0">
                <a:solidFill>
                  <a:srgbClr val="404040"/>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4211732" y="2422864"/>
            <a:ext cx="4064949"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 (EY Interstate bold 16 point)</a:t>
            </a:r>
          </a:p>
        </p:txBody>
      </p:sp>
    </p:spTree>
    <p:extLst>
      <p:ext uri="{BB962C8B-B14F-4D97-AF65-F5344CB8AC3E}">
        <p14:creationId xmlns:p14="http://schemas.microsoft.com/office/powerpoint/2010/main" val="138107846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57201" y="1137920"/>
            <a:ext cx="6175841" cy="4834800"/>
          </a:xfrm>
        </p:spPr>
        <p:txBody>
          <a:bodyPr/>
          <a:lstStyle>
            <a:lvl1pPr marL="0" indent="0">
              <a:spcBef>
                <a:spcPts val="0"/>
              </a:spcBef>
              <a:buNone/>
              <a:defRPr>
                <a:solidFill>
                  <a:schemeClr val="bg1"/>
                </a:solidFill>
              </a:defRPr>
            </a:lvl1pPr>
            <a:lvl2pPr marL="0" indent="0">
              <a:spcBef>
                <a:spcPts val="0"/>
              </a:spcBef>
              <a:buNone/>
              <a:defRPr sz="1349">
                <a:solidFill>
                  <a:schemeClr val="bg1"/>
                </a:solidFill>
              </a:defRPr>
            </a:lvl2pPr>
            <a:lvl3pPr marL="0" indent="0">
              <a:spcBef>
                <a:spcPts val="0"/>
              </a:spcBef>
              <a:buNone/>
              <a:defRPr sz="1199">
                <a:solidFill>
                  <a:schemeClr val="bg1"/>
                </a:solidFill>
              </a:defRPr>
            </a:lvl3pPr>
            <a:lvl4pPr marL="0" indent="0">
              <a:spcBef>
                <a:spcPts val="0"/>
              </a:spcBef>
              <a:buNone/>
              <a:defRPr sz="1049">
                <a:solidFill>
                  <a:schemeClr val="bg1"/>
                </a:solidFill>
              </a:defRPr>
            </a:lvl4pPr>
            <a:lvl5pPr marL="0" indent="0">
              <a:spcBef>
                <a:spcPts val="0"/>
              </a:spcBef>
              <a:buNone/>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Line 10">
            <a:extLst>
              <a:ext uri="{FF2B5EF4-FFF2-40B4-BE49-F238E27FC236}">
                <a16:creationId xmlns:a16="http://schemas.microsoft.com/office/drawing/2014/main" id="{EAD7805E-FA43-4FE6-B59E-9A440183B7B9}"/>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3539203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264463" y="2851522"/>
            <a:ext cx="3334113" cy="1202318"/>
          </a:xfrm>
        </p:spPr>
        <p:txBody>
          <a:bodyPr vert="horz" lIns="0" tIns="0" rIns="0" bIns="0" rtlCol="0" anchor="ctr" anchorCtr="0">
            <a:noAutofit/>
          </a:bodyPr>
          <a:lstStyle>
            <a:lvl1pPr marL="0" indent="0">
              <a:buNone/>
              <a:defRPr kumimoji="0" lang="en-IN" sz="2699"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267319" marR="0" lvl="0" indent="-267319" defTabSz="755512" fontAlgn="auto">
              <a:lnSpc>
                <a:spcPct val="100000"/>
              </a:lnSpc>
              <a:spcBef>
                <a:spcPct val="0"/>
              </a:spcBef>
              <a:spcAft>
                <a:spcPts val="0"/>
              </a:spcAft>
              <a:buClrTx/>
              <a:buSzTx/>
              <a:tabLst/>
            </a:pPr>
            <a:r>
              <a:rPr lang="en-US"/>
              <a:t>Chapter Title</a:t>
            </a:r>
            <a:endParaRPr lang="en-IN"/>
          </a:p>
        </p:txBody>
      </p:sp>
    </p:spTree>
    <p:extLst>
      <p:ext uri="{BB962C8B-B14F-4D97-AF65-F5344CB8AC3E}">
        <p14:creationId xmlns:p14="http://schemas.microsoft.com/office/powerpoint/2010/main" val="1305170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4667954" y="0"/>
            <a:ext cx="4476046" cy="6858000"/>
          </a:xfrm>
        </p:spPr>
        <p:txBody>
          <a:bodyPr/>
          <a:lstStyle/>
          <a:p>
            <a:r>
              <a:rPr lang="en-US"/>
              <a:t>Click icon to add picture</a:t>
            </a:r>
            <a:endParaRPr lang="en-IN"/>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277135" y="2578743"/>
            <a:ext cx="3401698" cy="1055708"/>
          </a:xfrm>
        </p:spPr>
        <p:txBody>
          <a:bodyPr/>
          <a:lstStyle>
            <a:lvl1pPr marL="0" indent="0">
              <a:buNone/>
              <a:defRPr sz="2249"/>
            </a:lvl1pPr>
          </a:lstStyle>
          <a:p>
            <a:pPr lvl="0"/>
            <a:r>
              <a:rPr lang="en-IN"/>
              <a:t>Chapter Title</a:t>
            </a:r>
          </a:p>
          <a:p>
            <a:pPr lvl="0"/>
            <a:r>
              <a:rPr lang="en-IN"/>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277135" y="3840384"/>
            <a:ext cx="3401698" cy="1055708"/>
          </a:xfrm>
        </p:spPr>
        <p:txBody>
          <a:bodyPr/>
          <a:lstStyle>
            <a:lvl1pPr marL="0" indent="0">
              <a:buNone/>
              <a:defRPr sz="1199"/>
            </a:lvl1pPr>
          </a:lstStyle>
          <a:p>
            <a:pPr lvl="0"/>
            <a:r>
              <a:rPr lang="en-IN"/>
              <a:t>text</a:t>
            </a:r>
          </a:p>
        </p:txBody>
      </p:sp>
    </p:spTree>
    <p:extLst>
      <p:ext uri="{BB962C8B-B14F-4D97-AF65-F5344CB8AC3E}">
        <p14:creationId xmlns:p14="http://schemas.microsoft.com/office/powerpoint/2010/main" val="2067523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457200" y="1137921"/>
            <a:ext cx="3716193" cy="4267457"/>
          </a:xfrm>
        </p:spPr>
        <p:txBody>
          <a:bodyPr/>
          <a:lstStyle/>
          <a:p>
            <a:r>
              <a:rPr lang="en-US"/>
              <a:t>Click icon to add table</a:t>
            </a:r>
            <a:endParaRPr lang="en-IN"/>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5541864" y="3813288"/>
            <a:ext cx="2315750" cy="180000"/>
          </a:xfrm>
        </p:spPr>
        <p:txBody>
          <a:bodyPr/>
          <a:lstStyle>
            <a:lvl1pPr marL="0" indent="0">
              <a:buNone/>
              <a:defRPr sz="900">
                <a:solidFill>
                  <a:schemeClr val="bg1"/>
                </a:solidFill>
              </a:defRPr>
            </a:lvl1pPr>
          </a:lstStyle>
          <a:p>
            <a:pPr lvl="0"/>
            <a:r>
              <a:rPr lang="en-US"/>
              <a:t>Name Surname</a:t>
            </a:r>
            <a:endParaRPr lang="en-GB"/>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5541864" y="4055931"/>
            <a:ext cx="2315750" cy="180000"/>
          </a:xfrm>
        </p:spPr>
        <p:txBody>
          <a:bodyPr/>
          <a:lstStyle>
            <a:lvl1pPr marL="0" indent="0">
              <a:buNone/>
              <a:defRPr sz="900">
                <a:solidFill>
                  <a:schemeClr val="bg1"/>
                </a:solidFill>
              </a:defRPr>
            </a:lvl1pPr>
          </a:lstStyle>
          <a:p>
            <a:pPr lvl="0"/>
            <a:r>
              <a:rPr lang="en-US"/>
              <a:t>Job Title to go here</a:t>
            </a:r>
            <a:endParaRPr lang="en-GB"/>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4589864" y="3578084"/>
            <a:ext cx="777600" cy="778959"/>
          </a:xfrm>
          <a:prstGeom prst="ellipse">
            <a:avLst/>
          </a:prstGeom>
        </p:spPr>
        <p:txBody>
          <a:bodyPr anchor="ctr"/>
          <a:lstStyle>
            <a:lvl1pPr marL="0" indent="0" algn="ctr">
              <a:buNone/>
              <a:defRPr sz="675">
                <a:solidFill>
                  <a:schemeClr val="bg1"/>
                </a:solidFill>
              </a:defRPr>
            </a:lvl1pPr>
          </a:lstStyle>
          <a:p>
            <a:r>
              <a:rPr lang="en-US"/>
              <a:t>Click icon to add picture</a:t>
            </a:r>
            <a:endParaRPr lang="en-GB"/>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4589866" y="1137921"/>
            <a:ext cx="4096935" cy="373807"/>
          </a:xfrm>
        </p:spPr>
        <p:txBody>
          <a:bodyPr/>
          <a:lstStyle>
            <a:lvl1pPr marL="0" indent="0">
              <a:buNone/>
              <a:defRPr/>
            </a:lvl1pPr>
          </a:lstStyle>
          <a:p>
            <a:pPr lvl="0"/>
            <a:r>
              <a:rPr lang="en-US"/>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4589866" y="1635009"/>
            <a:ext cx="4096935" cy="1611554"/>
          </a:xfrm>
        </p:spPr>
        <p:txBody>
          <a:bodyPr/>
          <a:lstStyle>
            <a:lvl1pPr marL="0" indent="0">
              <a:buNone/>
              <a:defRPr sz="1199"/>
            </a:lvl1pPr>
          </a:lstStyle>
          <a:p>
            <a:pPr lvl="0"/>
            <a:r>
              <a:rPr lang="en-US"/>
              <a:t>Content EY Interstate Light, 16pt, Lorem ipsum dolor, 12pt, </a:t>
            </a:r>
            <a:r>
              <a:rPr lang="en-US" err="1"/>
              <a:t>Utinam</a:t>
            </a:r>
            <a:r>
              <a:rPr lang="en-US"/>
              <a:t> </a:t>
            </a:r>
            <a:r>
              <a:rPr lang="en-US" err="1"/>
              <a:t>nonumy</a:t>
            </a:r>
            <a:r>
              <a:rPr lang="en-US"/>
              <a:t> </a:t>
            </a:r>
            <a:r>
              <a:rPr lang="en-US" err="1"/>
              <a:t>abhorreant</a:t>
            </a:r>
            <a:r>
              <a:rPr lang="en-US"/>
              <a:t> </a:t>
            </a:r>
            <a:r>
              <a:rPr lang="en-US" err="1"/>
              <a:t>sead</a:t>
            </a:r>
            <a:r>
              <a:rPr lang="en-US"/>
              <a:t>. </a:t>
            </a:r>
            <a:r>
              <a:rPr lang="en-US" err="1"/>
              <a:t>Putant</a:t>
            </a:r>
            <a:r>
              <a:rPr lang="en-US"/>
              <a:t> </a:t>
            </a:r>
            <a:r>
              <a:rPr lang="en-US" err="1"/>
              <a:t>probatus</a:t>
            </a:r>
            <a:r>
              <a:rPr lang="en-US"/>
              <a:t> id vis, ad his </a:t>
            </a:r>
            <a:r>
              <a:rPr lang="en-US" err="1"/>
              <a:t>meis</a:t>
            </a:r>
            <a:r>
              <a:rPr lang="en-US"/>
              <a:t> </a:t>
            </a:r>
            <a:r>
              <a:rPr lang="en-US" err="1"/>
              <a:t>habemus</a:t>
            </a:r>
            <a:r>
              <a:rPr lang="en-US"/>
              <a:t> </a:t>
            </a:r>
            <a:r>
              <a:rPr lang="en-US" err="1"/>
              <a:t>repudiare</a:t>
            </a:r>
            <a:r>
              <a:rPr lang="en-US"/>
              <a:t>, has an </a:t>
            </a:r>
            <a:r>
              <a:rPr lang="en-US" err="1"/>
              <a:t>pericula</a:t>
            </a:r>
            <a:r>
              <a:rPr lang="en-US"/>
              <a:t> </a:t>
            </a:r>
            <a:r>
              <a:rPr lang="en-US" err="1"/>
              <a:t>tractatos</a:t>
            </a:r>
            <a:r>
              <a:rPr lang="en-US"/>
              <a:t>. </a:t>
            </a:r>
            <a:r>
              <a:rPr lang="en-US" err="1"/>
              <a:t>Nec</a:t>
            </a:r>
            <a:r>
              <a:rPr lang="en-US"/>
              <a:t> </a:t>
            </a:r>
            <a:r>
              <a:rPr lang="en-US" err="1"/>
              <a:t>debitis</a:t>
            </a:r>
            <a:r>
              <a:rPr lang="en-US"/>
              <a:t> </a:t>
            </a:r>
            <a:r>
              <a:rPr lang="en-US" err="1"/>
              <a:t>dissentias</a:t>
            </a:r>
            <a:r>
              <a:rPr lang="en-US"/>
              <a:t> ad. </a:t>
            </a:r>
            <a:r>
              <a:rPr lang="en-US" err="1"/>
              <a:t>Patrioque</a:t>
            </a:r>
            <a:r>
              <a:rPr lang="en-US"/>
              <a:t> </a:t>
            </a:r>
            <a:r>
              <a:rPr lang="en-US" err="1"/>
              <a:t>voluptatum</a:t>
            </a:r>
            <a:r>
              <a:rPr lang="en-US"/>
              <a:t> </a:t>
            </a:r>
            <a:r>
              <a:rPr lang="en-US" err="1"/>
              <a:t>sed</a:t>
            </a:r>
            <a:r>
              <a:rPr lang="en-US"/>
              <a:t> ex, id </a:t>
            </a:r>
            <a:r>
              <a:rPr lang="en-US" err="1"/>
              <a:t>admodum</a:t>
            </a:r>
            <a:r>
              <a:rPr lang="en-US"/>
              <a:t>.</a:t>
            </a:r>
          </a:p>
          <a:p>
            <a:pPr lvl="0"/>
            <a:endParaRPr lang="en-US"/>
          </a:p>
        </p:txBody>
      </p:sp>
      <p:sp>
        <p:nvSpPr>
          <p:cNvPr id="16" name="Line 10">
            <a:extLst>
              <a:ext uri="{FF2B5EF4-FFF2-40B4-BE49-F238E27FC236}">
                <a16:creationId xmlns:a16="http://schemas.microsoft.com/office/drawing/2014/main" id="{C37BF1DE-E4E1-40C4-B510-30A0AC8ABDB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4377727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Standard slide_Quotes">
    <p:spTree>
      <p:nvGrpSpPr>
        <p:cNvPr id="1" name=""/>
        <p:cNvGrpSpPr/>
        <p:nvPr/>
      </p:nvGrpSpPr>
      <p:grpSpPr>
        <a:xfrm>
          <a:off x="0" y="0"/>
          <a:ext cx="0" cy="0"/>
          <a:chOff x="0" y="0"/>
          <a:chExt cx="0" cy="0"/>
        </a:xfrm>
      </p:grpSpPr>
      <p:grpSp>
        <p:nvGrpSpPr>
          <p:cNvPr id="3" name="Group 4">
            <a:extLst>
              <a:ext uri="{FF2B5EF4-FFF2-40B4-BE49-F238E27FC236}">
                <a16:creationId xmlns:a16="http://schemas.microsoft.com/office/drawing/2014/main" id="{05F168B0-BA8F-4E80-8828-B803EAFB0669}"/>
              </a:ext>
            </a:extLst>
          </p:cNvPr>
          <p:cNvGrpSpPr>
            <a:grpSpLocks noChangeAspect="1"/>
          </p:cNvGrpSpPr>
          <p:nvPr userDrawn="1"/>
        </p:nvGrpSpPr>
        <p:grpSpPr bwMode="auto">
          <a:xfrm>
            <a:off x="8383587" y="6356350"/>
            <a:ext cx="303213" cy="311150"/>
            <a:chOff x="7110" y="4004"/>
            <a:chExt cx="191" cy="196"/>
          </a:xfrm>
        </p:grpSpPr>
        <p:sp>
          <p:nvSpPr>
            <p:cNvPr id="5" name="Freeform 5">
              <a:extLst>
                <a:ext uri="{FF2B5EF4-FFF2-40B4-BE49-F238E27FC236}">
                  <a16:creationId xmlns:a16="http://schemas.microsoft.com/office/drawing/2014/main" id="{F0FDD624-8B17-4606-8B74-1009E07CE41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6" name="Freeform 6">
              <a:extLst>
                <a:ext uri="{FF2B5EF4-FFF2-40B4-BE49-F238E27FC236}">
                  <a16:creationId xmlns:a16="http://schemas.microsoft.com/office/drawing/2014/main" id="{7E36DF64-F287-4A6D-A2E4-77908E57429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7" name="Freeform 7">
              <a:extLst>
                <a:ext uri="{FF2B5EF4-FFF2-40B4-BE49-F238E27FC236}">
                  <a16:creationId xmlns:a16="http://schemas.microsoft.com/office/drawing/2014/main" id="{7E284FFC-AE6B-48DA-B04B-783D322597C7}"/>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095011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3" name="Text Placeholder 6">
            <a:extLst>
              <a:ext uri="{FF2B5EF4-FFF2-40B4-BE49-F238E27FC236}">
                <a16:creationId xmlns:a16="http://schemas.microsoft.com/office/drawing/2014/main" id="{BD7B1EAA-D62E-426F-9D29-F674CEB29C31}"/>
              </a:ext>
            </a:extLst>
          </p:cNvPr>
          <p:cNvSpPr>
            <a:spLocks noGrp="1"/>
          </p:cNvSpPr>
          <p:nvPr>
            <p:ph type="body" sz="quarter" idx="10"/>
          </p:nvPr>
        </p:nvSpPr>
        <p:spPr>
          <a:xfrm>
            <a:off x="1926000"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Click to edit Master text styles</a:t>
            </a:r>
          </a:p>
        </p:txBody>
      </p:sp>
      <p:sp>
        <p:nvSpPr>
          <p:cNvPr id="5" name="Text Placeholder 6">
            <a:extLst>
              <a:ext uri="{FF2B5EF4-FFF2-40B4-BE49-F238E27FC236}">
                <a16:creationId xmlns:a16="http://schemas.microsoft.com/office/drawing/2014/main" id="{C43D8C34-69FC-4DEE-BC95-D2F629475EBD}"/>
              </a:ext>
            </a:extLst>
          </p:cNvPr>
          <p:cNvSpPr>
            <a:spLocks noGrp="1"/>
          </p:cNvSpPr>
          <p:nvPr>
            <p:ph type="body" sz="quarter" idx="11" hasCustomPrompt="1"/>
          </p:nvPr>
        </p:nvSpPr>
        <p:spPr>
          <a:xfrm>
            <a:off x="1926000" y="551683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a:t>Name Surname</a:t>
            </a:r>
          </a:p>
        </p:txBody>
      </p:sp>
      <p:sp>
        <p:nvSpPr>
          <p:cNvPr id="6" name="Text Placeholder 6">
            <a:extLst>
              <a:ext uri="{FF2B5EF4-FFF2-40B4-BE49-F238E27FC236}">
                <a16:creationId xmlns:a16="http://schemas.microsoft.com/office/drawing/2014/main" id="{8E78FCBB-C01D-4FF8-828E-0E27552CA9CC}"/>
              </a:ext>
            </a:extLst>
          </p:cNvPr>
          <p:cNvSpPr>
            <a:spLocks noGrp="1"/>
          </p:cNvSpPr>
          <p:nvPr>
            <p:ph type="body" sz="quarter" idx="12" hasCustomPrompt="1"/>
          </p:nvPr>
        </p:nvSpPr>
        <p:spPr>
          <a:xfrm>
            <a:off x="1926000" y="582887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a:t>Job Title</a:t>
            </a:r>
          </a:p>
        </p:txBody>
      </p:sp>
      <p:sp>
        <p:nvSpPr>
          <p:cNvPr id="7" name="Text Placeholder 11">
            <a:extLst>
              <a:ext uri="{FF2B5EF4-FFF2-40B4-BE49-F238E27FC236}">
                <a16:creationId xmlns:a16="http://schemas.microsoft.com/office/drawing/2014/main" id="{0AD41D48-C813-4F78-A2C8-0758D2B7DC18}"/>
              </a:ext>
            </a:extLst>
          </p:cNvPr>
          <p:cNvSpPr txBox="1">
            <a:spLocks/>
          </p:cNvSpPr>
          <p:nvPr userDrawn="1"/>
        </p:nvSpPr>
        <p:spPr>
          <a:xfrm>
            <a:off x="3402806"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a:solidFill>
                  <a:schemeClr val="tx2"/>
                </a:solidFill>
                <a:latin typeface="Georgia" panose="02040502050405020303" pitchFamily="18" charset="0"/>
              </a:rPr>
              <a:t>“ </a:t>
            </a:r>
          </a:p>
        </p:txBody>
      </p:sp>
    </p:spTree>
    <p:extLst>
      <p:ext uri="{BB962C8B-B14F-4D97-AF65-F5344CB8AC3E}">
        <p14:creationId xmlns:p14="http://schemas.microsoft.com/office/powerpoint/2010/main" val="1648088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tandard slide_Quote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607F99-5C2B-4FC6-A3DF-23E011C842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
        <p:nvSpPr>
          <p:cNvPr id="7" name="Text Placeholder 11">
            <a:extLst>
              <a:ext uri="{FF2B5EF4-FFF2-40B4-BE49-F238E27FC236}">
                <a16:creationId xmlns:a16="http://schemas.microsoft.com/office/drawing/2014/main" id="{8FBE9395-9BF1-4306-9F29-1F8E92C9F8DB}"/>
              </a:ext>
            </a:extLst>
          </p:cNvPr>
          <p:cNvSpPr txBox="1">
            <a:spLocks/>
          </p:cNvSpPr>
          <p:nvPr userDrawn="1"/>
        </p:nvSpPr>
        <p:spPr>
          <a:xfrm>
            <a:off x="3757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a:solidFill>
                  <a:schemeClr val="tx2"/>
                </a:solidFill>
                <a:latin typeface="Georgia" panose="02040502050405020303" pitchFamily="18" charset="0"/>
              </a:rPr>
              <a:t>“</a:t>
            </a:r>
          </a:p>
        </p:txBody>
      </p:sp>
      <p:sp>
        <p:nvSpPr>
          <p:cNvPr id="8" name="Text Placeholder 6">
            <a:extLst>
              <a:ext uri="{FF2B5EF4-FFF2-40B4-BE49-F238E27FC236}">
                <a16:creationId xmlns:a16="http://schemas.microsoft.com/office/drawing/2014/main" id="{87DD12F9-AC78-4784-A2C0-5FB6EC5AA315}"/>
              </a:ext>
            </a:extLst>
          </p:cNvPr>
          <p:cNvSpPr>
            <a:spLocks noGrp="1"/>
          </p:cNvSpPr>
          <p:nvPr>
            <p:ph type="body" sz="quarter" idx="10"/>
          </p:nvPr>
        </p:nvSpPr>
        <p:spPr>
          <a:xfrm>
            <a:off x="4117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Click to edit Master text styles</a:t>
            </a:r>
          </a:p>
        </p:txBody>
      </p:sp>
      <p:sp>
        <p:nvSpPr>
          <p:cNvPr id="9" name="Text Placeholder 6">
            <a:extLst>
              <a:ext uri="{FF2B5EF4-FFF2-40B4-BE49-F238E27FC236}">
                <a16:creationId xmlns:a16="http://schemas.microsoft.com/office/drawing/2014/main" id="{3BB2527F-4DCE-4CB5-A96D-2E432FD5A07B}"/>
              </a:ext>
            </a:extLst>
          </p:cNvPr>
          <p:cNvSpPr>
            <a:spLocks noGrp="1"/>
          </p:cNvSpPr>
          <p:nvPr>
            <p:ph type="body" sz="quarter" idx="11" hasCustomPrompt="1"/>
          </p:nvPr>
        </p:nvSpPr>
        <p:spPr>
          <a:xfrm>
            <a:off x="4117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Name Surname</a:t>
            </a:r>
          </a:p>
        </p:txBody>
      </p:sp>
      <p:sp>
        <p:nvSpPr>
          <p:cNvPr id="10" name="Text Placeholder 6">
            <a:extLst>
              <a:ext uri="{FF2B5EF4-FFF2-40B4-BE49-F238E27FC236}">
                <a16:creationId xmlns:a16="http://schemas.microsoft.com/office/drawing/2014/main" id="{47DFFB3C-E689-440E-8EDB-465853B34606}"/>
              </a:ext>
            </a:extLst>
          </p:cNvPr>
          <p:cNvSpPr>
            <a:spLocks noGrp="1"/>
          </p:cNvSpPr>
          <p:nvPr>
            <p:ph type="body" sz="quarter" idx="12" hasCustomPrompt="1"/>
          </p:nvPr>
        </p:nvSpPr>
        <p:spPr>
          <a:xfrm>
            <a:off x="4117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a:t>Job Title</a:t>
            </a:r>
          </a:p>
        </p:txBody>
      </p:sp>
    </p:spTree>
    <p:extLst>
      <p:ext uri="{BB962C8B-B14F-4D97-AF65-F5344CB8AC3E}">
        <p14:creationId xmlns:p14="http://schemas.microsoft.com/office/powerpoint/2010/main" val="137343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a:solidFill>
                  <a:schemeClr val="bg1"/>
                </a:solidFill>
              </a:defRPr>
            </a:lvl1pPr>
          </a:lstStyle>
          <a:p>
            <a:r>
              <a:rPr lang="en-US"/>
              <a:t>Click to edit Master title style</a:t>
            </a:r>
            <a:endParaRPr lang="en-GB"/>
          </a:p>
        </p:txBody>
      </p:sp>
      <p:sp>
        <p:nvSpPr>
          <p:cNvPr id="3" name="Content Placeholder 2"/>
          <p:cNvSpPr>
            <a:spLocks noGrp="1"/>
          </p:cNvSpPr>
          <p:nvPr>
            <p:ph idx="1"/>
          </p:nvPr>
        </p:nvSpPr>
        <p:spPr>
          <a:xfrm>
            <a:off x="457201" y="1137920"/>
            <a:ext cx="6175841" cy="4834800"/>
          </a:xfrm>
        </p:spPr>
        <p:txBody>
          <a:bodyPr/>
          <a:lstStyle>
            <a:lvl1pPr marL="0" indent="0">
              <a:buNone/>
              <a:defRPr>
                <a:solidFill>
                  <a:schemeClr val="bg1"/>
                </a:solidFill>
              </a:defRPr>
            </a:lvl1pPr>
            <a:lvl2pPr marL="267319">
              <a:defRPr>
                <a:solidFill>
                  <a:schemeClr val="bg1"/>
                </a:solidFill>
              </a:defRPr>
            </a:lvl2pPr>
            <a:lvl3pPr marL="534639">
              <a:defRPr>
                <a:solidFill>
                  <a:schemeClr val="bg1"/>
                </a:solidFill>
              </a:defRPr>
            </a:lvl3pPr>
            <a:lvl4pPr marL="801958">
              <a:defRPr>
                <a:solidFill>
                  <a:schemeClr val="bg1"/>
                </a:solidFill>
              </a:defRPr>
            </a:lvl4pPr>
            <a:lvl5pPr marL="1069277">
              <a:defRPr sz="9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a:extLst>
              <a:ext uri="{FF2B5EF4-FFF2-40B4-BE49-F238E27FC236}">
                <a16:creationId xmlns:a16="http://schemas.microsoft.com/office/drawing/2014/main" id="{0DC4E272-5E22-4B3C-94CE-7BFF319FA14A}"/>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33186770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8E9B660A-29E5-49A2-9D87-2D7C78CC1148}"/>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40593284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sz="half" idx="1"/>
          </p:nvPr>
        </p:nvSpPr>
        <p:spPr>
          <a:xfrm>
            <a:off x="457201" y="1137919"/>
            <a:ext cx="4038600"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1" y="1137919"/>
            <a:ext cx="4038600" cy="4834800"/>
          </a:xfrm>
        </p:spPr>
        <p:txBody>
          <a:bodyPr/>
          <a:lstStyle>
            <a:lvl1pPr>
              <a:defRPr sz="2000">
                <a:solidFill>
                  <a:schemeClr val="bg1"/>
                </a:solidFill>
              </a:defRPr>
            </a:lvl1pPr>
            <a:lvl2pPr>
              <a:defRPr sz="1800">
                <a:solidFill>
                  <a:schemeClr val="bg1"/>
                </a:solidFill>
              </a:defRPr>
            </a:lvl2pPr>
            <a:lvl3pPr>
              <a:defRPr sz="1400">
                <a:solidFill>
                  <a:schemeClr val="bg1"/>
                </a:solidFill>
              </a:defRPr>
            </a:lvl3pPr>
            <a:lvl4pPr>
              <a:defRPr sz="1600">
                <a:solidFill>
                  <a:schemeClr val="bg1"/>
                </a:solidFill>
              </a:defRPr>
            </a:lvl4pPr>
            <a:lvl5pPr>
              <a:defRPr sz="12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Line 10">
            <a:extLst>
              <a:ext uri="{FF2B5EF4-FFF2-40B4-BE49-F238E27FC236}">
                <a16:creationId xmlns:a16="http://schemas.microsoft.com/office/drawing/2014/main" id="{0C976817-4856-4880-A98A-B5A5C7C55425}"/>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859675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7EC39AC-6A2F-4EAA-83E3-E7F117FDC85F}"/>
              </a:ext>
            </a:extLst>
          </p:cNvPr>
          <p:cNvGraphicFramePr>
            <a:graphicFrameLocks noChangeAspect="1"/>
          </p:cNvGraphicFramePr>
          <p:nvPr userDrawn="1">
            <p:custDataLst>
              <p:tags r:id="rId1"/>
            </p:custDataLst>
            <p:extLst>
              <p:ext uri="{D42A27DB-BD31-4B8C-83A1-F6EECF244321}">
                <p14:modId xmlns:p14="http://schemas.microsoft.com/office/powerpoint/2010/main" val="36057469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3" name="Object 2" hidden="1">
                        <a:extLst>
                          <a:ext uri="{FF2B5EF4-FFF2-40B4-BE49-F238E27FC236}">
                            <a16:creationId xmlns:a16="http://schemas.microsoft.com/office/drawing/2014/main" id="{97EC39AC-6A2F-4EAA-83E3-E7F117FDC8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397B9842-BCE8-439E-81AE-987F2EB50F1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5533" r="5533"/>
          <a:stretch/>
        </p:blipFill>
        <p:spPr>
          <a:xfrm flipH="1">
            <a:off x="0" y="3176"/>
            <a:ext cx="9144000" cy="6858000"/>
          </a:xfrm>
          <a:prstGeom prst="rect">
            <a:avLst/>
          </a:prstGeom>
        </p:spPr>
      </p:pic>
      <p:sp>
        <p:nvSpPr>
          <p:cNvPr id="6" name="Freeform: Shape 5">
            <a:extLst>
              <a:ext uri="{FF2B5EF4-FFF2-40B4-BE49-F238E27FC236}">
                <a16:creationId xmlns:a16="http://schemas.microsoft.com/office/drawing/2014/main" id="{375826E9-D307-EDFB-AF65-E987E7D950FE}"/>
              </a:ext>
            </a:extLst>
          </p:cNvPr>
          <p:cNvSpPr>
            <a:spLocks/>
          </p:cNvSpPr>
          <p:nvPr userDrawn="1"/>
        </p:nvSpPr>
        <p:spPr>
          <a:xfrm>
            <a:off x="470055" y="457199"/>
            <a:ext cx="4507059" cy="3063241"/>
          </a:xfrm>
          <a:custGeom>
            <a:avLst/>
            <a:gdLst>
              <a:gd name="connsiteX0" fmla="*/ 4507059 w 4507059"/>
              <a:gd name="connsiteY0" fmla="*/ 0 h 3063241"/>
              <a:gd name="connsiteX1" fmla="*/ 4505031 w 4507059"/>
              <a:gd name="connsiteY1" fmla="*/ 2958495 h 3063241"/>
              <a:gd name="connsiteX2" fmla="*/ 4504957 w 4507059"/>
              <a:gd name="connsiteY2" fmla="*/ 3063241 h 3063241"/>
              <a:gd name="connsiteX3" fmla="*/ 0 w 4507059"/>
              <a:gd name="connsiteY3" fmla="*/ 3063241 h 3063241"/>
              <a:gd name="connsiteX4" fmla="*/ 0 w 4507059"/>
              <a:gd name="connsiteY4" fmla="*/ 797036 h 3063241"/>
              <a:gd name="connsiteX5" fmla="*/ 4507059 w 4507059"/>
              <a:gd name="connsiteY5" fmla="*/ 0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059" h="3063241">
                <a:moveTo>
                  <a:pt x="4507059" y="0"/>
                </a:moveTo>
                <a:cubicBezTo>
                  <a:pt x="4506383" y="672214"/>
                  <a:pt x="4505707" y="1972223"/>
                  <a:pt x="4505031" y="2958495"/>
                </a:cubicBezTo>
                <a:lnTo>
                  <a:pt x="4504957" y="3063241"/>
                </a:lnTo>
                <a:lnTo>
                  <a:pt x="0" y="3063241"/>
                </a:lnTo>
                <a:lnTo>
                  <a:pt x="0" y="797036"/>
                </a:lnTo>
                <a:lnTo>
                  <a:pt x="4507059" y="0"/>
                </a:lnTo>
                <a:close/>
              </a:path>
            </a:pathLst>
          </a:custGeom>
          <a:solidFill>
            <a:srgbClr val="FFE60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US" sz="1200">
              <a:solidFill>
                <a:schemeClr val="tx1"/>
              </a:solidFill>
            </a:endParaRPr>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42112" y="1524775"/>
            <a:ext cx="3791450" cy="860400"/>
          </a:xfrm>
        </p:spPr>
        <p:txBody>
          <a:bodyPr vert="horz"/>
          <a:lstStyle>
            <a:lvl1pPr>
              <a:defRPr sz="3000" b="0">
                <a:solidFill>
                  <a:schemeClr val="tx1"/>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42112" y="2536905"/>
            <a:ext cx="3791450"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chemeClr val="tx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a:t>
            </a:r>
          </a:p>
        </p:txBody>
      </p:sp>
    </p:spTree>
    <p:extLst>
      <p:ext uri="{BB962C8B-B14F-4D97-AF65-F5344CB8AC3E}">
        <p14:creationId xmlns:p14="http://schemas.microsoft.com/office/powerpoint/2010/main" val="11172911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9247"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7304" y="1869441"/>
            <a:ext cx="4042800" cy="4256075"/>
          </a:xfrm>
        </p:spPr>
        <p:txBody>
          <a:bodyPr/>
          <a:lstStyle>
            <a:lvl1pPr>
              <a:defRPr sz="1499">
                <a:solidFill>
                  <a:schemeClr val="bg1"/>
                </a:solidFill>
              </a:defRPr>
            </a:lvl1pPr>
            <a:lvl2pPr>
              <a:defRPr sz="1349">
                <a:solidFill>
                  <a:schemeClr val="bg1"/>
                </a:solidFill>
              </a:defRPr>
            </a:lvl2pPr>
            <a:lvl3pPr>
              <a:defRPr sz="1199">
                <a:solidFill>
                  <a:schemeClr val="bg1"/>
                </a:solidFill>
              </a:defRPr>
            </a:lvl3pPr>
            <a:lvl4pPr>
              <a:defRPr sz="1049">
                <a:solidFill>
                  <a:schemeClr val="bg1"/>
                </a:solidFill>
              </a:defRPr>
            </a:lvl4pPr>
            <a:lvl5pPr>
              <a:defRPr sz="900">
                <a:solidFill>
                  <a:schemeClr val="bg1"/>
                </a:solidFill>
              </a:defRPr>
            </a:lvl5pPr>
            <a:lvl6pPr>
              <a:defRPr sz="1349"/>
            </a:lvl6pPr>
            <a:lvl7pPr>
              <a:defRPr sz="1349"/>
            </a:lvl7pPr>
            <a:lvl8pPr>
              <a:defRPr sz="1349"/>
            </a:lvl8pPr>
            <a:lvl9pPr>
              <a:defRPr sz="134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457201"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11" name="Text Placeholder 9"/>
          <p:cNvSpPr>
            <a:spLocks noGrp="1"/>
          </p:cNvSpPr>
          <p:nvPr>
            <p:ph type="body" sz="quarter" idx="13"/>
          </p:nvPr>
        </p:nvSpPr>
        <p:spPr>
          <a:xfrm>
            <a:off x="4647304" y="1137920"/>
            <a:ext cx="4042800" cy="640800"/>
          </a:xfrm>
        </p:spPr>
        <p:txBody>
          <a:bodyPr anchor="t" anchorCtr="0"/>
          <a:lstStyle>
            <a:lvl1pPr>
              <a:buNone/>
              <a:defRPr b="1">
                <a:solidFill>
                  <a:schemeClr val="bg1"/>
                </a:solidFill>
              </a:defRPr>
            </a:lvl1pPr>
          </a:lstStyle>
          <a:p>
            <a:pPr lvl="0"/>
            <a:r>
              <a:rPr lang="en-US"/>
              <a:t>Click to edit Master text styles</a:t>
            </a:r>
          </a:p>
        </p:txBody>
      </p:sp>
      <p:sp>
        <p:nvSpPr>
          <p:cNvPr id="2" name="Title 1"/>
          <p:cNvSpPr>
            <a:spLocks noGrp="1"/>
          </p:cNvSpPr>
          <p:nvPr>
            <p:ph type="title"/>
          </p:nvPr>
        </p:nvSpPr>
        <p:spPr>
          <a:xfrm>
            <a:off x="457201" y="294200"/>
            <a:ext cx="8229600" cy="590880"/>
          </a:xfrm>
        </p:spPr>
        <p:txBody>
          <a:bodyPr/>
          <a:lstStyle>
            <a:lvl1pPr>
              <a:defRPr sz="2400">
                <a:solidFill>
                  <a:schemeClr val="bg1"/>
                </a:solidFill>
              </a:defRPr>
            </a:lvl1pPr>
          </a:lstStyle>
          <a:p>
            <a:r>
              <a:rPr lang="en-US"/>
              <a:t>Click to edit Master title style</a:t>
            </a:r>
          </a:p>
        </p:txBody>
      </p:sp>
      <p:sp>
        <p:nvSpPr>
          <p:cNvPr id="9" name="Line 10">
            <a:extLst>
              <a:ext uri="{FF2B5EF4-FFF2-40B4-BE49-F238E27FC236}">
                <a16:creationId xmlns:a16="http://schemas.microsoft.com/office/drawing/2014/main" id="{04B06CAE-5FB1-4603-B59C-091CBDD47D42}"/>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26381436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93D0F4B-7DEE-4990-B6F6-03F5BD75F7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 y="0"/>
            <a:ext cx="9142837" cy="6858000"/>
          </a:xfrm>
          <a:prstGeom prst="rect">
            <a:avLst/>
          </a:prstGeom>
        </p:spPr>
      </p:pic>
      <p:sp>
        <p:nvSpPr>
          <p:cNvPr id="6" name="Freeform 6">
            <a:extLst>
              <a:ext uri="{FF2B5EF4-FFF2-40B4-BE49-F238E27FC236}">
                <a16:creationId xmlns:a16="http://schemas.microsoft.com/office/drawing/2014/main" id="{3ED4A09B-FA2F-4206-8C1A-482669CA559C}"/>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7" name="TextBox 6">
            <a:extLst>
              <a:ext uri="{FF2B5EF4-FFF2-40B4-BE49-F238E27FC236}">
                <a16:creationId xmlns:a16="http://schemas.microsoft.com/office/drawing/2014/main" id="{AB602CB8-A313-49FA-B1AC-FAD2C5BC1CA7}"/>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a:solidFill>
                <a:schemeClr val="bg1"/>
              </a:solidFill>
              <a:latin typeface="EYInterstate" panose="02000503020000020004" pitchFamily="2" charset="0"/>
              <a:ea typeface="+mn-ea"/>
              <a:cs typeface="+mn-cs"/>
            </a:endParaRPr>
          </a:p>
        </p:txBody>
      </p:sp>
      <p:sp>
        <p:nvSpPr>
          <p:cNvPr id="8" name="TextBox 7">
            <a:extLst>
              <a:ext uri="{FF2B5EF4-FFF2-40B4-BE49-F238E27FC236}">
                <a16:creationId xmlns:a16="http://schemas.microsoft.com/office/drawing/2014/main" id="{CE20D4BE-4E16-48F4-98CD-E6EFC73A2582}"/>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pic>
        <p:nvPicPr>
          <p:cNvPr id="13" name="Picture 12">
            <a:extLst>
              <a:ext uri="{FF2B5EF4-FFF2-40B4-BE49-F238E27FC236}">
                <a16:creationId xmlns:a16="http://schemas.microsoft.com/office/drawing/2014/main" id="{85122461-FB29-4692-A2E0-46FAFDD3E26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84464" y="6327648"/>
            <a:ext cx="402504" cy="411480"/>
          </a:xfrm>
          <a:prstGeom prst="rect">
            <a:avLst/>
          </a:prstGeom>
        </p:spPr>
      </p:pic>
    </p:spTree>
    <p:extLst>
      <p:ext uri="{BB962C8B-B14F-4D97-AF65-F5344CB8AC3E}">
        <p14:creationId xmlns:p14="http://schemas.microsoft.com/office/powerpoint/2010/main" val="1288220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D7B64A-BB11-4D1E-9D1D-8AE71C0DCCAC}"/>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9000"/>
                    </a14:imgEffect>
                  </a14:imgLayer>
                </a14:imgProps>
              </a:ext>
              <a:ext uri="{28A0092B-C50C-407E-A947-70E740481C1C}">
                <a14:useLocalDpi xmlns:a14="http://schemas.microsoft.com/office/drawing/2010/main"/>
              </a:ext>
            </a:extLst>
          </a:blip>
          <a:srcRect l="14513" t="65" r="6627" b="11217"/>
          <a:stretch/>
        </p:blipFill>
        <p:spPr>
          <a:xfrm flipH="1">
            <a:off x="0" y="0"/>
            <a:ext cx="9144000" cy="6858000"/>
          </a:xfrm>
          <a:prstGeom prst="rect">
            <a:avLst/>
          </a:prstGeom>
        </p:spPr>
      </p:pic>
      <p:sp>
        <p:nvSpPr>
          <p:cNvPr id="6" name="Freeform 6">
            <a:extLst>
              <a:ext uri="{FF2B5EF4-FFF2-40B4-BE49-F238E27FC236}">
                <a16:creationId xmlns:a16="http://schemas.microsoft.com/office/drawing/2014/main" id="{8335AABE-DE6C-43EB-89E0-43F52C33A31D}"/>
              </a:ext>
            </a:extLst>
          </p:cNvPr>
          <p:cNvSpPr>
            <a:spLocks/>
          </p:cNvSpPr>
          <p:nvPr userDrawn="1"/>
        </p:nvSpPr>
        <p:spPr bwMode="gray">
          <a:xfrm>
            <a:off x="-1" y="-5011"/>
            <a:ext cx="5298907" cy="4692758"/>
          </a:xfrm>
          <a:custGeom>
            <a:avLst/>
            <a:gdLst>
              <a:gd name="connsiteX0" fmla="*/ 0 w 10000"/>
              <a:gd name="connsiteY0" fmla="*/ 0 h 10000"/>
              <a:gd name="connsiteX1" fmla="*/ 10000 w 10000"/>
              <a:gd name="connsiteY1" fmla="*/ 0 h 10000"/>
              <a:gd name="connsiteX2" fmla="*/ 10000 w 10000"/>
              <a:gd name="connsiteY2" fmla="*/ 8019 h 10000"/>
              <a:gd name="connsiteX3" fmla="*/ 0 w 10000"/>
              <a:gd name="connsiteY3" fmla="*/ 10000 h 10000"/>
              <a:gd name="connsiteX4" fmla="*/ 0 w 10000"/>
              <a:gd name="connsiteY4" fmla="*/ 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0"/>
                </a:moveTo>
                <a:lnTo>
                  <a:pt x="10000" y="0"/>
                </a:lnTo>
                <a:lnTo>
                  <a:pt x="10000" y="8019"/>
                </a:lnTo>
                <a:lnTo>
                  <a:pt x="0" y="10000"/>
                </a:lnTo>
                <a:lnTo>
                  <a:pt x="0" y="0"/>
                </a:lnTo>
                <a:close/>
              </a:path>
            </a:pathLst>
          </a:custGeom>
          <a:solidFill>
            <a:schemeClr val="tx2">
              <a:alpha val="90000"/>
            </a:schemeClr>
          </a:solidFill>
          <a:ln w="9525">
            <a:noFill/>
            <a:round/>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EYInterstate Light"/>
              <a:ea typeface="+mn-ea"/>
              <a:cs typeface="+mn-cs"/>
            </a:endParaRPr>
          </a:p>
        </p:txBody>
      </p:sp>
      <p:sp>
        <p:nvSpPr>
          <p:cNvPr id="8" name="TextBox 7">
            <a:extLst>
              <a:ext uri="{FF2B5EF4-FFF2-40B4-BE49-F238E27FC236}">
                <a16:creationId xmlns:a16="http://schemas.microsoft.com/office/drawing/2014/main" id="{A3BBE8BF-D672-4C15-9DE0-E86A8A0F7B0C}"/>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a:solidFill>
                <a:schemeClr val="bg1"/>
              </a:solidFill>
              <a:latin typeface="EYInterstate" panose="02000503020000020004" pitchFamily="2" charset="0"/>
              <a:ea typeface="+mn-ea"/>
              <a:cs typeface="+mn-cs"/>
            </a:endParaRPr>
          </a:p>
        </p:txBody>
      </p:sp>
      <p:sp>
        <p:nvSpPr>
          <p:cNvPr id="9" name="TextBox 8">
            <a:extLst>
              <a:ext uri="{FF2B5EF4-FFF2-40B4-BE49-F238E27FC236}">
                <a16:creationId xmlns:a16="http://schemas.microsoft.com/office/drawing/2014/main" id="{CC1CB317-7075-4D95-AC90-EE4A1B833BC0}"/>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14" name="Group 4">
            <a:extLst>
              <a:ext uri="{FF2B5EF4-FFF2-40B4-BE49-F238E27FC236}">
                <a16:creationId xmlns:a16="http://schemas.microsoft.com/office/drawing/2014/main" id="{E09555D3-21AF-4DD9-8715-6C396C366E12}"/>
              </a:ext>
            </a:extLst>
          </p:cNvPr>
          <p:cNvGrpSpPr>
            <a:grpSpLocks noChangeAspect="1"/>
          </p:cNvGrpSpPr>
          <p:nvPr userDrawn="1"/>
        </p:nvGrpSpPr>
        <p:grpSpPr bwMode="auto">
          <a:xfrm>
            <a:off x="8383587" y="6356350"/>
            <a:ext cx="303213" cy="311150"/>
            <a:chOff x="7110" y="4004"/>
            <a:chExt cx="191" cy="196"/>
          </a:xfrm>
        </p:grpSpPr>
        <p:sp>
          <p:nvSpPr>
            <p:cNvPr id="15" name="Freeform 5">
              <a:extLst>
                <a:ext uri="{FF2B5EF4-FFF2-40B4-BE49-F238E27FC236}">
                  <a16:creationId xmlns:a16="http://schemas.microsoft.com/office/drawing/2014/main" id="{6F98E503-8BC9-42F0-8788-E129641D26C1}"/>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6">
              <a:extLst>
                <a:ext uri="{FF2B5EF4-FFF2-40B4-BE49-F238E27FC236}">
                  <a16:creationId xmlns:a16="http://schemas.microsoft.com/office/drawing/2014/main" id="{70BB9F5D-4A8B-4C4E-AAAD-EA9ABD31C77B}"/>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7">
              <a:extLst>
                <a:ext uri="{FF2B5EF4-FFF2-40B4-BE49-F238E27FC236}">
                  <a16:creationId xmlns:a16="http://schemas.microsoft.com/office/drawing/2014/main" id="{60F8C19C-57D6-4615-979B-8ED33756D605}"/>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303594520"/>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3">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CD5ED51-E66F-49B3-B4F4-A0B1CAC16D86}"/>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0565" r="14521"/>
          <a:stretch/>
        </p:blipFill>
        <p:spPr>
          <a:xfrm>
            <a:off x="0" y="0"/>
            <a:ext cx="9141619" cy="6858000"/>
          </a:xfrm>
          <a:prstGeom prst="rect">
            <a:avLst/>
          </a:prstGeom>
        </p:spPr>
      </p:pic>
      <p:sp>
        <p:nvSpPr>
          <p:cNvPr id="2" name="Rectangle 1">
            <a:extLst>
              <a:ext uri="{FF2B5EF4-FFF2-40B4-BE49-F238E27FC236}">
                <a16:creationId xmlns:a16="http://schemas.microsoft.com/office/drawing/2014/main" id="{B57A5AC2-0ED3-15FD-8346-5342A1E0B767}"/>
              </a:ext>
            </a:extLst>
          </p:cNvPr>
          <p:cNvSpPr/>
          <p:nvPr userDrawn="1"/>
        </p:nvSpPr>
        <p:spPr>
          <a:xfrm rot="10800000">
            <a:off x="-1" y="0"/>
            <a:ext cx="9143999" cy="6857999"/>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sp>
        <p:nvSpPr>
          <p:cNvPr id="6" name="TextBox 5">
            <a:extLst>
              <a:ext uri="{FF2B5EF4-FFF2-40B4-BE49-F238E27FC236}">
                <a16:creationId xmlns:a16="http://schemas.microsoft.com/office/drawing/2014/main" id="{59BB2734-033B-4239-B427-7AFFA9061BD5}"/>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a:solidFill>
                <a:schemeClr val="bg1"/>
              </a:solidFill>
              <a:latin typeface="EYInterstate" panose="02000503020000020004" pitchFamily="2" charset="0"/>
              <a:ea typeface="+mn-ea"/>
              <a:cs typeface="+mn-cs"/>
            </a:endParaRPr>
          </a:p>
        </p:txBody>
      </p:sp>
      <p:sp>
        <p:nvSpPr>
          <p:cNvPr id="7" name="TextBox 6">
            <a:extLst>
              <a:ext uri="{FF2B5EF4-FFF2-40B4-BE49-F238E27FC236}">
                <a16:creationId xmlns:a16="http://schemas.microsoft.com/office/drawing/2014/main" id="{DFDE78F5-8A50-45AE-BD5B-3125E6AC8CC4}"/>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13" name="Group 4">
            <a:extLst>
              <a:ext uri="{FF2B5EF4-FFF2-40B4-BE49-F238E27FC236}">
                <a16:creationId xmlns:a16="http://schemas.microsoft.com/office/drawing/2014/main" id="{B7658DB2-D89B-4B7B-891E-54E8DBFCCB20}"/>
              </a:ext>
            </a:extLst>
          </p:cNvPr>
          <p:cNvGrpSpPr>
            <a:grpSpLocks noChangeAspect="1"/>
          </p:cNvGrpSpPr>
          <p:nvPr userDrawn="1"/>
        </p:nvGrpSpPr>
        <p:grpSpPr bwMode="auto">
          <a:xfrm>
            <a:off x="8383587" y="6356350"/>
            <a:ext cx="303213" cy="311150"/>
            <a:chOff x="7110" y="4004"/>
            <a:chExt cx="191" cy="196"/>
          </a:xfrm>
        </p:grpSpPr>
        <p:sp>
          <p:nvSpPr>
            <p:cNvPr id="14" name="Freeform 5">
              <a:extLst>
                <a:ext uri="{FF2B5EF4-FFF2-40B4-BE49-F238E27FC236}">
                  <a16:creationId xmlns:a16="http://schemas.microsoft.com/office/drawing/2014/main" id="{70472FD6-585D-44EE-99CF-F2CC1566DE9E}"/>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5" name="Freeform 6">
              <a:extLst>
                <a:ext uri="{FF2B5EF4-FFF2-40B4-BE49-F238E27FC236}">
                  <a16:creationId xmlns:a16="http://schemas.microsoft.com/office/drawing/2014/main" id="{B2FA190D-05AC-434B-8CDC-D18D2E8F8467}"/>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6" name="Freeform 7">
              <a:extLst>
                <a:ext uri="{FF2B5EF4-FFF2-40B4-BE49-F238E27FC236}">
                  <a16:creationId xmlns:a16="http://schemas.microsoft.com/office/drawing/2014/main" id="{B5E61012-DAA5-4191-83F0-083E6D488DBF}"/>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179228180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58098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9144000" cy="6858000"/>
          </a:xfrm>
        </p:spPr>
        <p:txBody>
          <a:bodyPr anchor="ctr"/>
          <a:lstStyle>
            <a:lvl1pPr marL="0" indent="0" algn="ctr">
              <a:buNone/>
              <a:defRPr/>
            </a:lvl1pPr>
          </a:lstStyle>
          <a:p>
            <a:r>
              <a:rPr lang="en-IN"/>
              <a:t>Video</a:t>
            </a:r>
          </a:p>
        </p:txBody>
      </p:sp>
    </p:spTree>
    <p:extLst>
      <p:ext uri="{BB962C8B-B14F-4D97-AF65-F5344CB8AC3E}">
        <p14:creationId xmlns:p14="http://schemas.microsoft.com/office/powerpoint/2010/main" val="30577477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ey statem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D369DA-C1CD-4C58-A3CE-9F789BD121BA}"/>
              </a:ext>
            </a:extLst>
          </p:cNvPr>
          <p:cNvPicPr>
            <a:picLocks noChangeAspect="1"/>
          </p:cNvPicPr>
          <p:nvPr userDrawn="1"/>
        </p:nvPicPr>
        <p:blipFill rotWithShape="1">
          <a:blip r:embed="rId2" cstate="screen">
            <a:extLst>
              <a:ext uri="{BEBA8EAE-BF5A-486C-A8C5-ECC9F3942E4B}">
                <a14:imgProps xmlns:a14="http://schemas.microsoft.com/office/drawing/2010/main">
                  <a14:imgLayer r:embed="rId3">
                    <a14:imgEffect>
                      <a14:brightnessContrast bright="-34000"/>
                    </a14:imgEffect>
                  </a14:imgLayer>
                </a14:imgProps>
              </a:ext>
              <a:ext uri="{28A0092B-C50C-407E-A947-70E740481C1C}">
                <a14:useLocalDpi xmlns:a14="http://schemas.microsoft.com/office/drawing/2010/main"/>
              </a:ext>
            </a:extLst>
          </a:blip>
          <a:srcRect r="15604" b="4878"/>
          <a:stretch/>
        </p:blipFill>
        <p:spPr>
          <a:xfrm>
            <a:off x="0" y="0"/>
            <a:ext cx="9144000" cy="6858000"/>
          </a:xfrm>
          <a:prstGeom prst="rect">
            <a:avLst/>
          </a:prstGeom>
        </p:spPr>
      </p:pic>
      <p:sp>
        <p:nvSpPr>
          <p:cNvPr id="13" name="Rectangle 12">
            <a:extLst>
              <a:ext uri="{FF2B5EF4-FFF2-40B4-BE49-F238E27FC236}">
                <a16:creationId xmlns:a16="http://schemas.microsoft.com/office/drawing/2014/main" id="{82588719-3F2E-A059-CD95-EA14112060FC}"/>
              </a:ext>
            </a:extLst>
          </p:cNvPr>
          <p:cNvSpPr/>
          <p:nvPr userDrawn="1"/>
        </p:nvSpPr>
        <p:spPr>
          <a:xfrm>
            <a:off x="-3172" y="0"/>
            <a:ext cx="9144000" cy="6858000"/>
          </a:xfrm>
          <a:prstGeom prst="rect">
            <a:avLst/>
          </a:prstGeom>
          <a:gradFill flip="none" rotWithShape="1">
            <a:gsLst>
              <a:gs pos="41000">
                <a:schemeClr val="tx1">
                  <a:alpha val="0"/>
                </a:schemeClr>
              </a:gs>
              <a:gs pos="88000">
                <a:schemeClr val="tx1">
                  <a:alpha val="74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sp>
        <p:nvSpPr>
          <p:cNvPr id="3" name="Text Placeholder 2"/>
          <p:cNvSpPr>
            <a:spLocks noGrp="1"/>
          </p:cNvSpPr>
          <p:nvPr>
            <p:ph type="body" sz="quarter" idx="11"/>
          </p:nvPr>
        </p:nvSpPr>
        <p:spPr>
          <a:xfrm>
            <a:off x="455614" y="4445000"/>
            <a:ext cx="8229600" cy="1643063"/>
          </a:xfrm>
          <a:prstGeom prst="rect">
            <a:avLst/>
          </a:prstGeom>
        </p:spPr>
        <p:txBody>
          <a:bodyPr/>
          <a:lstStyle>
            <a:lvl1pPr marL="0" indent="0" algn="l">
              <a:lnSpc>
                <a:spcPct val="85000"/>
              </a:lnSpc>
              <a:spcBef>
                <a:spcPts val="0"/>
              </a:spcBef>
              <a:buNone/>
              <a:defRPr sz="5000" b="1">
                <a:solidFill>
                  <a:schemeClr val="bg1"/>
                </a:solidFill>
                <a:latin typeface="+mn-lt"/>
                <a:cs typeface="Arial" pitchFamily="34" charset="0"/>
              </a:defRPr>
            </a:lvl1pPr>
            <a:lvl2pPr marL="0" indent="0">
              <a:buNone/>
              <a:defRPr/>
            </a:lvl2pPr>
            <a:lvl3pPr marL="0" indent="0">
              <a:buNone/>
              <a:defRPr/>
            </a:lvl3pPr>
            <a:lvl4pPr marL="0" indent="0">
              <a:buNone/>
              <a:defRPr/>
            </a:lvl4pPr>
            <a:lvl5pPr marL="0" indent="0">
              <a:buNone/>
              <a:defRPr/>
            </a:lvl5pPr>
          </a:lstStyle>
          <a:p>
            <a:pPr lvl="0"/>
            <a:r>
              <a:rPr lang="en-US"/>
              <a:t>Click to edit Master text styles</a:t>
            </a:r>
          </a:p>
        </p:txBody>
      </p:sp>
      <p:sp>
        <p:nvSpPr>
          <p:cNvPr id="7" name="TextBox 6">
            <a:extLst>
              <a:ext uri="{FF2B5EF4-FFF2-40B4-BE49-F238E27FC236}">
                <a16:creationId xmlns:a16="http://schemas.microsoft.com/office/drawing/2014/main" id="{07218682-C73B-4C8A-9FB0-7D98E67AC941}"/>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a:solidFill>
                <a:schemeClr val="bg1"/>
              </a:solidFill>
              <a:latin typeface="EYInterstate" panose="02000503020000020004" pitchFamily="2" charset="0"/>
              <a:ea typeface="+mn-ea"/>
              <a:cs typeface="+mn-cs"/>
            </a:endParaRPr>
          </a:p>
        </p:txBody>
      </p:sp>
      <p:sp>
        <p:nvSpPr>
          <p:cNvPr id="8" name="TextBox 7">
            <a:extLst>
              <a:ext uri="{FF2B5EF4-FFF2-40B4-BE49-F238E27FC236}">
                <a16:creationId xmlns:a16="http://schemas.microsoft.com/office/drawing/2014/main" id="{13E5EC2D-599F-4F93-AFD5-55065888A04F}"/>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9" name="Group 4">
            <a:extLst>
              <a:ext uri="{FF2B5EF4-FFF2-40B4-BE49-F238E27FC236}">
                <a16:creationId xmlns:a16="http://schemas.microsoft.com/office/drawing/2014/main" id="{A5B32B9D-A093-4AD0-B2F2-74DF4DE3BC7F}"/>
              </a:ext>
            </a:extLst>
          </p:cNvPr>
          <p:cNvGrpSpPr>
            <a:grpSpLocks noChangeAspect="1"/>
          </p:cNvGrpSpPr>
          <p:nvPr userDrawn="1"/>
        </p:nvGrpSpPr>
        <p:grpSpPr bwMode="auto">
          <a:xfrm>
            <a:off x="8383587" y="6356350"/>
            <a:ext cx="303213" cy="311150"/>
            <a:chOff x="7110" y="4004"/>
            <a:chExt cx="191" cy="196"/>
          </a:xfrm>
        </p:grpSpPr>
        <p:sp>
          <p:nvSpPr>
            <p:cNvPr id="10" name="Freeform 5">
              <a:extLst>
                <a:ext uri="{FF2B5EF4-FFF2-40B4-BE49-F238E27FC236}">
                  <a16:creationId xmlns:a16="http://schemas.microsoft.com/office/drawing/2014/main" id="{61759D36-7993-4D94-80A7-E9088B574B89}"/>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6">
              <a:extLst>
                <a:ext uri="{FF2B5EF4-FFF2-40B4-BE49-F238E27FC236}">
                  <a16:creationId xmlns:a16="http://schemas.microsoft.com/office/drawing/2014/main" id="{C67DD5F9-7AD8-46E0-85AE-A0AFDAE6033A}"/>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2" name="Freeform 7">
              <a:extLst>
                <a:ext uri="{FF2B5EF4-FFF2-40B4-BE49-F238E27FC236}">
                  <a16:creationId xmlns:a16="http://schemas.microsoft.com/office/drawing/2014/main" id="{F3933EA9-E437-4D55-B537-6289A2BCE565}"/>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3172835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inal legal tex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266A06-263B-4A4A-913D-FDC2AFF1227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53635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B113FC-110C-4156-AE54-B6BF409697B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27046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2_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ABFE52-8B9C-459B-B350-E3ADCFE74B2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500" r="12500"/>
          <a:stretch/>
        </p:blipFill>
        <p:spPr>
          <a:xfrm>
            <a:off x="0" y="0"/>
            <a:ext cx="9144000" cy="6858000"/>
          </a:xfrm>
          <a:prstGeom prst="rect">
            <a:avLst/>
          </a:prstGeom>
        </p:spPr>
      </p:pic>
      <p:sp>
        <p:nvSpPr>
          <p:cNvPr id="8" name="Content Placeholder 2"/>
          <p:cNvSpPr>
            <a:spLocks noGrp="1"/>
          </p:cNvSpPr>
          <p:nvPr>
            <p:ph idx="1"/>
          </p:nvPr>
        </p:nvSpPr>
        <p:spPr>
          <a:xfrm>
            <a:off x="455612" y="719139"/>
            <a:ext cx="3506400" cy="5210062"/>
          </a:xfrm>
        </p:spPr>
        <p:txBody>
          <a:bodyPr/>
          <a:lstStyle>
            <a:lvl1pPr marL="0" indent="0" algn="l" defTabSz="746124" rtl="0" fontAlgn="base">
              <a:lnSpc>
                <a:spcPct val="100000"/>
              </a:lnSpc>
              <a:spcBef>
                <a:spcPct val="70000"/>
              </a:spcBef>
              <a:spcAft>
                <a:spcPct val="0"/>
              </a:spcAft>
              <a:buSzPct val="100000"/>
              <a:buNone/>
              <a:defRPr lang="en-US" sz="900" kern="1200" noProof="0" dirty="0" smtClean="0">
                <a:solidFill>
                  <a:schemeClr val="bg1"/>
                </a:solidFill>
                <a:latin typeface="EYInterstate Light" panose="02000506000000020004" pitchFamily="2" charset="0"/>
                <a:ea typeface="+mn-ea"/>
                <a:cs typeface="Arial" pitchFamily="34" charset="0"/>
              </a:defRPr>
            </a:lvl1pPr>
            <a:lvl2pPr marL="0" indent="0" algn="l" defTabSz="746124" rtl="0" fontAlgn="base">
              <a:lnSpc>
                <a:spcPct val="100000"/>
              </a:lnSpc>
              <a:spcBef>
                <a:spcPct val="0"/>
              </a:spcBef>
              <a:spcAft>
                <a:spcPct val="0"/>
              </a:spcAft>
              <a:buSzPct val="100000"/>
              <a:buNone/>
              <a:defRPr lang="en-US" sz="675" b="1" kern="1200" noProof="0" dirty="0" smtClean="0">
                <a:solidFill>
                  <a:schemeClr val="bg1"/>
                </a:solidFill>
                <a:latin typeface="EYInterstate Light" panose="02000506000000020004" pitchFamily="2" charset="0"/>
                <a:ea typeface="+mn-ea"/>
                <a:cs typeface="Arial" pitchFamily="34" charset="0"/>
              </a:defRPr>
            </a:lvl2pPr>
            <a:lvl3pPr marL="132089" indent="-132089" algn="l" defTabSz="746124" rtl="0" fontAlgn="base">
              <a:lnSpc>
                <a:spcPct val="100000"/>
              </a:lnSpc>
              <a:spcBef>
                <a:spcPct val="0"/>
              </a:spcBef>
              <a:spcAft>
                <a:spcPct val="0"/>
              </a:spcAft>
              <a:buClr>
                <a:schemeClr val="tx2"/>
              </a:buClr>
              <a:buSzPct val="70000"/>
              <a:buFont typeface="Arial" pitchFamily="34" charset="0"/>
              <a:buChar char="►"/>
              <a:defRPr lang="en-US" sz="675" b="1" kern="1200" noProof="0" dirty="0" smtClean="0">
                <a:solidFill>
                  <a:schemeClr val="bg1"/>
                </a:solidFill>
                <a:latin typeface="EYInterstate Light" panose="02000506000000020004" pitchFamily="2" charset="0"/>
                <a:ea typeface="+mn-ea"/>
                <a:cs typeface="Arial" pitchFamily="34" charset="0"/>
              </a:defRPr>
            </a:lvl3pPr>
            <a:lvl4pPr marL="0" indent="0" algn="l" defTabSz="746124" rtl="0" fontAlgn="base">
              <a:lnSpc>
                <a:spcPct val="100000"/>
              </a:lnSpc>
              <a:spcBef>
                <a:spcPct val="0"/>
              </a:spcBef>
              <a:spcAft>
                <a:spcPct val="0"/>
              </a:spcAft>
              <a:buSzPct val="100000"/>
              <a:buNone/>
              <a:defRPr lang="en-US" sz="600" kern="1200" noProof="0" dirty="0" smtClean="0">
                <a:solidFill>
                  <a:schemeClr val="bg1"/>
                </a:solidFill>
                <a:latin typeface="EYInterstate Light" panose="02000506000000020004" pitchFamily="2" charset="0"/>
                <a:ea typeface="+mn-ea"/>
                <a:cs typeface="Arial" pitchFamily="34" charset="0"/>
              </a:defRPr>
            </a:lvl4pPr>
            <a:lvl5pPr marL="141609" indent="-141609" algn="l" defTabSz="746124" rtl="0" fontAlgn="base">
              <a:lnSpc>
                <a:spcPct val="100000"/>
              </a:lnSpc>
              <a:spcBef>
                <a:spcPct val="0"/>
              </a:spcBef>
              <a:spcAft>
                <a:spcPct val="0"/>
              </a:spcAft>
              <a:buClr>
                <a:schemeClr val="tx2"/>
              </a:buClr>
              <a:buSzPct val="70000"/>
              <a:buFont typeface="Arial" pitchFamily="34" charset="0"/>
              <a:buChar char="►"/>
              <a:defRPr lang="en-US" sz="600" kern="1200" noProof="0" dirty="0">
                <a:solidFill>
                  <a:schemeClr val="bg1"/>
                </a:solidFill>
                <a:latin typeface="EYInterstate Light" panose="02000506000000020004" pitchFamily="2" charset="0"/>
                <a:ea typeface="+mn-ea"/>
                <a:cs typeface="Arial"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820789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7EC39AC-6A2F-4EAA-83E3-E7F117FDC85F}"/>
              </a:ext>
            </a:extLst>
          </p:cNvPr>
          <p:cNvGraphicFramePr>
            <a:graphicFrameLocks noChangeAspect="1"/>
          </p:cNvGraphicFramePr>
          <p:nvPr userDrawn="1">
            <p:custDataLst>
              <p:tags r:id="rId1"/>
            </p:custDataLst>
            <p:extLst>
              <p:ext uri="{D42A27DB-BD31-4B8C-83A1-F6EECF244321}">
                <p14:modId xmlns:p14="http://schemas.microsoft.com/office/powerpoint/2010/main" val="6381845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3" name="Object 2" hidden="1">
                        <a:extLst>
                          <a:ext uri="{FF2B5EF4-FFF2-40B4-BE49-F238E27FC236}">
                            <a16:creationId xmlns:a16="http://schemas.microsoft.com/office/drawing/2014/main" id="{97EC39AC-6A2F-4EAA-83E3-E7F117FDC8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397B9842-BCE8-439E-81AE-987F2EB50F1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l="1465" t="3570" r="12687" b="44"/>
          <a:stretch/>
        </p:blipFill>
        <p:spPr>
          <a:xfrm>
            <a:off x="0" y="0"/>
            <a:ext cx="9144000" cy="6857999"/>
          </a:xfrm>
          <a:prstGeom prst="rect">
            <a:avLst/>
          </a:prstGeom>
        </p:spPr>
      </p:pic>
      <p:sp>
        <p:nvSpPr>
          <p:cNvPr id="7" name="Rectangle 6">
            <a:extLst>
              <a:ext uri="{FF2B5EF4-FFF2-40B4-BE49-F238E27FC236}">
                <a16:creationId xmlns:a16="http://schemas.microsoft.com/office/drawing/2014/main" id="{2E0CDDE2-BE2D-EBF1-FFC2-8A2E922F1D41}"/>
              </a:ext>
            </a:extLst>
          </p:cNvPr>
          <p:cNvSpPr/>
          <p:nvPr userDrawn="1"/>
        </p:nvSpPr>
        <p:spPr>
          <a:xfrm>
            <a:off x="-3172" y="4588016"/>
            <a:ext cx="9144000" cy="2269984"/>
          </a:xfrm>
          <a:prstGeom prst="rect">
            <a:avLst/>
          </a:prstGeom>
          <a:gradFill flip="none" rotWithShape="1">
            <a:gsLst>
              <a:gs pos="41000">
                <a:schemeClr val="tx1">
                  <a:alpha val="0"/>
                </a:schemeClr>
              </a:gs>
              <a:gs pos="88000">
                <a:schemeClr val="tx1">
                  <a:alpha val="74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sp>
        <p:nvSpPr>
          <p:cNvPr id="6" name="Freeform: Shape 5">
            <a:extLst>
              <a:ext uri="{FF2B5EF4-FFF2-40B4-BE49-F238E27FC236}">
                <a16:creationId xmlns:a16="http://schemas.microsoft.com/office/drawing/2014/main" id="{375826E9-D307-EDFB-AF65-E987E7D950FE}"/>
              </a:ext>
            </a:extLst>
          </p:cNvPr>
          <p:cNvSpPr>
            <a:spLocks/>
          </p:cNvSpPr>
          <p:nvPr userDrawn="1"/>
        </p:nvSpPr>
        <p:spPr>
          <a:xfrm>
            <a:off x="470055" y="457199"/>
            <a:ext cx="4507059" cy="3063241"/>
          </a:xfrm>
          <a:custGeom>
            <a:avLst/>
            <a:gdLst>
              <a:gd name="connsiteX0" fmla="*/ 4507059 w 4507059"/>
              <a:gd name="connsiteY0" fmla="*/ 0 h 3063241"/>
              <a:gd name="connsiteX1" fmla="*/ 4505031 w 4507059"/>
              <a:gd name="connsiteY1" fmla="*/ 2958495 h 3063241"/>
              <a:gd name="connsiteX2" fmla="*/ 4504957 w 4507059"/>
              <a:gd name="connsiteY2" fmla="*/ 3063241 h 3063241"/>
              <a:gd name="connsiteX3" fmla="*/ 0 w 4507059"/>
              <a:gd name="connsiteY3" fmla="*/ 3063241 h 3063241"/>
              <a:gd name="connsiteX4" fmla="*/ 0 w 4507059"/>
              <a:gd name="connsiteY4" fmla="*/ 797036 h 3063241"/>
              <a:gd name="connsiteX5" fmla="*/ 4507059 w 4507059"/>
              <a:gd name="connsiteY5" fmla="*/ 0 h 3063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07059" h="3063241">
                <a:moveTo>
                  <a:pt x="4507059" y="0"/>
                </a:moveTo>
                <a:cubicBezTo>
                  <a:pt x="4506383" y="672214"/>
                  <a:pt x="4505707" y="1972223"/>
                  <a:pt x="4505031" y="2958495"/>
                </a:cubicBezTo>
                <a:lnTo>
                  <a:pt x="4504957" y="3063241"/>
                </a:lnTo>
                <a:lnTo>
                  <a:pt x="0" y="3063241"/>
                </a:lnTo>
                <a:lnTo>
                  <a:pt x="0" y="797036"/>
                </a:lnTo>
                <a:lnTo>
                  <a:pt x="4507059" y="0"/>
                </a:lnTo>
                <a:close/>
              </a:path>
            </a:pathLst>
          </a:custGeom>
          <a:solidFill>
            <a:srgbClr val="FFE600"/>
          </a:solidFill>
          <a:ln w="952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chorCtr="0">
            <a:noAutofit/>
          </a:bodyPr>
          <a:lstStyle/>
          <a:p>
            <a:pPr algn="ctr"/>
            <a:endParaRPr lang="en-US" sz="1200">
              <a:solidFill>
                <a:schemeClr val="tx1"/>
              </a:solidFill>
            </a:endParaRPr>
          </a:p>
        </p:txBody>
      </p:sp>
      <p:pic>
        <p:nvPicPr>
          <p:cNvPr id="8" name="Picture 7">
            <a:extLst>
              <a:ext uri="{FF2B5EF4-FFF2-40B4-BE49-F238E27FC236}">
                <a16:creationId xmlns:a16="http://schemas.microsoft.com/office/drawing/2014/main" id="{E945AD81-9D09-493D-94B8-1CAA625F68C3}"/>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9" name="Title 1">
            <a:extLst>
              <a:ext uri="{FF2B5EF4-FFF2-40B4-BE49-F238E27FC236}">
                <a16:creationId xmlns:a16="http://schemas.microsoft.com/office/drawing/2014/main" id="{9306FE6B-2888-42EC-9409-22E0C44C3EFB}"/>
              </a:ext>
            </a:extLst>
          </p:cNvPr>
          <p:cNvSpPr>
            <a:spLocks noGrp="1"/>
          </p:cNvSpPr>
          <p:nvPr>
            <p:ph type="ctrTitle" hasCustomPrompt="1"/>
          </p:nvPr>
        </p:nvSpPr>
        <p:spPr>
          <a:xfrm>
            <a:off x="742112" y="1524775"/>
            <a:ext cx="3791450" cy="860400"/>
          </a:xfrm>
        </p:spPr>
        <p:txBody>
          <a:bodyPr vert="horz"/>
          <a:lstStyle>
            <a:lvl1pPr>
              <a:defRPr sz="3000" b="0">
                <a:solidFill>
                  <a:schemeClr val="tx1"/>
                </a:solidFill>
                <a:latin typeface="EYInterstate Light" panose="02000506000000020004" pitchFamily="2" charset="0"/>
                <a:cs typeface="Arial" pitchFamily="34" charset="0"/>
              </a:defRPr>
            </a:lvl1pPr>
          </a:lstStyle>
          <a:p>
            <a:r>
              <a:rPr lang="en-GB"/>
              <a:t>Title (EY Interstate Light 30 point)</a:t>
            </a:r>
          </a:p>
        </p:txBody>
      </p:sp>
      <p:sp>
        <p:nvSpPr>
          <p:cNvPr id="10" name="Subtitle 2">
            <a:extLst>
              <a:ext uri="{FF2B5EF4-FFF2-40B4-BE49-F238E27FC236}">
                <a16:creationId xmlns:a16="http://schemas.microsoft.com/office/drawing/2014/main" id="{62FC3DF6-2861-4293-9E33-F3E405EF9FAB}"/>
              </a:ext>
            </a:extLst>
          </p:cNvPr>
          <p:cNvSpPr>
            <a:spLocks noGrp="1"/>
          </p:cNvSpPr>
          <p:nvPr>
            <p:ph type="subTitle" idx="1" hasCustomPrompt="1"/>
          </p:nvPr>
        </p:nvSpPr>
        <p:spPr>
          <a:xfrm>
            <a:off x="742112" y="2536905"/>
            <a:ext cx="3791450" cy="391225"/>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b="0">
                <a:solidFill>
                  <a:schemeClr val="tx1"/>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a:pPr>
            <a:r>
              <a:rPr lang="en-IN" b="1"/>
              <a:t>XX Month 200X</a:t>
            </a:r>
          </a:p>
        </p:txBody>
      </p:sp>
      <p:pic>
        <p:nvPicPr>
          <p:cNvPr id="2" name="Picture 1">
            <a:extLst>
              <a:ext uri="{FF2B5EF4-FFF2-40B4-BE49-F238E27FC236}">
                <a16:creationId xmlns:a16="http://schemas.microsoft.com/office/drawing/2014/main" id="{9B06BE99-283B-E421-E984-B3366EBEF692}"/>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l="42252" t="27989" r="33603" b="41097"/>
          <a:stretch/>
        </p:blipFill>
        <p:spPr>
          <a:xfrm>
            <a:off x="4343399" y="1727200"/>
            <a:ext cx="2578101" cy="2202671"/>
          </a:xfrm>
          <a:prstGeom prst="rect">
            <a:avLst/>
          </a:prstGeom>
        </p:spPr>
      </p:pic>
    </p:spTree>
    <p:extLst>
      <p:ext uri="{BB962C8B-B14F-4D97-AF65-F5344CB8AC3E}">
        <p14:creationId xmlns:p14="http://schemas.microsoft.com/office/powerpoint/2010/main" val="250637722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Cover alternat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sp>
        <p:nvSpPr>
          <p:cNvPr id="7" name="Freeform 5"/>
          <p:cNvSpPr>
            <a:spLocks noChangeAspect="1"/>
          </p:cNvSpPr>
          <p:nvPr userDrawn="1"/>
        </p:nvSpPr>
        <p:spPr bwMode="gray">
          <a:xfrm rot="10800000">
            <a:off x="470054" y="457199"/>
            <a:ext cx="4507059" cy="3805316"/>
          </a:xfrm>
          <a:custGeom>
            <a:avLst/>
            <a:gdLst>
              <a:gd name="connsiteX0" fmla="*/ 0 w 10000"/>
              <a:gd name="connsiteY0" fmla="*/ 0 h 9745"/>
              <a:gd name="connsiteX1" fmla="*/ 921 w 10000"/>
              <a:gd name="connsiteY1" fmla="*/ 9745 h 9745"/>
              <a:gd name="connsiteX2" fmla="*/ 10000 w 10000"/>
              <a:gd name="connsiteY2" fmla="*/ 7201 h 9745"/>
              <a:gd name="connsiteX3" fmla="*/ 10000 w 10000"/>
              <a:gd name="connsiteY3" fmla="*/ 0 h 9745"/>
              <a:gd name="connsiteX4" fmla="*/ 0 w 10000"/>
              <a:gd name="connsiteY4" fmla="*/ 0 h 9745"/>
              <a:gd name="connsiteX0" fmla="*/ 0 w 9079"/>
              <a:gd name="connsiteY0" fmla="*/ 0 h 10000"/>
              <a:gd name="connsiteX1" fmla="*/ 0 w 9079"/>
              <a:gd name="connsiteY1" fmla="*/ 10000 h 10000"/>
              <a:gd name="connsiteX2" fmla="*/ 9079 w 9079"/>
              <a:gd name="connsiteY2" fmla="*/ 7389 h 10000"/>
              <a:gd name="connsiteX3" fmla="*/ 9079 w 9079"/>
              <a:gd name="connsiteY3" fmla="*/ 0 h 10000"/>
              <a:gd name="connsiteX4" fmla="*/ 0 w 9079"/>
              <a:gd name="connsiteY4" fmla="*/ 0 h 10000"/>
              <a:gd name="connsiteX0" fmla="*/ 5 w 10000"/>
              <a:gd name="connsiteY0" fmla="*/ 2555 h 10000"/>
              <a:gd name="connsiteX1" fmla="*/ 0 w 10000"/>
              <a:gd name="connsiteY1" fmla="*/ 10000 h 10000"/>
              <a:gd name="connsiteX2" fmla="*/ 10000 w 10000"/>
              <a:gd name="connsiteY2" fmla="*/ 7389 h 10000"/>
              <a:gd name="connsiteX3" fmla="*/ 10000 w 10000"/>
              <a:gd name="connsiteY3" fmla="*/ 0 h 10000"/>
              <a:gd name="connsiteX4" fmla="*/ 5 w 10000"/>
              <a:gd name="connsiteY4" fmla="*/ 2555 h 10000"/>
              <a:gd name="connsiteX0" fmla="*/ 5 w 10000"/>
              <a:gd name="connsiteY0" fmla="*/ 0 h 7445"/>
              <a:gd name="connsiteX1" fmla="*/ 0 w 10000"/>
              <a:gd name="connsiteY1" fmla="*/ 7445 h 7445"/>
              <a:gd name="connsiteX2" fmla="*/ 10000 w 10000"/>
              <a:gd name="connsiteY2" fmla="*/ 4834 h 7445"/>
              <a:gd name="connsiteX3" fmla="*/ 10000 w 10000"/>
              <a:gd name="connsiteY3" fmla="*/ 7 h 7445"/>
              <a:gd name="connsiteX4" fmla="*/ 5 w 10000"/>
              <a:gd name="connsiteY4" fmla="*/ 0 h 7445"/>
              <a:gd name="connsiteX0" fmla="*/ 5 w 10000"/>
              <a:gd name="connsiteY0" fmla="*/ 0 h 10000"/>
              <a:gd name="connsiteX1" fmla="*/ 0 w 10000"/>
              <a:gd name="connsiteY1" fmla="*/ 10000 h 10000"/>
              <a:gd name="connsiteX2" fmla="*/ 8453 w 10000"/>
              <a:gd name="connsiteY2" fmla="*/ 7036 h 10000"/>
              <a:gd name="connsiteX3" fmla="*/ 10000 w 10000"/>
              <a:gd name="connsiteY3" fmla="*/ 9 h 10000"/>
              <a:gd name="connsiteX4" fmla="*/ 5 w 10000"/>
              <a:gd name="connsiteY4" fmla="*/ 0 h 10000"/>
              <a:gd name="connsiteX0" fmla="*/ 5 w 8453"/>
              <a:gd name="connsiteY0" fmla="*/ 4143 h 14143"/>
              <a:gd name="connsiteX1" fmla="*/ 0 w 8453"/>
              <a:gd name="connsiteY1" fmla="*/ 14143 h 14143"/>
              <a:gd name="connsiteX2" fmla="*/ 8453 w 8453"/>
              <a:gd name="connsiteY2" fmla="*/ 11179 h 14143"/>
              <a:gd name="connsiteX3" fmla="*/ 8453 w 8453"/>
              <a:gd name="connsiteY3" fmla="*/ 0 h 14143"/>
              <a:gd name="connsiteX4" fmla="*/ 5 w 8453"/>
              <a:gd name="connsiteY4" fmla="*/ 4143 h 14143"/>
              <a:gd name="connsiteX0" fmla="*/ 6 w 10000"/>
              <a:gd name="connsiteY0" fmla="*/ 0 h 10007"/>
              <a:gd name="connsiteX1" fmla="*/ 0 w 10000"/>
              <a:gd name="connsiteY1" fmla="*/ 10007 h 10007"/>
              <a:gd name="connsiteX2" fmla="*/ 10000 w 10000"/>
              <a:gd name="connsiteY2" fmla="*/ 7911 h 10007"/>
              <a:gd name="connsiteX3" fmla="*/ 10000 w 10000"/>
              <a:gd name="connsiteY3" fmla="*/ 7 h 10007"/>
              <a:gd name="connsiteX4" fmla="*/ 6 w 10000"/>
              <a:gd name="connsiteY4" fmla="*/ 0 h 1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7">
                <a:moveTo>
                  <a:pt x="6" y="0"/>
                </a:moveTo>
                <a:cubicBezTo>
                  <a:pt x="4" y="2358"/>
                  <a:pt x="2" y="7650"/>
                  <a:pt x="0" y="10007"/>
                </a:cubicBezTo>
                <a:lnTo>
                  <a:pt x="10000" y="7911"/>
                </a:lnTo>
                <a:lnTo>
                  <a:pt x="10000" y="7"/>
                </a:lnTo>
                <a:lnTo>
                  <a:pt x="6" y="0"/>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1" name="Title 1"/>
          <p:cNvSpPr>
            <a:spLocks noGrp="1"/>
          </p:cNvSpPr>
          <p:nvPr>
            <p:ph type="ctrTitle" hasCustomPrompt="1"/>
          </p:nvPr>
        </p:nvSpPr>
        <p:spPr>
          <a:xfrm>
            <a:off x="750119" y="1677507"/>
            <a:ext cx="4064949" cy="860400"/>
          </a:xfrm>
        </p:spPr>
        <p:txBody>
          <a:bodyPr/>
          <a:lstStyle>
            <a:lvl1pPr>
              <a:defRPr b="0">
                <a:solidFill>
                  <a:srgbClr val="404040"/>
                </a:solidFill>
                <a:latin typeface="EYInterstate Light" panose="02000506000000020004" pitchFamily="2" charset="0"/>
                <a:cs typeface="Arial" pitchFamily="34" charset="0"/>
              </a:defRPr>
            </a:lvl1pPr>
          </a:lstStyle>
          <a:p>
            <a:r>
              <a:rPr lang="en-GB"/>
              <a:t>Title (EY Interstate Light </a:t>
            </a:r>
            <a:br>
              <a:rPr lang="en-GB"/>
            </a:br>
            <a:r>
              <a:rPr lang="en-GB"/>
              <a:t>30 point)</a:t>
            </a:r>
          </a:p>
        </p:txBody>
      </p:sp>
      <p:sp>
        <p:nvSpPr>
          <p:cNvPr id="12" name="Subtitle 2"/>
          <p:cNvSpPr>
            <a:spLocks noGrp="1"/>
          </p:cNvSpPr>
          <p:nvPr>
            <p:ph type="subTitle" idx="1" hasCustomPrompt="1"/>
          </p:nvPr>
        </p:nvSpPr>
        <p:spPr>
          <a:xfrm>
            <a:off x="750119" y="2685128"/>
            <a:ext cx="4064949" cy="645742"/>
          </a:xfrm>
        </p:spPr>
        <p:txBody>
          <a:bodyPr/>
          <a:lstStyle>
            <a:lvl1pPr marL="0" marR="0" indent="0" algn="l" defTabSz="914400" rtl="0" eaLnBrk="1" fontAlgn="auto" latinLnBrk="0" hangingPunct="1">
              <a:lnSpc>
                <a:spcPct val="100000"/>
              </a:lnSpc>
              <a:spcBef>
                <a:spcPct val="20000"/>
              </a:spcBef>
              <a:spcAft>
                <a:spcPts val="1200"/>
              </a:spcAft>
              <a:buClr>
                <a:schemeClr val="accent2"/>
              </a:buClr>
              <a:buSzPct val="70000"/>
              <a:buFont typeface="Arial" pitchFamily="34" charset="0"/>
              <a:buNone/>
              <a:tabLst/>
              <a:defRPr sz="1600">
                <a:solidFill>
                  <a:srgbClr val="404040"/>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z="1600"/>
              <a:t>Subtitle (EY Interstate 16 point)</a:t>
            </a:r>
          </a:p>
          <a:p>
            <a:pPr marL="0" marR="0" lvl="0" indent="0" algn="l" defTabSz="914400" rtl="0" eaLnBrk="1" fontAlgn="auto" latinLnBrk="0" hangingPunct="1">
              <a:lnSpc>
                <a:spcPct val="100000"/>
              </a:lnSpc>
              <a:spcBef>
                <a:spcPct val="20000"/>
              </a:spcBef>
              <a:spcAft>
                <a:spcPts val="0"/>
              </a:spcAft>
              <a:buClr>
                <a:schemeClr val="accent2"/>
              </a:buClr>
              <a:buSzPct val="70000"/>
              <a:buFont typeface="Arial" pitchFamily="34" charset="0"/>
              <a:buNone/>
              <a:tabLst/>
              <a:defRPr/>
            </a:pPr>
            <a:r>
              <a:rPr lang="en-GB">
                <a:latin typeface="EYInterstate" panose="02000503020000020004" pitchFamily="2" charset="0"/>
              </a:rPr>
              <a:t>XX Month 200X (EY Interstate bold 16 point)</a:t>
            </a:r>
          </a:p>
        </p:txBody>
      </p:sp>
    </p:spTree>
    <p:extLst>
      <p:ext uri="{BB962C8B-B14F-4D97-AF65-F5344CB8AC3E}">
        <p14:creationId xmlns:p14="http://schemas.microsoft.com/office/powerpoint/2010/main" val="200962289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1739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2"/>
            <a:ext cx="1787414" cy="6857999"/>
          </a:xfrm>
        </p:spPr>
        <p:txBody>
          <a:bodyPr/>
          <a:lstStyle/>
          <a:p>
            <a:endParaRPr lang="en-IN"/>
          </a:p>
        </p:txBody>
      </p:sp>
      <p:sp>
        <p:nvSpPr>
          <p:cNvPr id="2" name="Title 1"/>
          <p:cNvSpPr>
            <a:spLocks noGrp="1"/>
          </p:cNvSpPr>
          <p:nvPr>
            <p:ph type="title"/>
          </p:nvPr>
        </p:nvSpPr>
        <p:spPr>
          <a:xfrm>
            <a:off x="2020419" y="294200"/>
            <a:ext cx="6665528" cy="590400"/>
          </a:xfrm>
        </p:spPr>
        <p:txBody>
          <a:bodyPr/>
          <a:lstStyle>
            <a:lvl1pPr>
              <a:defRPr sz="22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6611431" y="1137923"/>
            <a:ext cx="2075369" cy="2796151"/>
          </a:xfrm>
        </p:spPr>
        <p:txBody>
          <a:bodyPr numCol="1"/>
          <a:lstStyle>
            <a:lvl1pPr marL="0" indent="0">
              <a:buNone/>
              <a:defRPr sz="1049">
                <a:solidFill>
                  <a:schemeClr val="bg1"/>
                </a:solidFill>
              </a:defRPr>
            </a:lvl1pPr>
            <a:lvl2pPr marL="267329" indent="0">
              <a:buNone/>
              <a:defRPr sz="1349">
                <a:solidFill>
                  <a:schemeClr val="bg1"/>
                </a:solidFill>
              </a:defRPr>
            </a:lvl2pPr>
            <a:lvl3pPr marL="534656" indent="0">
              <a:buNone/>
              <a:defRPr sz="1199">
                <a:solidFill>
                  <a:schemeClr val="bg1"/>
                </a:solidFill>
              </a:defRPr>
            </a:lvl3pPr>
            <a:lvl4pPr marL="801985" indent="0">
              <a:buNone/>
              <a:defRPr sz="1049">
                <a:solidFill>
                  <a:schemeClr val="bg1"/>
                </a:solidFill>
              </a:defRPr>
            </a:lvl4pPr>
            <a:lvl5pPr marL="1069313" indent="0">
              <a:buNone/>
              <a:defRPr sz="899">
                <a:solidFill>
                  <a:schemeClr val="bg1"/>
                </a:solidFill>
              </a:defRPr>
            </a:lvl5pPr>
          </a:lstStyle>
          <a:p>
            <a:pPr lvl="0"/>
            <a:r>
              <a:rPr lang="en-US"/>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020419" y="907750"/>
            <a:ext cx="6665528"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r>
              <a:rPr lang="en-US"/>
              <a:t>March 2023</a:t>
            </a:r>
            <a:endParaRPr lang="en-IN"/>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endParaRPr lang="en-US"/>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a:t>Page </a:t>
            </a:r>
            <a:fld id="{F1BC30E3-FFE5-4B91-AA19-87A149EBB9EE}" type="slidenum">
              <a:rPr smtClean="0"/>
              <a:pPr/>
              <a:t>‹#›</a:t>
            </a:fld>
            <a:endParaRPr/>
          </a:p>
        </p:txBody>
      </p:sp>
    </p:spTree>
    <p:extLst>
      <p:ext uri="{BB962C8B-B14F-4D97-AF65-F5344CB8AC3E}">
        <p14:creationId xmlns:p14="http://schemas.microsoft.com/office/powerpoint/2010/main" val="17625351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tandard slide 2">
    <p:spTree>
      <p:nvGrpSpPr>
        <p:cNvPr id="1" name=""/>
        <p:cNvGrpSpPr/>
        <p:nvPr/>
      </p:nvGrpSpPr>
      <p:grpSpPr>
        <a:xfrm>
          <a:off x="0" y="0"/>
          <a:ext cx="0" cy="0"/>
          <a:chOff x="0" y="0"/>
          <a:chExt cx="0" cy="0"/>
        </a:xfrm>
      </p:grpSpPr>
      <p:sp>
        <p:nvSpPr>
          <p:cNvPr id="2" name="Title 1"/>
          <p:cNvSpPr>
            <a:spLocks noGrp="1"/>
          </p:cNvSpPr>
          <p:nvPr>
            <p:ph type="title"/>
          </p:nvPr>
        </p:nvSpPr>
        <p:spPr>
          <a:xfrm>
            <a:off x="457202" y="294200"/>
            <a:ext cx="8229600" cy="590400"/>
          </a:xfrm>
        </p:spPr>
        <p:txBody>
          <a:bodyPr/>
          <a:lstStyle>
            <a:lvl1pPr>
              <a:defRPr sz="1799">
                <a:solidFill>
                  <a:schemeClr val="bg1"/>
                </a:solidFill>
              </a:defRPr>
            </a:lvl1pPr>
          </a:lstStyle>
          <a:p>
            <a:endParaRPr lang="en-GB"/>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457201" y="907750"/>
            <a:ext cx="823071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349" noProof="0">
              <a:solidFill>
                <a:schemeClr val="bg1"/>
              </a:solidFill>
            </a:endParaRPr>
          </a:p>
        </p:txBody>
      </p:sp>
    </p:spTree>
    <p:extLst>
      <p:ext uri="{BB962C8B-B14F-4D97-AF65-F5344CB8AC3E}">
        <p14:creationId xmlns:p14="http://schemas.microsoft.com/office/powerpoint/2010/main" val="3675361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pic>
        <p:nvPicPr>
          <p:cNvPr id="146" name="Picture 145">
            <a:extLst>
              <a:ext uri="{FF2B5EF4-FFF2-40B4-BE49-F238E27FC236}">
                <a16:creationId xmlns:a16="http://schemas.microsoft.com/office/drawing/2014/main" id="{7FDAC7B4-6A01-49C4-9730-BF8572B139E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r="16402" b="5936"/>
          <a:stretch/>
        </p:blipFill>
        <p:spPr>
          <a:xfrm>
            <a:off x="0" y="-1"/>
            <a:ext cx="9144000" cy="6858001"/>
          </a:xfrm>
          <a:prstGeom prst="rect">
            <a:avLst/>
          </a:prstGeom>
        </p:spPr>
      </p:pic>
      <p:sp>
        <p:nvSpPr>
          <p:cNvPr id="2" name="Rectangle 1">
            <a:extLst>
              <a:ext uri="{FF2B5EF4-FFF2-40B4-BE49-F238E27FC236}">
                <a16:creationId xmlns:a16="http://schemas.microsoft.com/office/drawing/2014/main" id="{E4BCCB2E-3515-42EB-B2C6-FB7D701D1793}"/>
              </a:ext>
            </a:extLst>
          </p:cNvPr>
          <p:cNvSpPr/>
          <p:nvPr userDrawn="1"/>
        </p:nvSpPr>
        <p:spPr>
          <a:xfrm>
            <a:off x="0" y="5340096"/>
            <a:ext cx="9144000" cy="1517904"/>
          </a:xfrm>
          <a:prstGeom prst="rect">
            <a:avLst/>
          </a:prstGeom>
          <a:gradFill flip="none" rotWithShape="1">
            <a:gsLst>
              <a:gs pos="0">
                <a:schemeClr val="bg2">
                  <a:alpha val="0"/>
                </a:schemeClr>
              </a:gs>
              <a:gs pos="61000">
                <a:schemeClr val="bg2">
                  <a:alpha val="34000"/>
                </a:schemeClr>
              </a:gs>
              <a:gs pos="100000">
                <a:schemeClr val="bg2"/>
              </a:gs>
            </a:gsLst>
            <a:lin ang="5400000" scaled="1"/>
            <a:tileRect/>
          </a:gra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a:solidFill>
                <a:schemeClr val="tx1"/>
              </a:solidFill>
            </a:endParaRPr>
          </a:p>
        </p:txBody>
      </p:sp>
      <p:pic>
        <p:nvPicPr>
          <p:cNvPr id="84" name="Picture 83">
            <a:extLst>
              <a:ext uri="{FF2B5EF4-FFF2-40B4-BE49-F238E27FC236}">
                <a16:creationId xmlns:a16="http://schemas.microsoft.com/office/drawing/2014/main" id="{9C231702-C029-4BB5-90D1-8311DD931DF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3" name="Picture 72">
            <a:extLst>
              <a:ext uri="{FF2B5EF4-FFF2-40B4-BE49-F238E27FC236}">
                <a16:creationId xmlns:a16="http://schemas.microsoft.com/office/drawing/2014/main" id="{6451607B-CAB5-4136-AB12-1BF3A1C4485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457200" y="457200"/>
            <a:ext cx="4654295" cy="3930900"/>
          </a:xfrm>
          <a:prstGeom prst="rect">
            <a:avLst/>
          </a:prstGeom>
        </p:spPr>
      </p:pic>
      <p:sp>
        <p:nvSpPr>
          <p:cNvPr id="74" name="Title 1">
            <a:extLst>
              <a:ext uri="{FF2B5EF4-FFF2-40B4-BE49-F238E27FC236}">
                <a16:creationId xmlns:a16="http://schemas.microsoft.com/office/drawing/2014/main" id="{01B1427F-F1DB-442D-870C-2543A78EC303}"/>
              </a:ext>
            </a:extLst>
          </p:cNvPr>
          <p:cNvSpPr>
            <a:spLocks noGrp="1"/>
          </p:cNvSpPr>
          <p:nvPr>
            <p:ph type="ctrTitle"/>
          </p:nvPr>
        </p:nvSpPr>
        <p:spPr>
          <a:xfrm>
            <a:off x="886968" y="1799130"/>
            <a:ext cx="359359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a:p>
        </p:txBody>
      </p:sp>
      <p:sp>
        <p:nvSpPr>
          <p:cNvPr id="75" name="Subtitle 2">
            <a:extLst>
              <a:ext uri="{FF2B5EF4-FFF2-40B4-BE49-F238E27FC236}">
                <a16:creationId xmlns:a16="http://schemas.microsoft.com/office/drawing/2014/main" id="{97E0F9BC-39E2-4ADF-93B9-7358577711CD}"/>
              </a:ext>
            </a:extLst>
          </p:cNvPr>
          <p:cNvSpPr>
            <a:spLocks noGrp="1"/>
          </p:cNvSpPr>
          <p:nvPr>
            <p:ph type="subTitle" idx="1"/>
          </p:nvPr>
        </p:nvSpPr>
        <p:spPr>
          <a:xfrm>
            <a:off x="886968" y="2769576"/>
            <a:ext cx="359359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pic>
        <p:nvPicPr>
          <p:cNvPr id="145" name="Picture 144">
            <a:extLst>
              <a:ext uri="{FF2B5EF4-FFF2-40B4-BE49-F238E27FC236}">
                <a16:creationId xmlns:a16="http://schemas.microsoft.com/office/drawing/2014/main" id="{727C5A3D-F97A-4F85-9F88-240C24398602}"/>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231211131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pic>
        <p:nvPicPr>
          <p:cNvPr id="78" name="Picture 77">
            <a:extLst>
              <a:ext uri="{FF2B5EF4-FFF2-40B4-BE49-F238E27FC236}">
                <a16:creationId xmlns:a16="http://schemas.microsoft.com/office/drawing/2014/main" id="{581C513F-D0C9-46EE-93E2-83D51283194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10361" y="5340096"/>
            <a:ext cx="987552" cy="1156968"/>
          </a:xfrm>
          <a:prstGeom prst="rect">
            <a:avLst/>
          </a:prstGeom>
        </p:spPr>
      </p:pic>
      <p:pic>
        <p:nvPicPr>
          <p:cNvPr id="74" name="Picture 73">
            <a:extLst>
              <a:ext uri="{FF2B5EF4-FFF2-40B4-BE49-F238E27FC236}">
                <a16:creationId xmlns:a16="http://schemas.microsoft.com/office/drawing/2014/main" id="{7204B28E-7010-45B1-9A81-2C543F9490F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57200" y="777240"/>
            <a:ext cx="6753225" cy="3400425"/>
          </a:xfrm>
          <a:prstGeom prst="rect">
            <a:avLst/>
          </a:prstGeom>
        </p:spPr>
      </p:pic>
      <p:sp>
        <p:nvSpPr>
          <p:cNvPr id="75" name="Subtitle 2">
            <a:extLst>
              <a:ext uri="{FF2B5EF4-FFF2-40B4-BE49-F238E27FC236}">
                <a16:creationId xmlns:a16="http://schemas.microsoft.com/office/drawing/2014/main" id="{24F2EA79-0822-4B81-90D8-1FA02CFB98DD}"/>
              </a:ext>
            </a:extLst>
          </p:cNvPr>
          <p:cNvSpPr>
            <a:spLocks noGrp="1"/>
          </p:cNvSpPr>
          <p:nvPr>
            <p:ph type="subTitle" idx="1"/>
          </p:nvPr>
        </p:nvSpPr>
        <p:spPr>
          <a:xfrm>
            <a:off x="888191" y="3258529"/>
            <a:ext cx="5943432" cy="645742"/>
          </a:xfrm>
          <a:prstGeom prst="rect">
            <a:avLst/>
          </a:prstGeom>
        </p:spPr>
        <p:txBody>
          <a:bodyPr/>
          <a:lstStyle>
            <a:lvl1pPr marL="0" indent="0" algn="l">
              <a:buNone/>
              <a:defRPr sz="1600">
                <a:solidFill>
                  <a:srgbClr val="FFFFFF"/>
                </a:solidFill>
                <a:latin typeface="EYInterstate" panose="02000503020000020004" pitchFamily="2" charset="0"/>
                <a:cs typeface="Arial" pitchFamily="34" charset="0"/>
              </a:defRPr>
            </a:lvl1pPr>
            <a:lvl2pPr marL="0" indent="0" algn="l">
              <a:buNone/>
              <a:defRPr sz="1600">
                <a:solidFill>
                  <a:srgbClr val="FFFFFF"/>
                </a:solidFill>
              </a:defRPr>
            </a:lvl2pPr>
            <a:lvl3pPr marL="0" indent="0" algn="l">
              <a:buNone/>
              <a:defRPr sz="1600">
                <a:solidFill>
                  <a:srgbClr val="FFFFFF"/>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a:p>
        </p:txBody>
      </p:sp>
      <p:sp>
        <p:nvSpPr>
          <p:cNvPr id="76" name="Title 1">
            <a:extLst>
              <a:ext uri="{FF2B5EF4-FFF2-40B4-BE49-F238E27FC236}">
                <a16:creationId xmlns:a16="http://schemas.microsoft.com/office/drawing/2014/main" id="{EC2B6F8E-BD78-40B0-B08A-973D853594C1}"/>
              </a:ext>
            </a:extLst>
          </p:cNvPr>
          <p:cNvSpPr>
            <a:spLocks noGrp="1"/>
          </p:cNvSpPr>
          <p:nvPr>
            <p:ph type="ctrTitle"/>
          </p:nvPr>
        </p:nvSpPr>
        <p:spPr>
          <a:xfrm>
            <a:off x="888191" y="2288083"/>
            <a:ext cx="5943432" cy="860400"/>
          </a:xfrm>
          <a:prstGeom prst="rect">
            <a:avLst/>
          </a:prstGeom>
        </p:spPr>
        <p:txBody>
          <a:bodyPr/>
          <a:lstStyle>
            <a:lvl1pPr>
              <a:defRPr sz="3000" b="0">
                <a:solidFill>
                  <a:srgbClr val="FFFFFF"/>
                </a:solidFill>
                <a:latin typeface="EYInterstate Light" panose="02000506000000020004" pitchFamily="2" charset="0"/>
                <a:cs typeface="Arial" pitchFamily="34" charset="0"/>
              </a:defRPr>
            </a:lvl1pPr>
          </a:lstStyle>
          <a:p>
            <a:r>
              <a:rPr lang="en-US"/>
              <a:t>Click to edit Master title style</a:t>
            </a:r>
            <a:endParaRPr lang="en-GB"/>
          </a:p>
        </p:txBody>
      </p:sp>
      <p:pic>
        <p:nvPicPr>
          <p:cNvPr id="279" name="Picture 278">
            <a:extLst>
              <a:ext uri="{FF2B5EF4-FFF2-40B4-BE49-F238E27FC236}">
                <a16:creationId xmlns:a16="http://schemas.microsoft.com/office/drawing/2014/main" id="{5A33645C-A5C8-4EA5-A3D8-D74C0FE66CDA}"/>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57200" y="5914517"/>
            <a:ext cx="3780000" cy="618750"/>
          </a:xfrm>
          <a:prstGeom prst="rect">
            <a:avLst/>
          </a:prstGeom>
        </p:spPr>
      </p:pic>
    </p:spTree>
    <p:extLst>
      <p:ext uri="{BB962C8B-B14F-4D97-AF65-F5344CB8AC3E}">
        <p14:creationId xmlns:p14="http://schemas.microsoft.com/office/powerpoint/2010/main" val="32503394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457201" y="294200"/>
            <a:ext cx="8229600" cy="590400"/>
          </a:xfrm>
        </p:spPr>
        <p:txBody>
          <a:bodyPr/>
          <a:lstStyle>
            <a:lvl1pPr>
              <a:defRPr sz="2400">
                <a:solidFill>
                  <a:schemeClr val="bg1"/>
                </a:solidFill>
              </a:defRPr>
            </a:lvl1pPr>
          </a:lstStyle>
          <a:p>
            <a:r>
              <a:rPr lang="en-US"/>
              <a:t>Click to edit Master title style</a:t>
            </a:r>
            <a:endParaRPr lang="en-GB"/>
          </a:p>
        </p:txBody>
      </p:sp>
      <p:sp>
        <p:nvSpPr>
          <p:cNvPr id="6" name="Line 10">
            <a:extLst>
              <a:ext uri="{FF2B5EF4-FFF2-40B4-BE49-F238E27FC236}">
                <a16:creationId xmlns:a16="http://schemas.microsoft.com/office/drawing/2014/main" id="{70E64C6A-78AE-4547-94F4-A7E658DB2EFB}"/>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
        <p:nvSpPr>
          <p:cNvPr id="8" name="Text Placeholder 2">
            <a:extLst>
              <a:ext uri="{FF2B5EF4-FFF2-40B4-BE49-F238E27FC236}">
                <a16:creationId xmlns:a16="http://schemas.microsoft.com/office/drawing/2014/main" id="{0FC3EC46-D295-425C-8ED2-70D3C94626A0}"/>
              </a:ext>
            </a:extLst>
          </p:cNvPr>
          <p:cNvSpPr>
            <a:spLocks noGrp="1"/>
          </p:cNvSpPr>
          <p:nvPr>
            <p:ph idx="1"/>
          </p:nvPr>
        </p:nvSpPr>
        <p:spPr>
          <a:xfrm>
            <a:off x="457201" y="1137920"/>
            <a:ext cx="8229600" cy="4947920"/>
          </a:xfrm>
          <a:prstGeom prst="rect">
            <a:avLst/>
          </a:prstGeom>
        </p:spPr>
        <p:txBody>
          <a:bodyPr vert="horz" lIns="0" tIns="0" rIns="0" bIns="0" rtlCol="0" anchor="t" anchorCtr="0">
            <a:noAutofit/>
          </a:bodyPr>
          <a:lstStyle>
            <a:lvl1pPr marL="356616" indent="-356616">
              <a:buClr>
                <a:srgbClr val="FFE600"/>
              </a:buClr>
              <a:buSzPct val="100000"/>
              <a:buFont typeface="EYInterstate" panose="02000503020000020004" pitchFamily="2" charset="0"/>
              <a:buChar char="•"/>
              <a:defRPr sz="1800"/>
            </a:lvl1pPr>
            <a:lvl2pPr marL="713232" indent="-356616">
              <a:buClr>
                <a:srgbClr val="FFE600"/>
              </a:buClr>
              <a:buSzPct val="100000"/>
              <a:buFont typeface="EYInterstate" panose="02000503020000020004" pitchFamily="2" charset="0"/>
              <a:buChar char="•"/>
              <a:defRPr sz="1600"/>
            </a:lvl2pPr>
            <a:lvl3pPr marL="1069848" indent="-356616">
              <a:buClr>
                <a:srgbClr val="FFE600"/>
              </a:buClr>
              <a:buSzPct val="100000"/>
              <a:buFont typeface="EYInterstate" panose="02000503020000020004" pitchFamily="2" charset="0"/>
              <a:buChar char="•"/>
              <a:defRPr sz="1400"/>
            </a:lvl3pPr>
            <a:lvl4pPr marL="1426464" indent="-356616">
              <a:buClr>
                <a:srgbClr val="FFE600"/>
              </a:buClr>
              <a:buSzPct val="100000"/>
              <a:buFont typeface="EYInterstate" panose="02000503020000020004" pitchFamily="2" charset="0"/>
              <a:buChar char="•"/>
              <a:defRPr sz="1200"/>
            </a:lvl4pPr>
            <a:lvl5pPr marL="1783080" indent="-356616">
              <a:buClr>
                <a:srgbClr val="FFE600"/>
              </a:buClr>
              <a:buSzPct val="100000"/>
              <a:buFont typeface="EYInterstate" panose="02000503020000020004" pitchFamily="2"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88612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_Standard slid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5BC027B9-4EFD-CC1E-F1EA-BF2F9F7E0671}"/>
              </a:ext>
            </a:extLst>
          </p:cNvPr>
          <p:cNvGraphicFramePr>
            <a:graphicFrameLocks noChangeAspect="1"/>
          </p:cNvGraphicFramePr>
          <p:nvPr userDrawn="1">
            <p:custDataLst>
              <p:tags r:id="rId1"/>
            </p:custDataLst>
            <p:extLst>
              <p:ext uri="{D42A27DB-BD31-4B8C-83A1-F6EECF244321}">
                <p14:modId xmlns:p14="http://schemas.microsoft.com/office/powerpoint/2010/main" val="2948895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38" imgH="338" progId="TCLayout.ActiveDocument.1">
                  <p:embed/>
                </p:oleObj>
              </mc:Choice>
              <mc:Fallback>
                <p:oleObj name="think-cell Slide" r:id="rId3" imgW="338" imgH="338" progId="TCLayout.ActiveDocument.1">
                  <p:embed/>
                  <p:pic>
                    <p:nvPicPr>
                      <p:cNvPr id="5" name="Object 4" hidden="1">
                        <a:extLst>
                          <a:ext uri="{FF2B5EF4-FFF2-40B4-BE49-F238E27FC236}">
                            <a16:creationId xmlns:a16="http://schemas.microsoft.com/office/drawing/2014/main" id="{5BC027B9-4EFD-CC1E-F1EA-BF2F9F7E067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a:xfrm>
            <a:off x="457201" y="294200"/>
            <a:ext cx="8229600" cy="590400"/>
          </a:xfrm>
        </p:spPr>
        <p:txBody>
          <a:bodyPr vert="horz"/>
          <a:lstStyle>
            <a:lvl1pPr>
              <a:defRPr sz="2200">
                <a:solidFill>
                  <a:schemeClr val="bg1"/>
                </a:solidFill>
              </a:defRPr>
            </a:lvl1pPr>
          </a:lstStyle>
          <a:p>
            <a:r>
              <a:rPr lang="en-US"/>
              <a:t>Standard slide</a:t>
            </a:r>
            <a:endParaRPr lang="en-GB"/>
          </a:p>
        </p:txBody>
      </p:sp>
      <p:sp>
        <p:nvSpPr>
          <p:cNvPr id="3" name="Line 10">
            <a:extLst>
              <a:ext uri="{FF2B5EF4-FFF2-40B4-BE49-F238E27FC236}">
                <a16:creationId xmlns:a16="http://schemas.microsoft.com/office/drawing/2014/main" id="{56C92EA9-B82C-4BFE-99FA-284172110F6C}"/>
              </a:ext>
            </a:extLst>
          </p:cNvPr>
          <p:cNvSpPr>
            <a:spLocks noChangeShapeType="1"/>
          </p:cNvSpPr>
          <p:nvPr userDrawn="1"/>
        </p:nvSpPr>
        <p:spPr bwMode="auto">
          <a:xfrm>
            <a:off x="457201" y="907750"/>
            <a:ext cx="8258782"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140473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6146139" y="1"/>
            <a:ext cx="2997862" cy="6156104"/>
          </a:xfrm>
        </p:spPr>
        <p:txBody>
          <a:bodyPr/>
          <a:lstStyle/>
          <a:p>
            <a:r>
              <a:rPr lang="en-US"/>
              <a:t>Click icon to add picture</a:t>
            </a:r>
            <a:endParaRPr lang="en-IN"/>
          </a:p>
        </p:txBody>
      </p:sp>
      <p:sp>
        <p:nvSpPr>
          <p:cNvPr id="2" name="Title 1"/>
          <p:cNvSpPr>
            <a:spLocks noGrp="1"/>
          </p:cNvSpPr>
          <p:nvPr>
            <p:ph type="title"/>
          </p:nvPr>
        </p:nvSpPr>
        <p:spPr>
          <a:xfrm>
            <a:off x="457201" y="294200"/>
            <a:ext cx="5580410" cy="590400"/>
          </a:xfrm>
        </p:spPr>
        <p:txBody>
          <a:bodyPr/>
          <a:lstStyle>
            <a:lvl1pPr>
              <a:defRPr sz="2400">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457200" y="1137921"/>
            <a:ext cx="5471882" cy="873760"/>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57201" y="2311401"/>
            <a:ext cx="2683690" cy="384470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3245392" y="2311402"/>
            <a:ext cx="2683690" cy="1254759"/>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3245392" y="4236721"/>
            <a:ext cx="2683690" cy="1944160"/>
          </a:xfrm>
        </p:spPr>
        <p:txBody>
          <a:bodyPr numCol="1"/>
          <a:lstStyle>
            <a:lvl1pPr marL="0" indent="0">
              <a:buNone/>
              <a:defRPr sz="1349">
                <a:solidFill>
                  <a:schemeClr val="bg1"/>
                </a:solidFill>
                <a:latin typeface="Georgia" panose="02040502050405020303" pitchFamily="18" charset="0"/>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Quote</a:t>
            </a:r>
          </a:p>
        </p:txBody>
      </p:sp>
      <p:sp>
        <p:nvSpPr>
          <p:cNvPr id="10" name="Line 10">
            <a:extLst>
              <a:ext uri="{FF2B5EF4-FFF2-40B4-BE49-F238E27FC236}">
                <a16:creationId xmlns:a16="http://schemas.microsoft.com/office/drawing/2014/main" id="{229C318B-FAE0-4A50-A714-607EF622AFB9}"/>
              </a:ext>
            </a:extLst>
          </p:cNvPr>
          <p:cNvSpPr>
            <a:spLocks noChangeShapeType="1"/>
          </p:cNvSpPr>
          <p:nvPr userDrawn="1"/>
        </p:nvSpPr>
        <p:spPr bwMode="auto">
          <a:xfrm>
            <a:off x="457201" y="907750"/>
            <a:ext cx="5593403"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a:solidFill>
                <a:schemeClr val="bg1"/>
              </a:solidFill>
            </a:endParaRPr>
          </a:p>
        </p:txBody>
      </p:sp>
    </p:spTree>
    <p:extLst>
      <p:ext uri="{BB962C8B-B14F-4D97-AF65-F5344CB8AC3E}">
        <p14:creationId xmlns:p14="http://schemas.microsoft.com/office/powerpoint/2010/main" val="108898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1"/>
            <a:ext cx="1787414" cy="6857999"/>
          </a:xfrm>
        </p:spPr>
        <p:txBody>
          <a:bodyPr/>
          <a:lstStyle/>
          <a:p>
            <a:r>
              <a:rPr lang="en-US"/>
              <a:t>Click icon to add picture</a:t>
            </a:r>
            <a:endParaRPr lang="en-IN"/>
          </a:p>
        </p:txBody>
      </p:sp>
      <p:sp>
        <p:nvSpPr>
          <p:cNvPr id="2" name="Title 1"/>
          <p:cNvSpPr>
            <a:spLocks noGrp="1"/>
          </p:cNvSpPr>
          <p:nvPr>
            <p:ph type="title"/>
          </p:nvPr>
        </p:nvSpPr>
        <p:spPr>
          <a:xfrm>
            <a:off x="2020418" y="294200"/>
            <a:ext cx="6665528" cy="590400"/>
          </a:xfrm>
        </p:spPr>
        <p:txBody>
          <a:bodyPr/>
          <a:lstStyle>
            <a:lvl1pPr>
              <a:defRPr sz="1799">
                <a:solidFill>
                  <a:schemeClr val="bg1"/>
                </a:solidFill>
              </a:defRPr>
            </a:lvl1pPr>
          </a:lstStyle>
          <a:p>
            <a:r>
              <a:rPr lang="en-US"/>
              <a:t>Click to edit Master title style</a:t>
            </a:r>
            <a:endParaRPr lang="en-GB"/>
          </a:p>
        </p:txBody>
      </p:sp>
      <p:sp>
        <p:nvSpPr>
          <p:cNvPr id="3" name="Content Placeholder 2"/>
          <p:cNvSpPr>
            <a:spLocks noGrp="1"/>
          </p:cNvSpPr>
          <p:nvPr>
            <p:ph idx="1" hasCustomPrompt="1"/>
          </p:nvPr>
        </p:nvSpPr>
        <p:spPr>
          <a:xfrm>
            <a:off x="2020417" y="1137921"/>
            <a:ext cx="2056091" cy="5018184"/>
          </a:xfrm>
        </p:spPr>
        <p:txBody>
          <a:bodyPr/>
          <a:lstStyle>
            <a:lvl1pPr marL="0" indent="0">
              <a:buNone/>
              <a:defRPr sz="13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4293076" y="1137921"/>
            <a:ext cx="2101787" cy="5018184"/>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
        <p:nvSpPr>
          <p:cNvPr id="10" name="Content Placeholder 2">
            <a:extLst>
              <a:ext uri="{FF2B5EF4-FFF2-40B4-BE49-F238E27FC236}">
                <a16:creationId xmlns:a16="http://schemas.microsoft.com/office/drawing/2014/main" id="{0FD13F91-AFC9-4CB0-B48E-B4031BDF7D7E}"/>
              </a:ext>
            </a:extLst>
          </p:cNvPr>
          <p:cNvSpPr>
            <a:spLocks noGrp="1"/>
          </p:cNvSpPr>
          <p:nvPr>
            <p:ph idx="12" hasCustomPrompt="1"/>
          </p:nvPr>
        </p:nvSpPr>
        <p:spPr>
          <a:xfrm>
            <a:off x="6611431" y="1137922"/>
            <a:ext cx="2075369" cy="2796151"/>
          </a:xfrm>
        </p:spPr>
        <p:txBody>
          <a:bodyPr numCol="1"/>
          <a:lstStyle>
            <a:lvl1pPr marL="0" indent="0">
              <a:buNone/>
              <a:defRPr sz="1049">
                <a:solidFill>
                  <a:schemeClr val="bg1"/>
                </a:solidFill>
              </a:defRPr>
            </a:lvl1pPr>
            <a:lvl2pPr marL="267319" indent="0">
              <a:buNone/>
              <a:defRPr sz="1349">
                <a:solidFill>
                  <a:schemeClr val="bg1"/>
                </a:solidFill>
              </a:defRPr>
            </a:lvl2pPr>
            <a:lvl3pPr marL="534639" indent="0">
              <a:buNone/>
              <a:defRPr sz="1199">
                <a:solidFill>
                  <a:schemeClr val="bg1"/>
                </a:solidFill>
              </a:defRPr>
            </a:lvl3pPr>
            <a:lvl4pPr marL="801958" indent="0">
              <a:buNone/>
              <a:defRPr sz="1049">
                <a:solidFill>
                  <a:schemeClr val="bg1"/>
                </a:solidFill>
              </a:defRPr>
            </a:lvl4pPr>
            <a:lvl5pPr marL="1069277" indent="0">
              <a:buNone/>
              <a:defRPr sz="900">
                <a:solidFill>
                  <a:schemeClr val="bg1"/>
                </a:solidFill>
              </a:defRPr>
            </a:lvl5pPr>
          </a:lstStyle>
          <a:p>
            <a:pPr lvl="0"/>
            <a:r>
              <a:rPr lang="en-US"/>
              <a:t>Text</a:t>
            </a:r>
          </a:p>
        </p:txBody>
      </p:sp>
    </p:spTree>
    <p:extLst>
      <p:ext uri="{BB962C8B-B14F-4D97-AF65-F5344CB8AC3E}">
        <p14:creationId xmlns:p14="http://schemas.microsoft.com/office/powerpoint/2010/main" val="2441600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C5FB2BD-DAD3-4E9B-86E2-E4083518D27B}"/>
              </a:ext>
            </a:extLst>
          </p:cNvPr>
          <p:cNvGraphicFramePr>
            <a:graphicFrameLocks noChangeAspect="1"/>
          </p:cNvGraphicFramePr>
          <p:nvPr userDrawn="1">
            <p:custDataLst>
              <p:tags r:id="rId35"/>
            </p:custDataLst>
            <p:extLst>
              <p:ext uri="{D42A27DB-BD31-4B8C-83A1-F6EECF244321}">
                <p14:modId xmlns:p14="http://schemas.microsoft.com/office/powerpoint/2010/main" val="32696061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6" imgW="256" imgH="257" progId="TCLayout.ActiveDocument.1">
                  <p:embed/>
                </p:oleObj>
              </mc:Choice>
              <mc:Fallback>
                <p:oleObj name="think-cell Slide" r:id="rId36" imgW="256" imgH="257" progId="TCLayout.ActiveDocument.1">
                  <p:embed/>
                  <p:pic>
                    <p:nvPicPr>
                      <p:cNvPr id="8" name="Object 7" hidden="1">
                        <a:extLst>
                          <a:ext uri="{FF2B5EF4-FFF2-40B4-BE49-F238E27FC236}">
                            <a16:creationId xmlns:a16="http://schemas.microsoft.com/office/drawing/2014/main" id="{DC5FB2BD-DAD3-4E9B-86E2-E4083518D27B}"/>
                          </a:ext>
                        </a:extLst>
                      </p:cNvPr>
                      <p:cNvPicPr/>
                      <p:nvPr/>
                    </p:nvPicPr>
                    <p:blipFill>
                      <a:blip r:embed="rId3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457201" y="294200"/>
            <a:ext cx="8229600" cy="59088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57201" y="1137920"/>
            <a:ext cx="8229600" cy="494792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Box 6">
            <a:extLst>
              <a:ext uri="{FF2B5EF4-FFF2-40B4-BE49-F238E27FC236}">
                <a16:creationId xmlns:a16="http://schemas.microsoft.com/office/drawing/2014/main" id="{CBDFEC0B-83F1-42B9-ABDC-3E647E18950E}"/>
              </a:ext>
            </a:extLst>
          </p:cNvPr>
          <p:cNvSpPr txBox="1"/>
          <p:nvPr userDrawn="1"/>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a:t>
            </a:fld>
            <a:endParaRPr sz="800" kern="1200">
              <a:solidFill>
                <a:schemeClr val="bg1"/>
              </a:solidFill>
              <a:latin typeface="EYInterstate" panose="02000503020000020004" pitchFamily="2" charset="0"/>
              <a:ea typeface="+mn-ea"/>
              <a:cs typeface="+mn-cs"/>
            </a:endParaRPr>
          </a:p>
        </p:txBody>
      </p:sp>
      <p:sp>
        <p:nvSpPr>
          <p:cNvPr id="12" name="TextBox 11">
            <a:extLst>
              <a:ext uri="{FF2B5EF4-FFF2-40B4-BE49-F238E27FC236}">
                <a16:creationId xmlns:a16="http://schemas.microsoft.com/office/drawing/2014/main" id="{AE278ACE-B1BA-4BEA-85E1-5DCA128C33FA}"/>
              </a:ext>
            </a:extLst>
          </p:cNvPr>
          <p:cNvSpPr txBox="1"/>
          <p:nvPr userDrawn="1"/>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9" name="Group 4">
            <a:extLst>
              <a:ext uri="{FF2B5EF4-FFF2-40B4-BE49-F238E27FC236}">
                <a16:creationId xmlns:a16="http://schemas.microsoft.com/office/drawing/2014/main" id="{FF0F5E39-B9A1-40F7-933C-2FD17CEF3DE1}"/>
              </a:ext>
            </a:extLst>
          </p:cNvPr>
          <p:cNvGrpSpPr>
            <a:grpSpLocks noChangeAspect="1"/>
          </p:cNvGrpSpPr>
          <p:nvPr userDrawn="1"/>
        </p:nvGrpSpPr>
        <p:grpSpPr bwMode="auto">
          <a:xfrm>
            <a:off x="8383587" y="6356350"/>
            <a:ext cx="303213" cy="311150"/>
            <a:chOff x="7110" y="4004"/>
            <a:chExt cx="191" cy="196"/>
          </a:xfrm>
        </p:grpSpPr>
        <p:sp>
          <p:nvSpPr>
            <p:cNvPr id="10" name="Freeform 5">
              <a:extLst>
                <a:ext uri="{FF2B5EF4-FFF2-40B4-BE49-F238E27FC236}">
                  <a16:creationId xmlns:a16="http://schemas.microsoft.com/office/drawing/2014/main" id="{D7199423-69FB-4C86-A25A-FFFE87038E31}"/>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1" name="Freeform 6">
              <a:extLst>
                <a:ext uri="{FF2B5EF4-FFF2-40B4-BE49-F238E27FC236}">
                  <a16:creationId xmlns:a16="http://schemas.microsoft.com/office/drawing/2014/main" id="{4886546B-A7DA-43E5-BB86-5FDC7B43F573}"/>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3" name="Freeform 7">
              <a:extLst>
                <a:ext uri="{FF2B5EF4-FFF2-40B4-BE49-F238E27FC236}">
                  <a16:creationId xmlns:a16="http://schemas.microsoft.com/office/drawing/2014/main" id="{DAE00C99-3028-4E00-8ABB-903C1149E64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861427869"/>
      </p:ext>
    </p:extLst>
  </p:cSld>
  <p:clrMap bg1="lt1" tx1="dk1" bg2="lt2" tx2="dk2" accent1="accent1" accent2="accent2" accent3="accent3" accent4="accent4" accent5="accent5" accent6="accent6" hlink="hlink" folHlink="folHlink"/>
  <p:sldLayoutIdLst>
    <p:sldLayoutId id="2147483819" r:id="rId1"/>
    <p:sldLayoutId id="2147483897" r:id="rId2"/>
    <p:sldLayoutId id="214748394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85" r:id="rId15"/>
    <p:sldLayoutId id="2147483883" r:id="rId16"/>
    <p:sldLayoutId id="2147483831" r:id="rId17"/>
    <p:sldLayoutId id="2147483832" r:id="rId18"/>
    <p:sldLayoutId id="2147483833" r:id="rId19"/>
    <p:sldLayoutId id="2147483834" r:id="rId20"/>
    <p:sldLayoutId id="2147483835" r:id="rId21"/>
    <p:sldLayoutId id="2147483837" r:id="rId22"/>
    <p:sldLayoutId id="2147483838" r:id="rId23"/>
    <p:sldLayoutId id="2147483839" r:id="rId24"/>
    <p:sldLayoutId id="2147483840" r:id="rId25"/>
    <p:sldLayoutId id="2147483896" r:id="rId26"/>
    <p:sldLayoutId id="2147483841" r:id="rId27"/>
    <p:sldLayoutId id="2147483892" r:id="rId28"/>
    <p:sldLayoutId id="2147483893" r:id="rId29"/>
    <p:sldLayoutId id="2147483843" r:id="rId30"/>
    <p:sldLayoutId id="2147483895" r:id="rId31"/>
    <p:sldLayoutId id="2147483947" r:id="rId32"/>
    <p:sldLayoutId id="2147483948" r:id="rId33"/>
  </p:sldLayoutIdLst>
  <p:hf sldNum="0" hdr="0" ftr="0" dt="0"/>
  <p:txStyles>
    <p:titleStyle>
      <a:lvl1pPr algn="l" defTabSz="685434"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p:bodyStyle>
    <p:otherStyle>
      <a:defPPr>
        <a:defRPr lang="en-US"/>
      </a:defPPr>
      <a:lvl1pPr marL="0" algn="l" defTabSz="685434" rtl="0" eaLnBrk="1" latinLnBrk="0" hangingPunct="1">
        <a:defRPr sz="1349" kern="1200">
          <a:solidFill>
            <a:schemeClr val="tx1"/>
          </a:solidFill>
          <a:latin typeface="+mn-lt"/>
          <a:ea typeface="+mn-ea"/>
          <a:cs typeface="+mn-cs"/>
        </a:defRPr>
      </a:lvl1pPr>
      <a:lvl2pPr marL="342717" algn="l" defTabSz="685434" rtl="0" eaLnBrk="1" latinLnBrk="0" hangingPunct="1">
        <a:defRPr sz="1349" kern="1200">
          <a:solidFill>
            <a:schemeClr val="tx1"/>
          </a:solidFill>
          <a:latin typeface="+mn-lt"/>
          <a:ea typeface="+mn-ea"/>
          <a:cs typeface="+mn-cs"/>
        </a:defRPr>
      </a:lvl2pPr>
      <a:lvl3pPr marL="685434" algn="l" defTabSz="685434" rtl="0" eaLnBrk="1" latinLnBrk="0" hangingPunct="1">
        <a:defRPr sz="1349" kern="1200">
          <a:solidFill>
            <a:schemeClr val="tx1"/>
          </a:solidFill>
          <a:latin typeface="+mn-lt"/>
          <a:ea typeface="+mn-ea"/>
          <a:cs typeface="+mn-cs"/>
        </a:defRPr>
      </a:lvl3pPr>
      <a:lvl4pPr marL="1028151" algn="l" defTabSz="685434" rtl="0" eaLnBrk="1" latinLnBrk="0" hangingPunct="1">
        <a:defRPr sz="1349" kern="1200">
          <a:solidFill>
            <a:schemeClr val="tx1"/>
          </a:solidFill>
          <a:latin typeface="+mn-lt"/>
          <a:ea typeface="+mn-ea"/>
          <a:cs typeface="+mn-cs"/>
        </a:defRPr>
      </a:lvl4pPr>
      <a:lvl5pPr marL="1370868" algn="l" defTabSz="685434" rtl="0" eaLnBrk="1" latinLnBrk="0" hangingPunct="1">
        <a:defRPr sz="1349" kern="1200">
          <a:solidFill>
            <a:schemeClr val="tx1"/>
          </a:solidFill>
          <a:latin typeface="+mn-lt"/>
          <a:ea typeface="+mn-ea"/>
          <a:cs typeface="+mn-cs"/>
        </a:defRPr>
      </a:lvl5pPr>
      <a:lvl6pPr marL="1713586" algn="l" defTabSz="685434" rtl="0" eaLnBrk="1" latinLnBrk="0" hangingPunct="1">
        <a:defRPr sz="1349" kern="1200">
          <a:solidFill>
            <a:schemeClr val="tx1"/>
          </a:solidFill>
          <a:latin typeface="+mn-lt"/>
          <a:ea typeface="+mn-ea"/>
          <a:cs typeface="+mn-cs"/>
        </a:defRPr>
      </a:lvl6pPr>
      <a:lvl7pPr marL="2056303" algn="l" defTabSz="685434" rtl="0" eaLnBrk="1" latinLnBrk="0" hangingPunct="1">
        <a:defRPr sz="1349" kern="1200">
          <a:solidFill>
            <a:schemeClr val="tx1"/>
          </a:solidFill>
          <a:latin typeface="+mn-lt"/>
          <a:ea typeface="+mn-ea"/>
          <a:cs typeface="+mn-cs"/>
        </a:defRPr>
      </a:lvl7pPr>
      <a:lvl8pPr marL="2399020" algn="l" defTabSz="685434" rtl="0" eaLnBrk="1" latinLnBrk="0" hangingPunct="1">
        <a:defRPr sz="1349" kern="1200">
          <a:solidFill>
            <a:schemeClr val="tx1"/>
          </a:solidFill>
          <a:latin typeface="+mn-lt"/>
          <a:ea typeface="+mn-ea"/>
          <a:cs typeface="+mn-cs"/>
        </a:defRPr>
      </a:lvl8pPr>
      <a:lvl9pPr marL="2741737" algn="l" defTabSz="685434" rtl="0" eaLnBrk="1" latinLnBrk="0" hangingPunct="1">
        <a:defRPr sz="1349"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pos="5475" userDrawn="1">
          <p15:clr>
            <a:srgbClr val="F26B43"/>
          </p15:clr>
        </p15:guide>
        <p15:guide id="3" orient="horz" pos="715" userDrawn="1">
          <p15:clr>
            <a:srgbClr val="F26B43"/>
          </p15:clr>
        </p15:guide>
        <p15:guide id="4" orient="horz" pos="383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6.x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20.jpeg"/><Relationship Id="rId4" Type="http://schemas.openxmlformats.org/officeDocument/2006/relationships/image" Target="../media/image1.emf"/></Relationships>
</file>

<file path=ppt/slides/_rels/slide14.xml.rels><?xml version="1.0" encoding="UTF-8" standalone="yes"?>
<Relationships xmlns="http://schemas.openxmlformats.org/package/2006/relationships"><Relationship Id="rId2" Type="http://schemas.microsoft.com/office/2018/10/relationships/comments" Target="../comments/modernComment_7FF648F7_80B45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7FF648F8_2BE6D4C.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1.xml"/><Relationship Id="rId1" Type="http://schemas.openxmlformats.org/officeDocument/2006/relationships/tags" Target="../tags/tag7.xml"/><Relationship Id="rId5" Type="http://schemas.openxmlformats.org/officeDocument/2006/relationships/image" Target="../media/image1.emf"/><Relationship Id="rId4" Type="http://schemas.openxmlformats.org/officeDocument/2006/relationships/oleObject" Target="../embeddings/oleObject6.bin"/></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1.emf"/></Relationships>
</file>

<file path=ppt/slides/_rels/slide21.xml.rels><?xml version="1.0" encoding="UTF-8" standalone="yes"?>
<Relationships xmlns="http://schemas.openxmlformats.org/package/2006/relationships"><Relationship Id="rId3" Type="http://schemas.microsoft.com/office/2018/10/relationships/comments" Target="../comments/modernComment_7FF648FE_6291E133.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1.emf"/><Relationship Id="rId4" Type="http://schemas.openxmlformats.org/officeDocument/2006/relationships/oleObject" Target="../embeddings/oleObject16.bin"/></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19.xml"/><Relationship Id="rId5" Type="http://schemas.openxmlformats.org/officeDocument/2006/relationships/image" Target="../media/image1.emf"/><Relationship Id="rId4" Type="http://schemas.openxmlformats.org/officeDocument/2006/relationships/oleObject" Target="../embeddings/oleObject18.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20.xml"/><Relationship Id="rId5" Type="http://schemas.openxmlformats.org/officeDocument/2006/relationships/image" Target="../media/image1.emf"/><Relationship Id="rId4" Type="http://schemas.openxmlformats.org/officeDocument/2006/relationships/oleObject" Target="../embeddings/oleObject19.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e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21.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23.xml"/><Relationship Id="rId5" Type="http://schemas.openxmlformats.org/officeDocument/2006/relationships/image" Target="../media/image1.emf"/><Relationship Id="rId4" Type="http://schemas.openxmlformats.org/officeDocument/2006/relationships/oleObject" Target="../embeddings/oleObject2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23.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25.xml"/><Relationship Id="rId5" Type="http://schemas.openxmlformats.org/officeDocument/2006/relationships/image" Target="../media/image1.e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7.xml"/><Relationship Id="rId1" Type="http://schemas.openxmlformats.org/officeDocument/2006/relationships/tags" Target="../tags/tag26.xml"/><Relationship Id="rId5" Type="http://schemas.openxmlformats.org/officeDocument/2006/relationships/image" Target="../media/image20.jpeg"/><Relationship Id="rId4" Type="http://schemas.openxmlformats.org/officeDocument/2006/relationships/image" Target="../media/image1.emf"/></Relationships>
</file>

<file path=ppt/slides/_rels/slide32.xml.rels><?xml version="1.0" encoding="UTF-8" standalone="yes"?>
<Relationships xmlns="http://schemas.openxmlformats.org/package/2006/relationships"><Relationship Id="rId2" Type="http://schemas.microsoft.com/office/2018/10/relationships/comments" Target="../comments/modernComment_7FFFDABF_EF83043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27.xml"/><Relationship Id="rId6" Type="http://schemas.openxmlformats.org/officeDocument/2006/relationships/image" Target="../media/image1.emf"/><Relationship Id="rId5" Type="http://schemas.openxmlformats.org/officeDocument/2006/relationships/oleObject" Target="../embeddings/oleObject26.bin"/><Relationship Id="rId4" Type="http://schemas.microsoft.com/office/2018/10/relationships/comments" Target="../comments/modernComment_7FF648E3_3A5FAA1A.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28.xml"/><Relationship Id="rId5" Type="http://schemas.openxmlformats.org/officeDocument/2006/relationships/image" Target="../media/image1.emf"/><Relationship Id="rId4" Type="http://schemas.openxmlformats.org/officeDocument/2006/relationships/oleObject" Target="../embeddings/oleObject27.bin"/></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tags" Target="../tags/tag29.xml"/><Relationship Id="rId4" Type="http://schemas.openxmlformats.org/officeDocument/2006/relationships/image" Target="../media/image1.emf"/></Relationships>
</file>

<file path=ppt/slides/_rels/slide36.xml.rels><?xml version="1.0" encoding="UTF-8" standalone="yes"?>
<Relationships xmlns="http://schemas.openxmlformats.org/package/2006/relationships"><Relationship Id="rId2" Type="http://schemas.microsoft.com/office/2018/10/relationships/comments" Target="../comments/modernComment_7FF648DE_4159E9FE.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30.x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2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1.emf"/><Relationship Id="rId4" Type="http://schemas.openxmlformats.org/officeDocument/2006/relationships/oleObject" Target="../embeddings/oleObject30.bin"/></Relationships>
</file>

<file path=ppt/slides/_rels/slide4.xml.rels><?xml version="1.0" encoding="UTF-8" standalone="yes"?>
<Relationships xmlns="http://schemas.openxmlformats.org/package/2006/relationships"><Relationship Id="rId8" Type="http://schemas.openxmlformats.org/officeDocument/2006/relationships/hyperlink" Target="mailto:shalini.appaiah@ey.com" TargetMode="External"/><Relationship Id="rId3" Type="http://schemas.openxmlformats.org/officeDocument/2006/relationships/oleObject" Target="../embeddings/oleObject7.bin"/><Relationship Id="rId7" Type="http://schemas.openxmlformats.org/officeDocument/2006/relationships/hyperlink" Target="mailto:Kristen.sharp@ey.com" TargetMode="Externa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hyperlink" Target="mailto:David.M.Camerucci@ey.com" TargetMode="External"/><Relationship Id="rId5" Type="http://schemas.openxmlformats.org/officeDocument/2006/relationships/hyperlink" Target="mailto:tatiana.cordova@ey.com" TargetMode="External"/><Relationship Id="rId4" Type="http://schemas.openxmlformats.org/officeDocument/2006/relationships/image" Target="../media/image1.emf"/></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32.xml"/><Relationship Id="rId4" Type="http://schemas.openxmlformats.org/officeDocument/2006/relationships/image" Target="../media/image23.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24.emf"/><Relationship Id="rId4" Type="http://schemas.openxmlformats.org/officeDocument/2006/relationships/oleObject" Target="../embeddings/oleObject3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20.jpeg"/><Relationship Id="rId4" Type="http://schemas.openxmlformats.org/officeDocument/2006/relationships/image" Target="../media/image1.emf"/></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4.xml"/><Relationship Id="rId1" Type="http://schemas.openxmlformats.org/officeDocument/2006/relationships/customXml" Target="../../customXml/item1.xml"/><Relationship Id="rId6" Type="http://schemas.openxmlformats.org/officeDocument/2006/relationships/image" Target="../media/image10.emf"/><Relationship Id="rId5" Type="http://schemas.openxmlformats.org/officeDocument/2006/relationships/oleObject" Target="../embeddings/oleObject33.bin"/><Relationship Id="rId4" Type="http://schemas.openxmlformats.org/officeDocument/2006/relationships/notesSlide" Target="../notesSlides/notesSlide20.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customXml" Target="../../customXml/item4.xml"/><Relationship Id="rId5" Type="http://schemas.openxmlformats.org/officeDocument/2006/relationships/image" Target="../media/image10.emf"/><Relationship Id="rId4" Type="http://schemas.openxmlformats.org/officeDocument/2006/relationships/oleObject" Target="../embeddings/oleObject34.bin"/></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36.xml"/><Relationship Id="rId5" Type="http://schemas.openxmlformats.org/officeDocument/2006/relationships/image" Target="../media/image10.emf"/><Relationship Id="rId4" Type="http://schemas.openxmlformats.org/officeDocument/2006/relationships/oleObject" Target="../embeddings/oleObject35.bin"/></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1.emf"/></Relationships>
</file>

<file path=ppt/slides/_rels/slide50.xml.rels><?xml version="1.0" encoding="UTF-8" standalone="yes"?>
<Relationships xmlns="http://schemas.openxmlformats.org/package/2006/relationships"><Relationship Id="rId3" Type="http://schemas.openxmlformats.org/officeDocument/2006/relationships/hyperlink" Target="https://www.energy.gov/eere/vehicles/articles/2022-incremental-purchase-cost-methodology-and-results-clean-vehicles"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7.xml"/><Relationship Id="rId1" Type="http://schemas.openxmlformats.org/officeDocument/2006/relationships/tags" Target="../tags/tag37.xml"/><Relationship Id="rId5" Type="http://schemas.openxmlformats.org/officeDocument/2006/relationships/image" Target="../media/image20.jpeg"/><Relationship Id="rId4" Type="http://schemas.openxmlformats.org/officeDocument/2006/relationships/image" Target="../media/image1.em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customXml" Target="../../customXml/item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25.emf"/><Relationship Id="rId5" Type="http://schemas.openxmlformats.org/officeDocument/2006/relationships/oleObject" Target="../embeddings/oleObject37.bin"/><Relationship Id="rId4" Type="http://schemas.openxmlformats.org/officeDocument/2006/relationships/notesSlide" Target="../notesSlides/notesSlide26.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image" Target="../media/image25.emf"/><Relationship Id="rId5" Type="http://schemas.openxmlformats.org/officeDocument/2006/relationships/oleObject" Target="../embeddings/oleObject38.bin"/><Relationship Id="rId4" Type="http://schemas.openxmlformats.org/officeDocument/2006/relationships/notesSlide" Target="../notesSlides/notesSlide2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25.emf"/><Relationship Id="rId5" Type="http://schemas.openxmlformats.org/officeDocument/2006/relationships/oleObject" Target="../embeddings/oleObject39.bin"/><Relationship Id="rId4" Type="http://schemas.openxmlformats.org/officeDocument/2006/relationships/notesSlide" Target="../notesSlides/notesSlide28.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25.emf"/><Relationship Id="rId5" Type="http://schemas.openxmlformats.org/officeDocument/2006/relationships/oleObject" Target="../embeddings/oleObject40.bin"/><Relationship Id="rId4" Type="http://schemas.openxmlformats.org/officeDocument/2006/relationships/notesSlide" Target="../notesSlides/notesSlide29.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20.jpe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tags" Target="../tags/tag10.xml"/><Relationship Id="rId5" Type="http://schemas.openxmlformats.org/officeDocument/2006/relationships/image" Target="../media/image19.jpeg"/><Relationship Id="rId4" Type="http://schemas.openxmlformats.org/officeDocument/2006/relationships/image" Target="../media/image1.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6.jpe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5.emf"/><Relationship Id="rId5" Type="http://schemas.openxmlformats.org/officeDocument/2006/relationships/oleObject" Target="../embeddings/oleObject42.bin"/><Relationship Id="rId4" Type="http://schemas.openxmlformats.org/officeDocument/2006/relationships/notesSlide" Target="../notesSlides/notesSlide31.xml"/></Relationships>
</file>

<file path=ppt/slides/_rels/slide6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25.emf"/><Relationship Id="rId5" Type="http://schemas.openxmlformats.org/officeDocument/2006/relationships/oleObject" Target="../embeddings/oleObject43.bin"/><Relationship Id="rId4" Type="http://schemas.openxmlformats.org/officeDocument/2006/relationships/notesSlide" Target="../notesSlides/notesSlide32.xml"/></Relationships>
</file>

<file path=ppt/slides/_rels/slide6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5.emf"/><Relationship Id="rId5" Type="http://schemas.openxmlformats.org/officeDocument/2006/relationships/oleObject" Target="../embeddings/oleObject44.bin"/><Relationship Id="rId4" Type="http://schemas.openxmlformats.org/officeDocument/2006/relationships/notesSlide" Target="../notesSlides/notesSlide33.xml"/></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5.emf"/><Relationship Id="rId5" Type="http://schemas.openxmlformats.org/officeDocument/2006/relationships/oleObject" Target="../embeddings/oleObject45.bin"/><Relationship Id="rId4" Type="http://schemas.openxmlformats.org/officeDocument/2006/relationships/notesSlide" Target="../notesSlides/notesSlide3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27.jpe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25.emf"/><Relationship Id="rId5" Type="http://schemas.openxmlformats.org/officeDocument/2006/relationships/oleObject" Target="../embeddings/oleObject46.bin"/><Relationship Id="rId4" Type="http://schemas.openxmlformats.org/officeDocument/2006/relationships/notesSlide" Target="../notesSlides/notesSlide3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3.xml"/><Relationship Id="rId1" Type="http://schemas.openxmlformats.org/officeDocument/2006/relationships/tags" Target="../tags/tag57.xml"/><Relationship Id="rId5" Type="http://schemas.openxmlformats.org/officeDocument/2006/relationships/image" Target="../media/image25.emf"/><Relationship Id="rId4" Type="http://schemas.openxmlformats.org/officeDocument/2006/relationships/oleObject" Target="../embeddings/oleObject47.bin"/></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image" Target="../media/image25.emf"/><Relationship Id="rId5" Type="http://schemas.openxmlformats.org/officeDocument/2006/relationships/oleObject" Target="../embeddings/oleObject48.bin"/><Relationship Id="rId4" Type="http://schemas.openxmlformats.org/officeDocument/2006/relationships/notesSlide" Target="../notesSlides/notesSlide39.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image" Target="../media/image20.jpeg"/><Relationship Id="rId4" Type="http://schemas.openxmlformats.org/officeDocument/2006/relationships/image" Target="../media/image1.emf"/></Relationships>
</file>

<file path=ppt/slides/_rels/slide70.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7.xml"/><Relationship Id="rId7" Type="http://schemas.openxmlformats.org/officeDocument/2006/relationships/image" Target="../media/image28.jpeg"/><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25.emf"/><Relationship Id="rId5" Type="http://schemas.openxmlformats.org/officeDocument/2006/relationships/oleObject" Target="../embeddings/oleObject49.bin"/><Relationship Id="rId4" Type="http://schemas.openxmlformats.org/officeDocument/2006/relationships/notesSlide" Target="../notesSlides/notesSlide4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62.xml"/><Relationship Id="rId5" Type="http://schemas.openxmlformats.org/officeDocument/2006/relationships/image" Target="../media/image25.emf"/><Relationship Id="rId4" Type="http://schemas.openxmlformats.org/officeDocument/2006/relationships/oleObject" Target="../embeddings/oleObject50.bin"/></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Layout" Target="../slideLayouts/slideLayout7.xml"/><Relationship Id="rId1" Type="http://schemas.openxmlformats.org/officeDocument/2006/relationships/tags" Target="../tags/tag63.xml"/><Relationship Id="rId5" Type="http://schemas.openxmlformats.org/officeDocument/2006/relationships/image" Target="../media/image20.jpeg"/><Relationship Id="rId4" Type="http://schemas.openxmlformats.org/officeDocument/2006/relationships/image" Target="../media/image1.emf"/></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2.xml"/></Relationships>
</file>

<file path=ppt/slides/_rels/slide74.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14.xml"/><Relationship Id="rId1" Type="http://schemas.openxmlformats.org/officeDocument/2006/relationships/tags" Target="../tags/tag64.xml"/><Relationship Id="rId5" Type="http://schemas.openxmlformats.org/officeDocument/2006/relationships/image" Target="../media/image30.jpeg"/><Relationship Id="rId4" Type="http://schemas.openxmlformats.org/officeDocument/2006/relationships/image" Target="../media/image1.emf"/></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26.xml"/><Relationship Id="rId1" Type="http://schemas.openxmlformats.org/officeDocument/2006/relationships/tags" Target="../tags/tag65.xml"/><Relationship Id="rId4" Type="http://schemas.openxmlformats.org/officeDocument/2006/relationships/image" Target="../media/image1.em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 Id="rId5" Type="http://schemas.openxmlformats.org/officeDocument/2006/relationships/image" Target="../media/image1.emf"/><Relationship Id="rId4"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8E04078-FA05-48BB-A31A-BC95AEB55A6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5" name="Object 4" hidden="1">
                        <a:extLst>
                          <a:ext uri="{FF2B5EF4-FFF2-40B4-BE49-F238E27FC236}">
                            <a16:creationId xmlns:a16="http://schemas.microsoft.com/office/drawing/2014/main" id="{38E04078-FA05-48BB-A31A-BC95AEB55A6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D46A40B-FEAF-438F-8BBF-9CA89560CE56}"/>
              </a:ext>
            </a:extLst>
          </p:cNvPr>
          <p:cNvSpPr>
            <a:spLocks noGrp="1"/>
          </p:cNvSpPr>
          <p:nvPr>
            <p:ph type="ctrTitle"/>
          </p:nvPr>
        </p:nvSpPr>
        <p:spPr/>
        <p:txBody>
          <a:bodyPr/>
          <a:lstStyle/>
          <a:p>
            <a:r>
              <a:rPr lang="en-US" dirty="0"/>
              <a:t>Future Tax Leaders</a:t>
            </a:r>
          </a:p>
        </p:txBody>
      </p:sp>
      <p:sp>
        <p:nvSpPr>
          <p:cNvPr id="3" name="Subtitle 2">
            <a:extLst>
              <a:ext uri="{FF2B5EF4-FFF2-40B4-BE49-F238E27FC236}">
                <a16:creationId xmlns:a16="http://schemas.microsoft.com/office/drawing/2014/main" id="{E46E1A48-4EA6-42D4-8801-AE6E8DD5C4BA}"/>
              </a:ext>
            </a:extLst>
          </p:cNvPr>
          <p:cNvSpPr>
            <a:spLocks noGrp="1"/>
          </p:cNvSpPr>
          <p:nvPr>
            <p:ph type="subTitle" idx="1"/>
          </p:nvPr>
        </p:nvSpPr>
        <p:spPr>
          <a:xfrm>
            <a:off x="742112" y="2385175"/>
            <a:ext cx="3791450" cy="739695"/>
          </a:xfrm>
        </p:spPr>
        <p:txBody>
          <a:bodyPr/>
          <a:lstStyle/>
          <a:p>
            <a:r>
              <a:rPr lang="en-US" dirty="0"/>
              <a:t>Indirect tax and incentives update</a:t>
            </a:r>
          </a:p>
          <a:p>
            <a:r>
              <a:rPr lang="en-US" b="1" dirty="0"/>
              <a:t>September 28, 2023</a:t>
            </a:r>
          </a:p>
        </p:txBody>
      </p:sp>
    </p:spTree>
    <p:extLst>
      <p:ext uri="{BB962C8B-B14F-4D97-AF65-F5344CB8AC3E}">
        <p14:creationId xmlns:p14="http://schemas.microsoft.com/office/powerpoint/2010/main" val="3288650686"/>
      </p:ext>
    </p:extLst>
  </p:cSld>
  <p:clrMapOvr>
    <a:masterClrMapping/>
  </p:clrMapOvr>
  <mc:AlternateContent xmlns:mc="http://schemas.openxmlformats.org/markup-compatibility/2006" xmlns:p14="http://schemas.microsoft.com/office/powerpoint/2010/main">
    <mc:Choice Requires="p14">
      <p:transition spd="slow" p14:dur="2000" advTm="475"/>
    </mc:Choice>
    <mc:Fallback xmlns="">
      <p:transition spd="slow" advTm="47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6D9F78-079C-4AD9-9903-371383A69B8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F06D9F78-079C-4AD9-9903-371383A69B8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IN"/>
              <a:t>Sales and use tax nexus </a:t>
            </a:r>
            <a:r>
              <a:rPr lang="en-US"/>
              <a:t>— h</a:t>
            </a:r>
            <a:r>
              <a:rPr lang="en-IN"/>
              <a:t>istory</a:t>
            </a:r>
            <a:endParaRPr lang="en-US"/>
          </a:p>
        </p:txBody>
      </p:sp>
      <p:sp>
        <p:nvSpPr>
          <p:cNvPr id="3" name="Content Placeholder 2"/>
          <p:cNvSpPr>
            <a:spLocks noGrp="1"/>
          </p:cNvSpPr>
          <p:nvPr>
            <p:ph idx="4294967295"/>
          </p:nvPr>
        </p:nvSpPr>
        <p:spPr>
          <a:xfrm>
            <a:off x="461963" y="1138238"/>
            <a:ext cx="8229600" cy="4948237"/>
          </a:xfrm>
        </p:spPr>
        <p:txBody>
          <a:bodyPr/>
          <a:lstStyle/>
          <a:p>
            <a:r>
              <a:rPr lang="en-US" sz="1800" dirty="0"/>
              <a:t>A state’s ability to impose tax or a tax collection obligation is limited by the U.S. Constitution.</a:t>
            </a:r>
          </a:p>
          <a:p>
            <a:r>
              <a:rPr lang="en-US" sz="1800" dirty="0"/>
              <a:t>A vendor must have sufficient nexus with a state before the state may impose a tax or tax collection duty:</a:t>
            </a:r>
          </a:p>
          <a:p>
            <a:pPr lvl="1"/>
            <a:r>
              <a:rPr lang="en-US" sz="1600" dirty="0"/>
              <a:t>“Nexus” has expanded over the past decades.</a:t>
            </a:r>
          </a:p>
          <a:p>
            <a:r>
              <a:rPr lang="en-US" sz="1800" dirty="0"/>
              <a:t>Physical presence historically was required to establish nexus for sales and use tax: </a:t>
            </a:r>
          </a:p>
          <a:p>
            <a:pPr lvl="1"/>
            <a:r>
              <a:rPr lang="en-US" sz="1600" i="1" dirty="0"/>
              <a:t>National </a:t>
            </a:r>
            <a:r>
              <a:rPr lang="en-US" sz="1600" i="1" dirty="0" err="1"/>
              <a:t>Bellas</a:t>
            </a:r>
            <a:r>
              <a:rPr lang="en-US" sz="1600" i="1" dirty="0"/>
              <a:t> Hess v. Illinois Dept. of Rev.</a:t>
            </a:r>
            <a:r>
              <a:rPr lang="en-US" sz="1600" dirty="0"/>
              <a:t>, </a:t>
            </a:r>
            <a:r>
              <a:rPr lang="en-US" sz="1600" i="1" dirty="0"/>
              <a:t>Quill Corp. v. North Dakota</a:t>
            </a:r>
            <a:endParaRPr lang="en-US" sz="1600" dirty="0"/>
          </a:p>
          <a:p>
            <a:pPr lvl="1"/>
            <a:r>
              <a:rPr lang="en-US" sz="1600" dirty="0"/>
              <a:t>States continuously sought to redefine physical presence through “click-through” legislation, affiliate nexus provisions, marketplace nexus provisions, “cookie” nexus, or warehousing and/or distribution nexus standards, or they imposed notice and reporting requirements on out-of-state sellers. </a:t>
            </a:r>
          </a:p>
          <a:p>
            <a:r>
              <a:rPr lang="en-US" sz="1800" dirty="0"/>
              <a:t>On June 21, 2018, however, the U.S. Supreme Court overruled the physical presence requirement in </a:t>
            </a:r>
            <a:r>
              <a:rPr lang="en-US" sz="1800" i="1" dirty="0"/>
              <a:t>South Dakota v. Wayfair, Inc.</a:t>
            </a:r>
            <a:r>
              <a:rPr lang="en-US" sz="1800" dirty="0"/>
              <a:t>, U.S. S. Ct. </a:t>
            </a:r>
            <a:r>
              <a:rPr lang="en-US" sz="1800" dirty="0" err="1"/>
              <a:t>Dkt</a:t>
            </a:r>
            <a:r>
              <a:rPr lang="en-US" sz="1800" dirty="0"/>
              <a:t>. </a:t>
            </a:r>
            <a:br>
              <a:rPr lang="en-US" sz="1800" dirty="0"/>
            </a:br>
            <a:r>
              <a:rPr lang="en-US" sz="1800" dirty="0"/>
              <a:t>No. 17-292 (6/21/2018).</a:t>
            </a:r>
          </a:p>
        </p:txBody>
      </p:sp>
    </p:spTree>
    <p:extLst>
      <p:ext uri="{BB962C8B-B14F-4D97-AF65-F5344CB8AC3E}">
        <p14:creationId xmlns:p14="http://schemas.microsoft.com/office/powerpoint/2010/main" val="1341157920"/>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C2F2AFB-6266-4008-BBF6-DFD9FE6EA32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6" name="Object 5" hidden="1">
                        <a:extLst>
                          <a:ext uri="{FF2B5EF4-FFF2-40B4-BE49-F238E27FC236}">
                            <a16:creationId xmlns:a16="http://schemas.microsoft.com/office/drawing/2014/main" id="{0C2F2AFB-6266-4008-BBF6-DFD9FE6EA32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DC5B5A4-FEB0-4875-802D-D2A22019270D}"/>
              </a:ext>
            </a:extLst>
          </p:cNvPr>
          <p:cNvSpPr>
            <a:spLocks noGrp="1"/>
          </p:cNvSpPr>
          <p:nvPr>
            <p:ph type="title"/>
          </p:nvPr>
        </p:nvSpPr>
        <p:spPr/>
        <p:txBody>
          <a:bodyPr vert="horz"/>
          <a:lstStyle/>
          <a:p>
            <a:r>
              <a:rPr lang="en-US"/>
              <a:t>Sales and use tax nexus — current state</a:t>
            </a:r>
          </a:p>
        </p:txBody>
      </p:sp>
      <p:sp>
        <p:nvSpPr>
          <p:cNvPr id="5" name="Content Placeholder 4">
            <a:extLst>
              <a:ext uri="{FF2B5EF4-FFF2-40B4-BE49-F238E27FC236}">
                <a16:creationId xmlns:a16="http://schemas.microsoft.com/office/drawing/2014/main" id="{764F7A15-5A38-4A58-B4D5-B48030FF84AB}"/>
              </a:ext>
            </a:extLst>
          </p:cNvPr>
          <p:cNvSpPr>
            <a:spLocks noGrp="1"/>
          </p:cNvSpPr>
          <p:nvPr>
            <p:ph idx="4294967295"/>
          </p:nvPr>
        </p:nvSpPr>
        <p:spPr>
          <a:xfrm>
            <a:off x="461963" y="1138238"/>
            <a:ext cx="8229600" cy="4948237"/>
          </a:xfrm>
        </p:spPr>
        <p:txBody>
          <a:bodyPr/>
          <a:lstStyle/>
          <a:p>
            <a:pPr>
              <a:buClr>
                <a:srgbClr val="FFE600"/>
              </a:buClr>
              <a:buSzPct val="100000"/>
              <a:buFont typeface="EYInterstate" panose="02000503020000020004" pitchFamily="2" charset="0"/>
            </a:pPr>
            <a:r>
              <a:rPr lang="en-IN" dirty="0"/>
              <a:t>States adopted economic nexus after the </a:t>
            </a:r>
            <a:r>
              <a:rPr lang="en-IN" i="1" dirty="0"/>
              <a:t>Wayfair</a:t>
            </a:r>
            <a:r>
              <a:rPr lang="en-IN" dirty="0"/>
              <a:t> decision.</a:t>
            </a:r>
          </a:p>
          <a:p>
            <a:pPr>
              <a:buClr>
                <a:srgbClr val="FFE600"/>
              </a:buClr>
              <a:buSzPct val="100000"/>
              <a:buFont typeface="EYInterstate" panose="02000503020000020004" pitchFamily="2" charset="0"/>
            </a:pPr>
            <a:r>
              <a:rPr lang="en-IN" dirty="0"/>
              <a:t>Economic nexus allows states to impose a collection obligation based on economic presence:</a:t>
            </a:r>
          </a:p>
          <a:p>
            <a:pPr lvl="1">
              <a:buClr>
                <a:srgbClr val="FFE600"/>
              </a:buClr>
              <a:buSzPct val="100000"/>
              <a:buFont typeface="EYInterstate" panose="02000503020000020004" pitchFamily="2" charset="0"/>
            </a:pPr>
            <a:r>
              <a:rPr lang="en-IN" dirty="0"/>
              <a:t>Economic presence for remote sellers (i.e., sellers that lack physical presence) is based on sales and/or transaction volume.</a:t>
            </a:r>
          </a:p>
          <a:p>
            <a:pPr lvl="1">
              <a:buClr>
                <a:srgbClr val="FFE600"/>
              </a:buClr>
              <a:buSzPct val="100000"/>
              <a:buFont typeface="EYInterstate" panose="02000503020000020004" pitchFamily="2" charset="0"/>
              <a:buChar char="•"/>
            </a:pPr>
            <a:r>
              <a:rPr lang="en-IN" dirty="0"/>
              <a:t>A common threshold is sales made into the state greater than $100,000 per year, or 200 or more transactions.</a:t>
            </a:r>
          </a:p>
          <a:p>
            <a:pPr>
              <a:buClr>
                <a:srgbClr val="FFE600"/>
              </a:buClr>
              <a:buSzPct val="100000"/>
              <a:buFont typeface="EYInterstate" panose="02000503020000020004" pitchFamily="2" charset="0"/>
            </a:pPr>
            <a:r>
              <a:rPr lang="en-IN" dirty="0"/>
              <a:t>All states with a state-level sales and use tax have adopted economic nexus provisions for sales and use tax:</a:t>
            </a:r>
          </a:p>
          <a:p>
            <a:pPr lvl="1">
              <a:buClr>
                <a:srgbClr val="FFE600"/>
              </a:buClr>
              <a:buSzPct val="100000"/>
              <a:buFont typeface="EYInterstate" panose="02000503020000020004" pitchFamily="2" charset="0"/>
            </a:pPr>
            <a:r>
              <a:rPr lang="en-IN" dirty="0"/>
              <a:t>Many localities and home rule jurisdictions have adopted economic nexus provisions.</a:t>
            </a:r>
          </a:p>
          <a:p>
            <a:pPr lvl="1">
              <a:buClr>
                <a:srgbClr val="FFE600"/>
              </a:buClr>
              <a:buSzPct val="100000"/>
              <a:buFont typeface="EYInterstate" panose="02000503020000020004" pitchFamily="2" charset="0"/>
            </a:pPr>
            <a:r>
              <a:rPr lang="en-IN" dirty="0"/>
              <a:t>Example: Beginning in July 2020, home rule self-collected cities in Colorado began implementing economic nexus; currently, more than half of the home rule cities are enforcing economic nexus if gross retail sales into the state exceeds $100,000.</a:t>
            </a:r>
          </a:p>
          <a:p>
            <a:pPr>
              <a:buClr>
                <a:srgbClr val="FFE600"/>
              </a:buClr>
              <a:buSzPct val="100000"/>
              <a:buFont typeface="EYInterstate" panose="02000503020000020004" pitchFamily="2" charset="0"/>
            </a:pPr>
            <a:r>
              <a:rPr lang="en-IN" dirty="0"/>
              <a:t>Physical presence still creates nexus:</a:t>
            </a:r>
          </a:p>
          <a:p>
            <a:pPr lvl="1">
              <a:buClr>
                <a:srgbClr val="FFE600"/>
              </a:buClr>
              <a:buSzPct val="100000"/>
              <a:buFont typeface="EYInterstate" panose="02000503020000020004" pitchFamily="2" charset="0"/>
            </a:pPr>
            <a:r>
              <a:rPr lang="en-IN" dirty="0"/>
              <a:t>Other state efforts to “work around” </a:t>
            </a:r>
            <a:r>
              <a:rPr lang="en-IN" i="1" dirty="0"/>
              <a:t>Quill</a:t>
            </a:r>
            <a:r>
              <a:rPr lang="en-IN" dirty="0"/>
              <a:t> remain in place (e.g., click-through, affiliate and notice/reporting provisions).</a:t>
            </a:r>
          </a:p>
          <a:p>
            <a:endParaRPr lang="en-US" dirty="0"/>
          </a:p>
          <a:p>
            <a:endParaRPr lang="en-US" dirty="0"/>
          </a:p>
        </p:txBody>
      </p:sp>
    </p:spTree>
    <p:extLst>
      <p:ext uri="{BB962C8B-B14F-4D97-AF65-F5344CB8AC3E}">
        <p14:creationId xmlns:p14="http://schemas.microsoft.com/office/powerpoint/2010/main" val="3399359224"/>
      </p:ext>
    </p:extLst>
  </p:cSld>
  <p:clrMapOvr>
    <a:masterClrMapping/>
  </p:clrMapOvr>
  <mc:AlternateContent xmlns:mc="http://schemas.openxmlformats.org/markup-compatibility/2006" xmlns:p14="http://schemas.microsoft.com/office/powerpoint/2010/main">
    <mc:Choice Requires="p14">
      <p:transition spd="slow" p14:dur="2000" advTm="5"/>
    </mc:Choice>
    <mc:Fallback xmlns="">
      <p:transition spd="slow" advTm="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0433F-B065-842D-D0E2-8061689337BC}"/>
              </a:ext>
            </a:extLst>
          </p:cNvPr>
          <p:cNvSpPr>
            <a:spLocks noGrp="1"/>
          </p:cNvSpPr>
          <p:nvPr>
            <p:ph type="title"/>
          </p:nvPr>
        </p:nvSpPr>
        <p:spPr/>
        <p:txBody>
          <a:bodyPr/>
          <a:lstStyle/>
          <a:p>
            <a:r>
              <a:rPr lang="en-US" dirty="0"/>
              <a:t>Sales and use tax nexus — current state (cont.)</a:t>
            </a:r>
          </a:p>
        </p:txBody>
      </p:sp>
      <p:sp>
        <p:nvSpPr>
          <p:cNvPr id="3" name="Content Placeholder 2">
            <a:extLst>
              <a:ext uri="{FF2B5EF4-FFF2-40B4-BE49-F238E27FC236}">
                <a16:creationId xmlns:a16="http://schemas.microsoft.com/office/drawing/2014/main" id="{F6B67671-4809-0458-E60C-C3E2F416DDFE}"/>
              </a:ext>
            </a:extLst>
          </p:cNvPr>
          <p:cNvSpPr>
            <a:spLocks noGrp="1"/>
          </p:cNvSpPr>
          <p:nvPr>
            <p:ph idx="4294967295"/>
          </p:nvPr>
        </p:nvSpPr>
        <p:spPr>
          <a:xfrm>
            <a:off x="461963" y="1138238"/>
            <a:ext cx="8229600" cy="4948237"/>
          </a:xfrm>
        </p:spPr>
        <p:txBody>
          <a:bodyPr/>
          <a:lstStyle/>
          <a:p>
            <a:r>
              <a:rPr lang="en-US" dirty="0"/>
              <a:t>The decision immediately resulted in multistate and multinational sellers having to review their internal sales tax systems and processes, filing thousands of new jurisdictions: </a:t>
            </a:r>
          </a:p>
          <a:p>
            <a:pPr lvl="1"/>
            <a:r>
              <a:rPr lang="en-US" dirty="0"/>
              <a:t>The decision also increased new costs and confusion for consumers, businesses and tax authorities.</a:t>
            </a:r>
          </a:p>
          <a:p>
            <a:r>
              <a:rPr lang="en-US" dirty="0"/>
              <a:t>Now, five years later, the U.S. Congress has decided to take a closer look at what the decision has done to the remote sales landscape and to consider whether any remediation is warranted:</a:t>
            </a:r>
          </a:p>
          <a:p>
            <a:pPr lvl="1"/>
            <a:r>
              <a:rPr lang="en-US" dirty="0"/>
              <a:t>While congressional action is not expected anytime soon, the Senate Finance Committee in 2022 addressed concerns for small businesses and suggestions for relief, such as uniform standardizations for nexus determinations and simplified tax rates. This demonstrates that the issue of nexus may be ripe for congressional review: </a:t>
            </a:r>
          </a:p>
          <a:p>
            <a:pPr lvl="2"/>
            <a:r>
              <a:rPr lang="en-US" dirty="0"/>
              <a:t>The decision took effect immediately overnight with little advanced warning.</a:t>
            </a:r>
          </a:p>
          <a:p>
            <a:pPr lvl="2"/>
            <a:r>
              <a:rPr lang="en-US" dirty="0"/>
              <a:t>However, the deluge of state and local tax revenue that was remitted by requiring remote sellers to collect on customer location has been too great for things to go back to the way they were under </a:t>
            </a:r>
            <a:r>
              <a:rPr lang="en-US" i="1" dirty="0"/>
              <a:t>Quill</a:t>
            </a:r>
            <a:r>
              <a:rPr lang="en-US" dirty="0"/>
              <a:t>. </a:t>
            </a:r>
          </a:p>
        </p:txBody>
      </p:sp>
    </p:spTree>
    <p:extLst>
      <p:ext uri="{BB962C8B-B14F-4D97-AF65-F5344CB8AC3E}">
        <p14:creationId xmlns:p14="http://schemas.microsoft.com/office/powerpoint/2010/main" val="4134632883"/>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a:t>Polling question</a:t>
            </a:r>
          </a:p>
        </p:txBody>
      </p:sp>
      <p:grpSp>
        <p:nvGrpSpPr>
          <p:cNvPr id="22" name="Group 21">
            <a:extLst>
              <a:ext uri="{FF2B5EF4-FFF2-40B4-BE49-F238E27FC236}">
                <a16:creationId xmlns:a16="http://schemas.microsoft.com/office/drawing/2014/main" id="{A28078C4-9212-83BD-3A51-A43D9AF66FEB}"/>
              </a:ext>
            </a:extLst>
          </p:cNvPr>
          <p:cNvGrpSpPr/>
          <p:nvPr/>
        </p:nvGrpSpPr>
        <p:grpSpPr>
          <a:xfrm>
            <a:off x="457201" y="1138238"/>
            <a:ext cx="8229600" cy="4949825"/>
            <a:chOff x="457201" y="1138238"/>
            <a:chExt cx="8229600" cy="4949825"/>
          </a:xfrm>
        </p:grpSpPr>
        <p:grpSp>
          <p:nvGrpSpPr>
            <p:cNvPr id="37" name="Group 36">
              <a:extLst>
                <a:ext uri="{FF2B5EF4-FFF2-40B4-BE49-F238E27FC236}">
                  <a16:creationId xmlns:a16="http://schemas.microsoft.com/office/drawing/2014/main" id="{FCED90EE-F7E9-40D6-B3BC-09D428557646}"/>
                </a:ext>
              </a:extLst>
            </p:cNvPr>
            <p:cNvGrpSpPr/>
            <p:nvPr/>
          </p:nvGrpSpPr>
          <p:grpSpPr>
            <a:xfrm>
              <a:off x="457201" y="1138238"/>
              <a:ext cx="8229600" cy="4949825"/>
              <a:chOff x="457201" y="1138238"/>
              <a:chExt cx="8229600"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grpSp>
        <p:sp>
          <p:nvSpPr>
            <p:cNvPr id="13" name="Text Placeholder 5">
              <a:extLst>
                <a:ext uri="{FF2B5EF4-FFF2-40B4-BE49-F238E27FC236}">
                  <a16:creationId xmlns:a16="http://schemas.microsoft.com/office/drawing/2014/main" id="{D8210593-BF42-7608-4863-C0F6CB4735EB}"/>
                </a:ext>
              </a:extLst>
            </p:cNvPr>
            <p:cNvSpPr txBox="1">
              <a:spLocks/>
            </p:cNvSpPr>
            <p:nvPr/>
          </p:nvSpPr>
          <p:spPr>
            <a:xfrm>
              <a:off x="763996" y="1438199"/>
              <a:ext cx="5261420" cy="276999"/>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What may cause sales tax nexus?</a:t>
              </a:r>
            </a:p>
          </p:txBody>
        </p:sp>
        <p:sp>
          <p:nvSpPr>
            <p:cNvPr id="14" name="Oval 13">
              <a:extLst>
                <a:ext uri="{FF2B5EF4-FFF2-40B4-BE49-F238E27FC236}">
                  <a16:creationId xmlns:a16="http://schemas.microsoft.com/office/drawing/2014/main" id="{AE8C3DE7-CE9B-8B41-4627-E2D90C97AF7F}"/>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B</a:t>
              </a:r>
              <a:endParaRPr kumimoji="0" lang="en-US" sz="1600" b="1" i="0" u="none" strike="noStrike" kern="0" cap="none" spc="0" normalizeH="0" baseline="0" noProof="0">
                <a:ln>
                  <a:noFill/>
                </a:ln>
                <a:effectLst/>
                <a:uLnTx/>
                <a:uFillTx/>
                <a:latin typeface="+mj-lt"/>
              </a:endParaRPr>
            </a:p>
          </p:txBody>
        </p:sp>
        <p:sp>
          <p:nvSpPr>
            <p:cNvPr id="15" name="Oval 14">
              <a:extLst>
                <a:ext uri="{FF2B5EF4-FFF2-40B4-BE49-F238E27FC236}">
                  <a16:creationId xmlns:a16="http://schemas.microsoft.com/office/drawing/2014/main" id="{AE672688-F702-94A2-37E2-49B301C02E55}"/>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C</a:t>
              </a:r>
              <a:endParaRPr kumimoji="0" lang="en-US" sz="1600" b="1" i="0" u="none" strike="noStrike" kern="0" cap="none" spc="0" normalizeH="0" baseline="0" noProof="0">
                <a:ln>
                  <a:noFill/>
                </a:ln>
                <a:effectLst/>
                <a:uLnTx/>
                <a:uFillTx/>
                <a:latin typeface="+mj-lt"/>
              </a:endParaRPr>
            </a:p>
          </p:txBody>
        </p:sp>
        <p:sp>
          <p:nvSpPr>
            <p:cNvPr id="16" name="Oval 15">
              <a:extLst>
                <a:ext uri="{FF2B5EF4-FFF2-40B4-BE49-F238E27FC236}">
                  <a16:creationId xmlns:a16="http://schemas.microsoft.com/office/drawing/2014/main" id="{389C79F4-50D9-50DD-1B4F-E9EA2220994C}"/>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D</a:t>
              </a:r>
              <a:endParaRPr kumimoji="0" lang="en-US" sz="1600" b="1" i="0" u="none" strike="noStrike" kern="0" cap="none" spc="0" normalizeH="0" baseline="0" noProof="0">
                <a:ln>
                  <a:noFill/>
                </a:ln>
                <a:effectLst/>
                <a:uLnTx/>
                <a:uFillTx/>
                <a:latin typeface="+mj-lt"/>
              </a:endParaRPr>
            </a:p>
          </p:txBody>
        </p:sp>
        <p:sp>
          <p:nvSpPr>
            <p:cNvPr id="17" name="Oval 16">
              <a:extLst>
                <a:ext uri="{FF2B5EF4-FFF2-40B4-BE49-F238E27FC236}">
                  <a16:creationId xmlns:a16="http://schemas.microsoft.com/office/drawing/2014/main" id="{7D276723-DE0B-311E-31C1-36437A60B70A}"/>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a:latin typeface="+mj-lt"/>
                </a:rPr>
                <a:t>A</a:t>
              </a:r>
              <a:endParaRPr lang="en-US" sz="1600" b="1" kern="0">
                <a:latin typeface="+mj-lt"/>
              </a:endParaRPr>
            </a:p>
          </p:txBody>
        </p:sp>
        <p:sp>
          <p:nvSpPr>
            <p:cNvPr id="18" name="Title 1">
              <a:extLst>
                <a:ext uri="{FF2B5EF4-FFF2-40B4-BE49-F238E27FC236}">
                  <a16:creationId xmlns:a16="http://schemas.microsoft.com/office/drawing/2014/main" id="{B6E6BD18-997A-596D-F3A2-AC8F0F059B5A}"/>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Office</a:t>
              </a:r>
            </a:p>
          </p:txBody>
        </p:sp>
        <p:sp>
          <p:nvSpPr>
            <p:cNvPr id="19" name="Title 1">
              <a:extLst>
                <a:ext uri="{FF2B5EF4-FFF2-40B4-BE49-F238E27FC236}">
                  <a16:creationId xmlns:a16="http://schemas.microsoft.com/office/drawing/2014/main" id="{E59E0771-A6D9-BF20-4835-9947C78DE80A}"/>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Employees</a:t>
              </a:r>
            </a:p>
          </p:txBody>
        </p:sp>
        <p:sp>
          <p:nvSpPr>
            <p:cNvPr id="20" name="Title 1">
              <a:extLst>
                <a:ext uri="{FF2B5EF4-FFF2-40B4-BE49-F238E27FC236}">
                  <a16:creationId xmlns:a16="http://schemas.microsoft.com/office/drawing/2014/main" id="{CFEAD7F9-B3F8-C94E-0CCA-BE1EE07A0681}"/>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Sales volume</a:t>
              </a:r>
            </a:p>
          </p:txBody>
        </p:sp>
        <p:sp>
          <p:nvSpPr>
            <p:cNvPr id="21" name="Title 1">
              <a:extLst>
                <a:ext uri="{FF2B5EF4-FFF2-40B4-BE49-F238E27FC236}">
                  <a16:creationId xmlns:a16="http://schemas.microsoft.com/office/drawing/2014/main" id="{9A713ADB-598A-1D84-5AD6-227E472A22E7}"/>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All of the above</a:t>
              </a:r>
            </a:p>
          </p:txBody>
        </p:sp>
      </p:grpSp>
    </p:spTree>
    <p:extLst>
      <p:ext uri="{BB962C8B-B14F-4D97-AF65-F5344CB8AC3E}">
        <p14:creationId xmlns:p14="http://schemas.microsoft.com/office/powerpoint/2010/main" val="1279386315"/>
      </p:ext>
    </p:extLst>
  </p:cSld>
  <p:clrMapOvr>
    <a:masterClrMapping/>
  </p:clrMapOvr>
  <mc:AlternateContent xmlns:mc="http://schemas.openxmlformats.org/markup-compatibility/2006" xmlns:p14="http://schemas.microsoft.com/office/powerpoint/2010/main">
    <mc:Choice Requires="p14">
      <p:transition spd="slow" p14:dur="2000" advTm="15"/>
    </mc:Choice>
    <mc:Fallback xmlns="">
      <p:transition spd="slow" advTm="1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1E4334-8AD5-DA7C-80F7-81B73E55A525}"/>
              </a:ext>
            </a:extLst>
          </p:cNvPr>
          <p:cNvSpPr>
            <a:spLocks noGrp="1"/>
          </p:cNvSpPr>
          <p:nvPr>
            <p:ph type="title"/>
          </p:nvPr>
        </p:nvSpPr>
        <p:spPr/>
        <p:txBody>
          <a:bodyPr/>
          <a:lstStyle/>
          <a:p>
            <a:r>
              <a:rPr lang="en-US"/>
              <a:t>Legislative changes</a:t>
            </a:r>
          </a:p>
        </p:txBody>
      </p:sp>
      <p:sp>
        <p:nvSpPr>
          <p:cNvPr id="3" name="Content Placeholder 2">
            <a:extLst>
              <a:ext uri="{FF2B5EF4-FFF2-40B4-BE49-F238E27FC236}">
                <a16:creationId xmlns:a16="http://schemas.microsoft.com/office/drawing/2014/main" id="{0ACDC31C-0F76-96BB-C920-971F874F9E7B}"/>
              </a:ext>
            </a:extLst>
          </p:cNvPr>
          <p:cNvSpPr>
            <a:spLocks noGrp="1"/>
          </p:cNvSpPr>
          <p:nvPr>
            <p:ph idx="4294967295"/>
          </p:nvPr>
        </p:nvSpPr>
        <p:spPr>
          <a:xfrm>
            <a:off x="461963" y="1138238"/>
            <a:ext cx="8224838" cy="4948237"/>
          </a:xfrm>
        </p:spPr>
        <p:txBody>
          <a:bodyPr/>
          <a:lstStyle/>
          <a:p>
            <a:r>
              <a:rPr lang="en-US" dirty="0"/>
              <a:t>The Maryland Supreme Court vacated a lower court ruling that struck down the Digital Advertising Services Tax:</a:t>
            </a:r>
          </a:p>
          <a:p>
            <a:pPr lvl="1"/>
            <a:r>
              <a:rPr lang="en-US" dirty="0"/>
              <a:t>Persons/businesses with global annual gross revenues equal to or greater than $1m must pay a tax on the portion of those revenues derived from digital advertising services in the state of Maryland (Md. Regs. Code sec. 03.12.01.02).</a:t>
            </a:r>
          </a:p>
          <a:p>
            <a:pPr lvl="1"/>
            <a:r>
              <a:rPr lang="en-US" dirty="0"/>
              <a:t>On May 9, 2023, the Maryland Supreme Court vacated a lower court ruling that invalidated the state’s Digital Advertising Services tax as violating the U.S. Constitution and federal law.</a:t>
            </a:r>
          </a:p>
          <a:p>
            <a:pPr lvl="1"/>
            <a:r>
              <a:rPr lang="en-US" dirty="0"/>
              <a:t>The Court concluded that the taxpayers failed to exhaust their administrative remedies before filing their action in Maryland courts and thus did not reach the merits of the case.</a:t>
            </a:r>
          </a:p>
          <a:p>
            <a:pPr lvl="1"/>
            <a:r>
              <a:rPr lang="en-US" dirty="0"/>
              <a:t>The Court’s order effectively requires the taxpayers to refile their claim in the Maryland Tax Court (which is an independent administrative unit of the Maryland State government), a process that could take more than a year before the matter can return to the court.</a:t>
            </a:r>
          </a:p>
        </p:txBody>
      </p:sp>
    </p:spTree>
    <p:extLst>
      <p:ext uri="{BB962C8B-B14F-4D97-AF65-F5344CB8AC3E}">
        <p14:creationId xmlns:p14="http://schemas.microsoft.com/office/powerpoint/2010/main" val="134956305"/>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extLst>
    <p:ext uri="{6950BFC3-D8DA-4A85-94F7-54DA5524770B}">
      <p188:commentRel xmlns:p188="http://schemas.microsoft.com/office/powerpoint/2018/8/main" r:id="rId2"/>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B2E8-229B-C54B-4FB2-B2CAD292B508}"/>
              </a:ext>
            </a:extLst>
          </p:cNvPr>
          <p:cNvSpPr>
            <a:spLocks noGrp="1"/>
          </p:cNvSpPr>
          <p:nvPr>
            <p:ph type="title"/>
          </p:nvPr>
        </p:nvSpPr>
        <p:spPr/>
        <p:txBody>
          <a:bodyPr/>
          <a:lstStyle/>
          <a:p>
            <a:r>
              <a:rPr lang="en-US" dirty="0">
                <a:latin typeface="EYInterstate Light"/>
                <a:cs typeface="Arial"/>
              </a:rPr>
              <a:t>Legislative changes (cont.)</a:t>
            </a:r>
            <a:endParaRPr lang="en-US" dirty="0"/>
          </a:p>
        </p:txBody>
      </p:sp>
      <p:sp>
        <p:nvSpPr>
          <p:cNvPr id="3" name="Content Placeholder 2">
            <a:extLst>
              <a:ext uri="{FF2B5EF4-FFF2-40B4-BE49-F238E27FC236}">
                <a16:creationId xmlns:a16="http://schemas.microsoft.com/office/drawing/2014/main" id="{B5D357EE-DB0F-DD0E-C970-DE0E201DEC98}"/>
              </a:ext>
            </a:extLst>
          </p:cNvPr>
          <p:cNvSpPr>
            <a:spLocks noGrp="1"/>
          </p:cNvSpPr>
          <p:nvPr>
            <p:ph idx="4294967295"/>
          </p:nvPr>
        </p:nvSpPr>
        <p:spPr>
          <a:xfrm>
            <a:off x="457200" y="1138238"/>
            <a:ext cx="8229600" cy="4948237"/>
          </a:xfrm>
        </p:spPr>
        <p:txBody>
          <a:bodyPr/>
          <a:lstStyle/>
          <a:p>
            <a:r>
              <a:rPr lang="en-US" dirty="0">
                <a:latin typeface="EYInterstate Light"/>
              </a:rPr>
              <a:t>Maryland implemented new rules beginning March 2021 to tax “digital goods”:</a:t>
            </a:r>
          </a:p>
          <a:p>
            <a:pPr lvl="1"/>
            <a:r>
              <a:rPr lang="en-US" dirty="0">
                <a:latin typeface="EYInterstate Light"/>
              </a:rPr>
              <a:t>This caused confusion among taxpayers, specifically around the taxability of SaaS and custom software.</a:t>
            </a:r>
          </a:p>
          <a:p>
            <a:pPr lvl="1"/>
            <a:r>
              <a:rPr lang="en-US" dirty="0">
                <a:latin typeface="EYInterstate Light"/>
              </a:rPr>
              <a:t>Latest update: Effective July 1, 2022, Maryland enacted an exception for “computer software or SaaS purchased or licensed solely for commercial purposes in an enterprise computer system, including an operating program or application software for the exclusive use of the enterprise software system.” While the Comptroller noted that such software was never intended to be subject to tax, based on the effective date of the legislation and the fact that the Comptroller was accepting payments and VDAs on the issue, it was believed that it was taxable for the period from March 14, 2021 through July 1, 2022. We recently received indication from the Comptroller that, after internal discussions, they were taking the position that the exclusion was retroactive to March 14, 2021, despite the effective date of July 1, 2022. </a:t>
            </a:r>
          </a:p>
          <a:p>
            <a:pPr lvl="1"/>
            <a:endParaRPr lang="en-US" dirty="0">
              <a:latin typeface="EYInterstate Light"/>
            </a:endParaRPr>
          </a:p>
          <a:p>
            <a:pPr lvl="1"/>
            <a:endParaRPr lang="en-US" dirty="0">
              <a:latin typeface="EYInterstate Light"/>
            </a:endParaRPr>
          </a:p>
          <a:p>
            <a:pPr lvl="1"/>
            <a:endParaRPr lang="en-US" dirty="0">
              <a:latin typeface="EYInterstate Light"/>
            </a:endParaRPr>
          </a:p>
          <a:p>
            <a:pPr lvl="1"/>
            <a:endParaRPr lang="en-US" dirty="0">
              <a:latin typeface="EYInterstate Light"/>
            </a:endParaRPr>
          </a:p>
          <a:p>
            <a:pPr lvl="1"/>
            <a:endParaRPr lang="en-US" dirty="0">
              <a:latin typeface="EYInterstate Light"/>
            </a:endParaRPr>
          </a:p>
        </p:txBody>
      </p:sp>
    </p:spTree>
    <p:extLst>
      <p:ext uri="{BB962C8B-B14F-4D97-AF65-F5344CB8AC3E}">
        <p14:creationId xmlns:p14="http://schemas.microsoft.com/office/powerpoint/2010/main" val="46034252"/>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B2E8-229B-C54B-4FB2-B2CAD292B508}"/>
              </a:ext>
            </a:extLst>
          </p:cNvPr>
          <p:cNvSpPr>
            <a:spLocks noGrp="1"/>
          </p:cNvSpPr>
          <p:nvPr>
            <p:ph type="title"/>
          </p:nvPr>
        </p:nvSpPr>
        <p:spPr/>
        <p:txBody>
          <a:bodyPr/>
          <a:lstStyle/>
          <a:p>
            <a:r>
              <a:rPr lang="en-US" dirty="0">
                <a:latin typeface="EYInterstate Light"/>
                <a:cs typeface="Arial"/>
              </a:rPr>
              <a:t>Legislative changes (cont.)</a:t>
            </a:r>
            <a:endParaRPr lang="en-US" dirty="0"/>
          </a:p>
        </p:txBody>
      </p:sp>
      <p:sp>
        <p:nvSpPr>
          <p:cNvPr id="3" name="Content Placeholder 2">
            <a:extLst>
              <a:ext uri="{FF2B5EF4-FFF2-40B4-BE49-F238E27FC236}">
                <a16:creationId xmlns:a16="http://schemas.microsoft.com/office/drawing/2014/main" id="{B5D357EE-DB0F-DD0E-C970-DE0E201DEC98}"/>
              </a:ext>
            </a:extLst>
          </p:cNvPr>
          <p:cNvSpPr>
            <a:spLocks noGrp="1"/>
          </p:cNvSpPr>
          <p:nvPr>
            <p:ph idx="4294967295"/>
          </p:nvPr>
        </p:nvSpPr>
        <p:spPr>
          <a:xfrm>
            <a:off x="457200" y="1138238"/>
            <a:ext cx="8229600" cy="4948237"/>
          </a:xfrm>
        </p:spPr>
        <p:txBody>
          <a:bodyPr/>
          <a:lstStyle/>
          <a:p>
            <a:pPr marL="288925" indent="-288925"/>
            <a:r>
              <a:rPr lang="en-US" sz="1600" dirty="0">
                <a:latin typeface="EYInterstate Light"/>
              </a:rPr>
              <a:t>Kentucky expanded the sales and use tax base to include over </a:t>
            </a:r>
            <a:br>
              <a:rPr lang="en-US" sz="1600" dirty="0">
                <a:latin typeface="EYInterstate Light"/>
              </a:rPr>
            </a:br>
            <a:r>
              <a:rPr lang="en-US" sz="1600" dirty="0">
                <a:latin typeface="EYInterstate Light"/>
              </a:rPr>
              <a:t>30 services beginning January 1, 2023 (KY HB 8), including:: </a:t>
            </a:r>
          </a:p>
          <a:p>
            <a:pPr marL="574675" lvl="1" indent="-288925"/>
            <a:r>
              <a:rPr lang="en-US" sz="1400" dirty="0">
                <a:latin typeface="EYInterstate Light"/>
              </a:rPr>
              <a:t>Telemarketing</a:t>
            </a:r>
          </a:p>
          <a:p>
            <a:pPr marL="574675" lvl="1" indent="-288925"/>
            <a:r>
              <a:rPr lang="en-US" sz="1400" dirty="0">
                <a:latin typeface="EYInterstate Light"/>
              </a:rPr>
              <a:t>Executive employee recruiting </a:t>
            </a:r>
          </a:p>
          <a:p>
            <a:pPr marL="574675" lvl="1" indent="-288925"/>
            <a:r>
              <a:rPr lang="en-US" sz="1400" dirty="0">
                <a:latin typeface="EYInterstate Light"/>
              </a:rPr>
              <a:t>Prewritten computer software access</a:t>
            </a:r>
          </a:p>
          <a:p>
            <a:pPr marL="574675" lvl="1" indent="-288925"/>
            <a:r>
              <a:rPr lang="en-US" sz="1400" dirty="0">
                <a:latin typeface="EYInterstate Light"/>
              </a:rPr>
              <a:t>Website design and development</a:t>
            </a:r>
          </a:p>
          <a:p>
            <a:pPr marL="574675" lvl="1" indent="-288925"/>
            <a:r>
              <a:rPr lang="en-US" sz="1400" dirty="0">
                <a:latin typeface="EYInterstate Light"/>
              </a:rPr>
              <a:t>Website hosting</a:t>
            </a:r>
          </a:p>
          <a:p>
            <a:pPr marL="574675" lvl="1" indent="-288925"/>
            <a:r>
              <a:rPr lang="en-US" sz="1400" dirty="0">
                <a:latin typeface="EYInterstate Light"/>
              </a:rPr>
              <a:t>Repair labor</a:t>
            </a:r>
          </a:p>
          <a:p>
            <a:pPr marL="288925" indent="-288925"/>
            <a:r>
              <a:rPr lang="en-US" sz="1600" dirty="0">
                <a:latin typeface="EYInterstate Light"/>
              </a:rPr>
              <a:t>Kentucky passed subsequent legislation in response to HB 8 to clarify the definitions of the specific services made taxable. Applicable retroactively to January 1, 2023, HB 360 also amends certain taxability and exemption provisions. It also strikes KRS 139.200(2)(r) and 139.010(22), which imposed tax on, and defined, “marketing services,” making such services nontaxable.</a:t>
            </a:r>
          </a:p>
          <a:p>
            <a:pPr marL="288925" indent="-288925"/>
            <a:r>
              <a:rPr lang="en-US" sz="1600" dirty="0">
                <a:latin typeface="EYInterstate Light"/>
              </a:rPr>
              <a:t>Kentucky passed HB 5, which modifies changes to the definition of taxable “telemarketing services” made by HB 360 by deleting the reference to social media that had been added by HB 360.</a:t>
            </a:r>
          </a:p>
          <a:p>
            <a:pPr marL="288925" indent="-288925"/>
            <a:endParaRPr lang="en-US" dirty="0">
              <a:latin typeface="EYInterstate Light"/>
            </a:endParaRPr>
          </a:p>
          <a:p>
            <a:pPr marL="574675" lvl="1" indent="-288925">
              <a:buNone/>
            </a:pPr>
            <a:endParaRPr lang="en-US" dirty="0">
              <a:latin typeface="EYInterstate Light"/>
            </a:endParaRPr>
          </a:p>
          <a:p>
            <a:pPr marL="574675" lvl="1" indent="-288925"/>
            <a:endParaRPr lang="en-US" dirty="0">
              <a:latin typeface="EYInterstate Light"/>
            </a:endParaRPr>
          </a:p>
          <a:p>
            <a:pPr marL="574675" lvl="1" indent="-288925"/>
            <a:endParaRPr lang="en-US" dirty="0">
              <a:latin typeface="EYInterstate Light"/>
            </a:endParaRPr>
          </a:p>
          <a:p>
            <a:pPr marL="574675" lvl="1" indent="-288925"/>
            <a:endParaRPr lang="en-US" dirty="0">
              <a:latin typeface="EYInterstate Light"/>
            </a:endParaRPr>
          </a:p>
          <a:p>
            <a:pPr lvl="1"/>
            <a:endParaRPr lang="en-US" dirty="0">
              <a:latin typeface="EYInterstate Light"/>
            </a:endParaRPr>
          </a:p>
        </p:txBody>
      </p:sp>
    </p:spTree>
    <p:extLst>
      <p:ext uri="{BB962C8B-B14F-4D97-AF65-F5344CB8AC3E}">
        <p14:creationId xmlns:p14="http://schemas.microsoft.com/office/powerpoint/2010/main" val="3540160396"/>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9B2E8-229B-C54B-4FB2-B2CAD292B508}"/>
              </a:ext>
            </a:extLst>
          </p:cNvPr>
          <p:cNvSpPr>
            <a:spLocks noGrp="1"/>
          </p:cNvSpPr>
          <p:nvPr>
            <p:ph type="title"/>
          </p:nvPr>
        </p:nvSpPr>
        <p:spPr/>
        <p:txBody>
          <a:bodyPr/>
          <a:lstStyle/>
          <a:p>
            <a:r>
              <a:rPr lang="en-US" dirty="0">
                <a:latin typeface="EYInterstate Light"/>
                <a:cs typeface="Arial"/>
              </a:rPr>
              <a:t>Legislative changes (cont.)</a:t>
            </a:r>
            <a:endParaRPr lang="en-US" dirty="0"/>
          </a:p>
        </p:txBody>
      </p:sp>
      <p:sp>
        <p:nvSpPr>
          <p:cNvPr id="3" name="Content Placeholder 2">
            <a:extLst>
              <a:ext uri="{FF2B5EF4-FFF2-40B4-BE49-F238E27FC236}">
                <a16:creationId xmlns:a16="http://schemas.microsoft.com/office/drawing/2014/main" id="{B5D357EE-DB0F-DD0E-C970-DE0E201DEC98}"/>
              </a:ext>
            </a:extLst>
          </p:cNvPr>
          <p:cNvSpPr>
            <a:spLocks noGrp="1"/>
          </p:cNvSpPr>
          <p:nvPr>
            <p:ph idx="4294967295"/>
          </p:nvPr>
        </p:nvSpPr>
        <p:spPr>
          <a:xfrm>
            <a:off x="461963" y="1138238"/>
            <a:ext cx="8229600" cy="4948237"/>
          </a:xfrm>
        </p:spPr>
        <p:txBody>
          <a:bodyPr/>
          <a:lstStyle/>
          <a:p>
            <a:r>
              <a:rPr lang="en-US" dirty="0">
                <a:latin typeface="EYInterstate Light"/>
              </a:rPr>
              <a:t>Tennessee passed HB 323/SB 275, which imposes sales and use tax to the following services effective July 1, 2024:</a:t>
            </a:r>
          </a:p>
          <a:p>
            <a:pPr lvl="1"/>
            <a:r>
              <a:rPr lang="en-US" dirty="0">
                <a:latin typeface="EYInterstate Light"/>
              </a:rPr>
              <a:t>Repairs of tangible personal property or computer software</a:t>
            </a:r>
          </a:p>
          <a:p>
            <a:pPr lvl="1"/>
            <a:r>
              <a:rPr lang="en-US" dirty="0">
                <a:latin typeface="EYInterstate Light"/>
              </a:rPr>
              <a:t>Laundering or dry cleaning of tangible personal property</a:t>
            </a:r>
          </a:p>
          <a:p>
            <a:pPr lvl="1"/>
            <a:r>
              <a:rPr lang="en-US" dirty="0">
                <a:latin typeface="EYInterstate Light"/>
              </a:rPr>
              <a:t>Installing tangible personal property that remains tangible personal property after installation</a:t>
            </a:r>
          </a:p>
          <a:p>
            <a:pPr lvl="1"/>
            <a:r>
              <a:rPr lang="en-US" dirty="0">
                <a:latin typeface="EYInterstate Light"/>
              </a:rPr>
              <a:t>Installing computer software when the repair, cleaning or installation occurs at a place outside of Tennessee and the serviced tangible personal property or computer software is delivered to a place inside the state’s physical limits for use or consumption in Tennessee</a:t>
            </a:r>
          </a:p>
          <a:p>
            <a:pPr marL="356616" lvl="1" indent="0">
              <a:buNone/>
            </a:pPr>
            <a:endParaRPr lang="en-US" dirty="0">
              <a:latin typeface="EYInterstate Light"/>
            </a:endParaRPr>
          </a:p>
          <a:p>
            <a:pPr lvl="1"/>
            <a:endParaRPr lang="en-US" dirty="0">
              <a:latin typeface="EYInterstate Light"/>
            </a:endParaRPr>
          </a:p>
          <a:p>
            <a:pPr lvl="1"/>
            <a:endParaRPr lang="en-US" dirty="0">
              <a:latin typeface="EYInterstate Light"/>
            </a:endParaRPr>
          </a:p>
          <a:p>
            <a:pPr lvl="1"/>
            <a:endParaRPr lang="en-US" dirty="0">
              <a:latin typeface="EYInterstate Light"/>
            </a:endParaRPr>
          </a:p>
          <a:p>
            <a:pPr lvl="1"/>
            <a:endParaRPr lang="en-US" dirty="0">
              <a:latin typeface="EYInterstate Light"/>
            </a:endParaRPr>
          </a:p>
        </p:txBody>
      </p:sp>
    </p:spTree>
    <p:extLst>
      <p:ext uri="{BB962C8B-B14F-4D97-AF65-F5344CB8AC3E}">
        <p14:creationId xmlns:p14="http://schemas.microsoft.com/office/powerpoint/2010/main" val="2113989405"/>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1610-38D2-8643-7B12-86619E39693F}"/>
              </a:ext>
            </a:extLst>
          </p:cNvPr>
          <p:cNvSpPr>
            <a:spLocks noGrp="1"/>
          </p:cNvSpPr>
          <p:nvPr>
            <p:ph type="title"/>
          </p:nvPr>
        </p:nvSpPr>
        <p:spPr/>
        <p:txBody>
          <a:bodyPr/>
          <a:lstStyle/>
          <a:p>
            <a:r>
              <a:rPr lang="en-US" dirty="0"/>
              <a:t>Legislative changes (cont.)</a:t>
            </a:r>
          </a:p>
        </p:txBody>
      </p:sp>
      <p:sp>
        <p:nvSpPr>
          <p:cNvPr id="3" name="Content Placeholder 2">
            <a:extLst>
              <a:ext uri="{FF2B5EF4-FFF2-40B4-BE49-F238E27FC236}">
                <a16:creationId xmlns:a16="http://schemas.microsoft.com/office/drawing/2014/main" id="{EF59FF91-0766-AE91-306D-01491D75E7CD}"/>
              </a:ext>
            </a:extLst>
          </p:cNvPr>
          <p:cNvSpPr>
            <a:spLocks noGrp="1"/>
          </p:cNvSpPr>
          <p:nvPr>
            <p:ph idx="4294967295"/>
          </p:nvPr>
        </p:nvSpPr>
        <p:spPr>
          <a:xfrm>
            <a:off x="457200" y="1138238"/>
            <a:ext cx="8229600" cy="4948237"/>
          </a:xfrm>
        </p:spPr>
        <p:txBody>
          <a:bodyPr/>
          <a:lstStyle/>
          <a:p>
            <a:r>
              <a:rPr lang="en-US" dirty="0"/>
              <a:t>South Dakota and Louisiana modified their sales and use tax economic nexus provisions, eliminating the 200 separate transactions threshold. Under the modified provisions, nexus will be created if the seller’s gross revenue from sales of tangible personal property, products transferred electronically or services exceeds $100,000. South Dakota’s change took effect July 1, 2023 (S.D. Laws 2023, SB 30); Louisiana’s change took effect August 1, 2023 (La. Laws 2023, Act No. 15, HB 171).</a:t>
            </a:r>
          </a:p>
          <a:p>
            <a:r>
              <a:rPr lang="en-US" dirty="0"/>
              <a:t>Mississippi clarified its rules around SaaS (SB 2449). Effective July 1, 2023, remotely accessed software that is never electronically delivered into Mississippi is not taxable as a retail sale in Mississippi. The definition of “retail sale” was amended to include all sales of tangible personal property physically or electronically delivered or located within the state. Computer software that is maintained on a server located outside the state and accessible only via the internet is not a taxable retail sale. </a:t>
            </a:r>
          </a:p>
        </p:txBody>
      </p:sp>
    </p:spTree>
    <p:extLst>
      <p:ext uri="{BB962C8B-B14F-4D97-AF65-F5344CB8AC3E}">
        <p14:creationId xmlns:p14="http://schemas.microsoft.com/office/powerpoint/2010/main" val="1381587718"/>
      </p:ext>
    </p:extLst>
  </p:cSld>
  <p:clrMapOvr>
    <a:masterClrMapping/>
  </p:clrMapOvr>
  <mc:AlternateContent xmlns:mc="http://schemas.openxmlformats.org/markup-compatibility/2006" xmlns:p14="http://schemas.microsoft.com/office/powerpoint/2010/main">
    <mc:Choice Requires="p14">
      <p:transition spd="slow" p14:dur="2000" advTm="13"/>
    </mc:Choice>
    <mc:Fallback xmlns="">
      <p:transition spd="slow" advTm="13"/>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01610-38D2-8643-7B12-86619E39693F}"/>
              </a:ext>
            </a:extLst>
          </p:cNvPr>
          <p:cNvSpPr>
            <a:spLocks noGrp="1"/>
          </p:cNvSpPr>
          <p:nvPr>
            <p:ph type="title"/>
          </p:nvPr>
        </p:nvSpPr>
        <p:spPr/>
        <p:txBody>
          <a:bodyPr/>
          <a:lstStyle/>
          <a:p>
            <a:r>
              <a:rPr lang="en-US" dirty="0"/>
              <a:t>Legislative changes (cont.)</a:t>
            </a:r>
          </a:p>
        </p:txBody>
      </p:sp>
      <p:sp>
        <p:nvSpPr>
          <p:cNvPr id="3" name="Content Placeholder 2">
            <a:extLst>
              <a:ext uri="{FF2B5EF4-FFF2-40B4-BE49-F238E27FC236}">
                <a16:creationId xmlns:a16="http://schemas.microsoft.com/office/drawing/2014/main" id="{EF59FF91-0766-AE91-306D-01491D75E7CD}"/>
              </a:ext>
            </a:extLst>
          </p:cNvPr>
          <p:cNvSpPr>
            <a:spLocks noGrp="1"/>
          </p:cNvSpPr>
          <p:nvPr>
            <p:ph idx="4294967295"/>
          </p:nvPr>
        </p:nvSpPr>
        <p:spPr>
          <a:xfrm>
            <a:off x="461963" y="1138238"/>
            <a:ext cx="8229600" cy="4948237"/>
          </a:xfrm>
        </p:spPr>
        <p:txBody>
          <a:bodyPr/>
          <a:lstStyle/>
          <a:p>
            <a:r>
              <a:rPr lang="en-US" dirty="0"/>
              <a:t>Georgia recently passed SB 56, which imposes sales and use tax on the retail purchase or retail sale of specified digital products, other digital goods and digital codes to end users in Georgia if such end user receives or will receive the right to permanently use such products, goods or codes and that transaction is not conditioned upon continued payment by the end user. These provisions take effect on, and apply to transactions occurring on or after, January 1, 2024:</a:t>
            </a:r>
          </a:p>
          <a:p>
            <a:pPr lvl="1"/>
            <a:r>
              <a:rPr lang="en-US" dirty="0"/>
              <a:t>Taxable products include:</a:t>
            </a:r>
          </a:p>
          <a:p>
            <a:pPr lvl="2"/>
            <a:r>
              <a:rPr lang="en-US" dirty="0"/>
              <a:t>Digital audio-visual works</a:t>
            </a:r>
          </a:p>
          <a:p>
            <a:pPr lvl="2"/>
            <a:r>
              <a:rPr lang="en-US" dirty="0"/>
              <a:t>Digital audio works</a:t>
            </a:r>
          </a:p>
          <a:p>
            <a:pPr lvl="2"/>
            <a:r>
              <a:rPr lang="en-US" dirty="0"/>
              <a:t>Digital books</a:t>
            </a:r>
          </a:p>
          <a:p>
            <a:pPr lvl="2"/>
            <a:r>
              <a:rPr lang="en-US" dirty="0"/>
              <a:t>Electronically transferred artwork</a:t>
            </a:r>
          </a:p>
          <a:p>
            <a:pPr lvl="2"/>
            <a:r>
              <a:rPr lang="en-US" dirty="0"/>
              <a:t>Photographs, periodicals, newspapers and magazines</a:t>
            </a:r>
          </a:p>
          <a:p>
            <a:pPr lvl="2"/>
            <a:r>
              <a:rPr lang="en-US" dirty="0"/>
              <a:t>Video or audio greeting cards</a:t>
            </a:r>
          </a:p>
          <a:p>
            <a:pPr lvl="2"/>
            <a:r>
              <a:rPr lang="en-US" dirty="0"/>
              <a:t>Video games or electronic entertainment</a:t>
            </a:r>
          </a:p>
        </p:txBody>
      </p:sp>
    </p:spTree>
    <p:extLst>
      <p:ext uri="{BB962C8B-B14F-4D97-AF65-F5344CB8AC3E}">
        <p14:creationId xmlns:p14="http://schemas.microsoft.com/office/powerpoint/2010/main" val="658061962"/>
      </p:ext>
    </p:extLst>
  </p:cSld>
  <p:clrMapOvr>
    <a:masterClrMapping/>
  </p:clrMapOvr>
  <mc:AlternateContent xmlns:mc="http://schemas.openxmlformats.org/markup-compatibility/2006" xmlns:p14="http://schemas.microsoft.com/office/powerpoint/2010/main">
    <mc:Choice Requires="p14">
      <p:transition spd="slow" p14:dur="2000" advTm="13"/>
    </mc:Choice>
    <mc:Fallback xmlns="">
      <p:transition spd="slow" advTm="1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367AC2C-ADD8-430B-9F26-1958611112DB}"/>
              </a:ext>
            </a:extLst>
          </p:cNvPr>
          <p:cNvGraphicFramePr>
            <a:graphicFrameLocks noChangeAspect="1"/>
          </p:cNvGraphicFramePr>
          <p:nvPr>
            <p:custDataLst>
              <p:tags r:id="rId1"/>
            </p:custDataLst>
            <p:extLst>
              <p:ext uri="{D42A27DB-BD31-4B8C-83A1-F6EECF244321}">
                <p14:modId xmlns:p14="http://schemas.microsoft.com/office/powerpoint/2010/main" val="2886484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15" name="Object 14" hidden="1">
                        <a:extLst>
                          <a:ext uri="{FF2B5EF4-FFF2-40B4-BE49-F238E27FC236}">
                            <a16:creationId xmlns:a16="http://schemas.microsoft.com/office/drawing/2014/main" id="{3367AC2C-ADD8-430B-9F26-1958611112D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txBox="1">
            <a:spLocks/>
          </p:cNvSpPr>
          <p:nvPr/>
        </p:nvSpPr>
        <p:spPr>
          <a:xfrm>
            <a:off x="446088" y="1129242"/>
            <a:ext cx="4239129" cy="1488100"/>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spcAft>
                <a:spcPts val="1200"/>
              </a:spcAft>
              <a:defRPr/>
            </a:pPr>
            <a:r>
              <a:rPr lang="en-US" b="0" dirty="0">
                <a:solidFill>
                  <a:srgbClr val="2E2E38"/>
                </a:solidFill>
                <a:latin typeface="EYInterstate Light" panose="02000506000000020004" pitchFamily="2" charset="0"/>
              </a:rPr>
              <a:t>Indirect tax update: </a:t>
            </a:r>
          </a:p>
          <a:p>
            <a:pPr lvl="0">
              <a:defRPr/>
            </a:pPr>
            <a:r>
              <a:rPr lang="en-US" sz="2400" b="0" dirty="0">
                <a:solidFill>
                  <a:srgbClr val="2E2E38"/>
                </a:solidFill>
                <a:latin typeface="EYInterstate Light" panose="02000506000000020004" pitchFamily="2" charset="0"/>
              </a:rPr>
              <a:t>EY exempt organization tax services future tax leaders program</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2591927836"/>
      </p:ext>
    </p:extLst>
  </p:cSld>
  <p:clrMapOvr>
    <a:masterClrMapping/>
  </p:clrMapOvr>
  <mc:AlternateContent xmlns:mc="http://schemas.openxmlformats.org/markup-compatibility/2006" xmlns:p14="http://schemas.microsoft.com/office/powerpoint/2010/main">
    <mc:Choice Requires="p14">
      <p:transition spd="slow" p14:dur="2000" advTm="143"/>
    </mc:Choice>
    <mc:Fallback xmlns="">
      <p:transition spd="slow" advTm="143"/>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2AD365F-01BA-44A7-8193-A4DEB69F675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6" name="Object 5" hidden="1">
                        <a:extLst>
                          <a:ext uri="{FF2B5EF4-FFF2-40B4-BE49-F238E27FC236}">
                            <a16:creationId xmlns:a16="http://schemas.microsoft.com/office/drawing/2014/main" id="{22AD365F-01BA-44A7-8193-A4DEB69F675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A65A4BA-49E5-4255-BB78-9FB73615F757}"/>
              </a:ext>
            </a:extLst>
          </p:cNvPr>
          <p:cNvSpPr>
            <a:spLocks noGrp="1"/>
          </p:cNvSpPr>
          <p:nvPr>
            <p:ph type="title"/>
          </p:nvPr>
        </p:nvSpPr>
        <p:spPr/>
        <p:txBody>
          <a:bodyPr vert="horz"/>
          <a:lstStyle/>
          <a:p>
            <a:r>
              <a:rPr lang="en-US"/>
              <a:t>Common sales tax issues — sellers</a:t>
            </a:r>
          </a:p>
        </p:txBody>
      </p:sp>
      <p:sp>
        <p:nvSpPr>
          <p:cNvPr id="3" name="Content Placeholder 2">
            <a:extLst>
              <a:ext uri="{FF2B5EF4-FFF2-40B4-BE49-F238E27FC236}">
                <a16:creationId xmlns:a16="http://schemas.microsoft.com/office/drawing/2014/main" id="{BAE5924C-B754-4DF2-A3E8-DBC6DB2E6FF8}"/>
              </a:ext>
            </a:extLst>
          </p:cNvPr>
          <p:cNvSpPr>
            <a:spLocks noGrp="1"/>
          </p:cNvSpPr>
          <p:nvPr>
            <p:ph idx="4294967295"/>
          </p:nvPr>
        </p:nvSpPr>
        <p:spPr>
          <a:xfrm>
            <a:off x="461963" y="1138238"/>
            <a:ext cx="8229600" cy="4948237"/>
          </a:xfrm>
        </p:spPr>
        <p:txBody>
          <a:bodyPr/>
          <a:lstStyle/>
          <a:p>
            <a:r>
              <a:rPr lang="en-US" dirty="0"/>
              <a:t>Economic nexus may lead to increased tax compliance and administration for companies making out-of-state sales.</a:t>
            </a:r>
          </a:p>
          <a:p>
            <a:r>
              <a:rPr lang="en-US" dirty="0"/>
              <a:t>For taxable sales, economic nexus can create new collection, remittance and reporting requirements:</a:t>
            </a:r>
          </a:p>
          <a:p>
            <a:pPr lvl="1"/>
            <a:r>
              <a:rPr lang="en-US" dirty="0"/>
              <a:t>Required to collect and remit if the bright-line receipts/transaction thresholds are met</a:t>
            </a:r>
          </a:p>
          <a:p>
            <a:r>
              <a:rPr lang="en-US" dirty="0"/>
              <a:t>For nontaxable sales, companies with economic nexus may be required to report those sales and collect exemption certificates from additional purchasers.</a:t>
            </a:r>
          </a:p>
          <a:p>
            <a:r>
              <a:rPr lang="en-US" dirty="0"/>
              <a:t>Additional registration and filing obligations will require internal controls, tax determinations, processes, and technology solutions and/or implementation:</a:t>
            </a:r>
          </a:p>
          <a:p>
            <a:pPr lvl="1"/>
            <a:r>
              <a:rPr lang="en-US" dirty="0"/>
              <a:t>Separate tax registrations for each entity </a:t>
            </a:r>
          </a:p>
        </p:txBody>
      </p:sp>
    </p:spTree>
    <p:extLst>
      <p:ext uri="{BB962C8B-B14F-4D97-AF65-F5344CB8AC3E}">
        <p14:creationId xmlns:p14="http://schemas.microsoft.com/office/powerpoint/2010/main" val="1149828506"/>
      </p:ext>
    </p:extLst>
  </p:cSld>
  <p:clrMapOvr>
    <a:masterClrMapping/>
  </p:clrMapOvr>
  <mc:AlternateContent xmlns:mc="http://schemas.openxmlformats.org/markup-compatibility/2006" xmlns:p14="http://schemas.microsoft.com/office/powerpoint/2010/main">
    <mc:Choice Requires="p14">
      <p:transition spd="slow" p14:dur="2000" advTm="13"/>
    </mc:Choice>
    <mc:Fallback xmlns="">
      <p:transition spd="slow" advTm="13"/>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C048F5A1-BBCC-448C-A6DD-EAF14B5D73C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C048F5A1-BBCC-448C-A6DD-EAF14B5D73C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51750E-446A-4C86-A167-C2B0177C15CF}"/>
              </a:ext>
            </a:extLst>
          </p:cNvPr>
          <p:cNvSpPr>
            <a:spLocks noGrp="1"/>
          </p:cNvSpPr>
          <p:nvPr>
            <p:ph type="title"/>
          </p:nvPr>
        </p:nvSpPr>
        <p:spPr/>
        <p:txBody>
          <a:bodyPr vert="horz"/>
          <a:lstStyle/>
          <a:p>
            <a:r>
              <a:rPr lang="en-US"/>
              <a:t>Common sales tax issues — purchasers</a:t>
            </a:r>
          </a:p>
        </p:txBody>
      </p:sp>
      <p:sp>
        <p:nvSpPr>
          <p:cNvPr id="3" name="Content Placeholder 2">
            <a:extLst>
              <a:ext uri="{FF2B5EF4-FFF2-40B4-BE49-F238E27FC236}">
                <a16:creationId xmlns:a16="http://schemas.microsoft.com/office/drawing/2014/main" id="{0BB1E693-4175-4FD9-9CEE-7761429285A2}"/>
              </a:ext>
            </a:extLst>
          </p:cNvPr>
          <p:cNvSpPr>
            <a:spLocks noGrp="1"/>
          </p:cNvSpPr>
          <p:nvPr>
            <p:ph idx="4294967295"/>
          </p:nvPr>
        </p:nvSpPr>
        <p:spPr>
          <a:xfrm>
            <a:off x="461963" y="1138238"/>
            <a:ext cx="8229600" cy="4948237"/>
          </a:xfrm>
        </p:spPr>
        <p:txBody>
          <a:bodyPr/>
          <a:lstStyle/>
          <a:p>
            <a:r>
              <a:rPr lang="en-US" dirty="0"/>
              <a:t>Reduction in use tax accrual — more sellers likely charging sales tax on the invoice, thus reducing the need for use tax accruals related to purchases </a:t>
            </a:r>
          </a:p>
          <a:p>
            <a:r>
              <a:rPr lang="en-US" dirty="0"/>
              <a:t>Confirmation of sales tax obligation — consider deployment of additional resources to review whether sales tax charged on invoices is appropriate:</a:t>
            </a:r>
          </a:p>
          <a:p>
            <a:pPr lvl="1"/>
            <a:r>
              <a:rPr lang="en-US" dirty="0"/>
              <a:t>Sellers may not have the information needed to make accurate sales tax decisions in the complex world of taxability and/or exemptions.</a:t>
            </a:r>
          </a:p>
          <a:p>
            <a:r>
              <a:rPr lang="en-US" dirty="0"/>
              <a:t>Purchasers are generally concerned with accuracy and overpaying tax, while sellers are generally concerned with not being reimbursed for taxes due:</a:t>
            </a:r>
          </a:p>
          <a:p>
            <a:pPr lvl="1"/>
            <a:r>
              <a:rPr lang="en-US" dirty="0"/>
              <a:t>To gain more control over tax, purchasers may consider direct-pay permits or implementation of a procurement company strategy.</a:t>
            </a:r>
          </a:p>
          <a:p>
            <a:endParaRPr lang="en-US" dirty="0"/>
          </a:p>
          <a:p>
            <a:endParaRPr lang="en-US" dirty="0"/>
          </a:p>
        </p:txBody>
      </p:sp>
    </p:spTree>
    <p:extLst>
      <p:ext uri="{BB962C8B-B14F-4D97-AF65-F5344CB8AC3E}">
        <p14:creationId xmlns:p14="http://schemas.microsoft.com/office/powerpoint/2010/main" val="1653727539"/>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DCD6969-1C80-4F10-9FC4-3BAEE1BF62C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6" name="Object 5" hidden="1">
                        <a:extLst>
                          <a:ext uri="{FF2B5EF4-FFF2-40B4-BE49-F238E27FC236}">
                            <a16:creationId xmlns:a16="http://schemas.microsoft.com/office/drawing/2014/main" id="{0DCD6969-1C80-4F10-9FC4-3BAEE1BF62C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B51750E-446A-4C86-A167-C2B0177C15CF}"/>
              </a:ext>
            </a:extLst>
          </p:cNvPr>
          <p:cNvSpPr>
            <a:spLocks noGrp="1"/>
          </p:cNvSpPr>
          <p:nvPr>
            <p:ph type="title"/>
          </p:nvPr>
        </p:nvSpPr>
        <p:spPr/>
        <p:txBody>
          <a:bodyPr vert="horz"/>
          <a:lstStyle/>
          <a:p>
            <a:r>
              <a:rPr lang="en-US" dirty="0"/>
              <a:t>Common sales tax issues — purchasers (cont.)</a:t>
            </a:r>
          </a:p>
        </p:txBody>
      </p:sp>
      <p:sp>
        <p:nvSpPr>
          <p:cNvPr id="3" name="Content Placeholder 2">
            <a:extLst>
              <a:ext uri="{FF2B5EF4-FFF2-40B4-BE49-F238E27FC236}">
                <a16:creationId xmlns:a16="http://schemas.microsoft.com/office/drawing/2014/main" id="{0BB1E693-4175-4FD9-9CEE-7761429285A2}"/>
              </a:ext>
            </a:extLst>
          </p:cNvPr>
          <p:cNvSpPr>
            <a:spLocks noGrp="1"/>
          </p:cNvSpPr>
          <p:nvPr>
            <p:ph idx="4294967295"/>
          </p:nvPr>
        </p:nvSpPr>
        <p:spPr>
          <a:xfrm>
            <a:off x="461963" y="1138238"/>
            <a:ext cx="8229600" cy="4948237"/>
          </a:xfrm>
        </p:spPr>
        <p:txBody>
          <a:bodyPr/>
          <a:lstStyle/>
          <a:p>
            <a:r>
              <a:rPr lang="en-US"/>
              <a:t>Significant increase in exemption certificate management:</a:t>
            </a:r>
          </a:p>
          <a:p>
            <a:pPr lvl="1"/>
            <a:r>
              <a:rPr lang="en-US"/>
              <a:t>Sellers may require exemption certificates to prevent sales tax being charged.</a:t>
            </a:r>
          </a:p>
          <a:p>
            <a:pPr lvl="1"/>
            <a:r>
              <a:rPr lang="en-US"/>
              <a:t>Sellers can determine applicability of exemptions based on purchaser or use (e.g., manufacturing process).</a:t>
            </a:r>
          </a:p>
          <a:p>
            <a:pPr lvl="1"/>
            <a:r>
              <a:rPr lang="en-US"/>
              <a:t>Some states require exemption certificates to be reissued after a certain time.</a:t>
            </a:r>
          </a:p>
          <a:p>
            <a:endParaRPr lang="en-US"/>
          </a:p>
          <a:p>
            <a:endParaRPr lang="en-US"/>
          </a:p>
        </p:txBody>
      </p:sp>
    </p:spTree>
    <p:extLst>
      <p:ext uri="{BB962C8B-B14F-4D97-AF65-F5344CB8AC3E}">
        <p14:creationId xmlns:p14="http://schemas.microsoft.com/office/powerpoint/2010/main" val="385148839"/>
      </p:ext>
    </p:extLst>
  </p:cSld>
  <p:clrMapOvr>
    <a:masterClrMapping/>
  </p:clrMapOvr>
  <mc:AlternateContent xmlns:mc="http://schemas.openxmlformats.org/markup-compatibility/2006" xmlns:p14="http://schemas.microsoft.com/office/powerpoint/2010/main">
    <mc:Choice Requires="p14">
      <p:transition spd="slow" p14:dur="2000" advTm="27"/>
    </mc:Choice>
    <mc:Fallback xmlns="">
      <p:transition spd="slow" advTm="27"/>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C3F0C85-DEAA-494B-A7B9-A261793DEF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FC3F0C85-DEAA-494B-A7B9-A261793DEFE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435709-2D92-4D62-876B-C6B43AF4C335}"/>
              </a:ext>
            </a:extLst>
          </p:cNvPr>
          <p:cNvSpPr>
            <a:spLocks noGrp="1"/>
          </p:cNvSpPr>
          <p:nvPr>
            <p:ph type="title"/>
          </p:nvPr>
        </p:nvSpPr>
        <p:spPr/>
        <p:txBody>
          <a:bodyPr vert="horz"/>
          <a:lstStyle/>
          <a:p>
            <a:r>
              <a:rPr lang="en-US"/>
              <a:t>Technology to drive efficiencies — overview</a:t>
            </a:r>
          </a:p>
        </p:txBody>
      </p:sp>
      <p:sp>
        <p:nvSpPr>
          <p:cNvPr id="3" name="Content Placeholder 2">
            <a:extLst>
              <a:ext uri="{FF2B5EF4-FFF2-40B4-BE49-F238E27FC236}">
                <a16:creationId xmlns:a16="http://schemas.microsoft.com/office/drawing/2014/main" id="{5C8BE2ED-F27A-49DD-95F8-3F7478AF8580}"/>
              </a:ext>
            </a:extLst>
          </p:cNvPr>
          <p:cNvSpPr>
            <a:spLocks noGrp="1"/>
          </p:cNvSpPr>
          <p:nvPr>
            <p:ph idx="4294967295"/>
          </p:nvPr>
        </p:nvSpPr>
        <p:spPr>
          <a:xfrm>
            <a:off x="461963" y="1138238"/>
            <a:ext cx="8229600" cy="4948237"/>
          </a:xfrm>
        </p:spPr>
        <p:txBody>
          <a:bodyPr/>
          <a:lstStyle/>
          <a:p>
            <a:pPr lvl="0"/>
            <a:r>
              <a:rPr lang="en-US" dirty="0"/>
              <a:t>Software solutions for sellers include tools to assist with state and local tax calculations. Considerations include: </a:t>
            </a:r>
          </a:p>
          <a:p>
            <a:pPr lvl="1"/>
            <a:r>
              <a:rPr lang="en-US" dirty="0"/>
              <a:t>Taxability matrix — determines the taxability of products and services based on the product category selected by the seller</a:t>
            </a:r>
          </a:p>
          <a:p>
            <a:pPr lvl="1"/>
            <a:r>
              <a:rPr lang="en-US" dirty="0"/>
              <a:t>Tax rate application — determines the appropriate combined tax rate (e.g., state, city, county and district) based on the five-digit ZIP code (plus four) of the shipping address for destination-based states</a:t>
            </a:r>
          </a:p>
          <a:p>
            <a:pPr lvl="1"/>
            <a:r>
              <a:rPr lang="en-GB" dirty="0"/>
              <a:t>Exemption certificates — applies customer-based tax exemptions and instructions to download certificates from the source files</a:t>
            </a:r>
          </a:p>
          <a:p>
            <a:pPr lvl="1"/>
            <a:r>
              <a:rPr lang="en-GB" dirty="0"/>
              <a:t>Filing — supports the filing and remittance of taxes to the appropriate taxing jurisdictions</a:t>
            </a:r>
          </a:p>
          <a:p>
            <a:pPr lvl="1"/>
            <a:r>
              <a:rPr lang="en-GB" dirty="0"/>
              <a:t>Document retention — retains required records to determine the amount of tax for which a taxpayer may be liable for, as required by taxing jurisdictions</a:t>
            </a:r>
          </a:p>
          <a:p>
            <a:pPr lvl="1"/>
            <a:endParaRPr lang="en-US" dirty="0"/>
          </a:p>
        </p:txBody>
      </p:sp>
    </p:spTree>
    <p:extLst>
      <p:ext uri="{BB962C8B-B14F-4D97-AF65-F5344CB8AC3E}">
        <p14:creationId xmlns:p14="http://schemas.microsoft.com/office/powerpoint/2010/main" val="1083064180"/>
      </p:ext>
    </p:extLst>
  </p:cSld>
  <p:clrMapOvr>
    <a:masterClrMapping/>
  </p:clrMapOvr>
  <mc:AlternateContent xmlns:mc="http://schemas.openxmlformats.org/markup-compatibility/2006" xmlns:p14="http://schemas.microsoft.com/office/powerpoint/2010/main">
    <mc:Choice Requires="p14">
      <p:transition spd="slow" p14:dur="2000" advTm="2866"/>
    </mc:Choice>
    <mc:Fallback xmlns="">
      <p:transition spd="slow" advTm="286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36BAE28E-9F82-4862-A8F3-C880C276FD1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36BAE28E-9F82-4862-A8F3-C880C276FD1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6435709-2D92-4D62-876B-C6B43AF4C335}"/>
              </a:ext>
            </a:extLst>
          </p:cNvPr>
          <p:cNvSpPr>
            <a:spLocks noGrp="1"/>
          </p:cNvSpPr>
          <p:nvPr>
            <p:ph type="title"/>
          </p:nvPr>
        </p:nvSpPr>
        <p:spPr/>
        <p:txBody>
          <a:bodyPr/>
          <a:lstStyle/>
          <a:p>
            <a:r>
              <a:rPr lang="en-US" dirty="0"/>
              <a:t>Technology to drive efficiencies — overview (cont.)</a:t>
            </a:r>
          </a:p>
        </p:txBody>
      </p:sp>
      <p:sp>
        <p:nvSpPr>
          <p:cNvPr id="3" name="Content Placeholder 2">
            <a:extLst>
              <a:ext uri="{FF2B5EF4-FFF2-40B4-BE49-F238E27FC236}">
                <a16:creationId xmlns:a16="http://schemas.microsoft.com/office/drawing/2014/main" id="{5C8BE2ED-F27A-49DD-95F8-3F7478AF8580}"/>
              </a:ext>
            </a:extLst>
          </p:cNvPr>
          <p:cNvSpPr>
            <a:spLocks noGrp="1"/>
          </p:cNvSpPr>
          <p:nvPr>
            <p:ph idx="4294967295"/>
          </p:nvPr>
        </p:nvSpPr>
        <p:spPr>
          <a:xfrm>
            <a:off x="461963" y="1138238"/>
            <a:ext cx="8229600" cy="4948237"/>
          </a:xfrm>
        </p:spPr>
        <p:txBody>
          <a:bodyPr/>
          <a:lstStyle/>
          <a:p>
            <a:pPr lvl="0"/>
            <a:r>
              <a:rPr lang="en-US" dirty="0"/>
              <a:t>Automation — This process automatically calculates, collects and remits taxes directly or on behalf of sellers, including handling the refund of taxes.</a:t>
            </a:r>
          </a:p>
          <a:p>
            <a:r>
              <a:rPr lang="en-US" dirty="0"/>
              <a:t>Operational considerations — Operational models can lead to more efficient sales and use tax management.</a:t>
            </a:r>
          </a:p>
          <a:p>
            <a:pPr lvl="1"/>
            <a:endParaRPr lang="en-US" dirty="0"/>
          </a:p>
          <a:p>
            <a:pPr lvl="1"/>
            <a:endParaRPr lang="en-US" dirty="0"/>
          </a:p>
        </p:txBody>
      </p:sp>
    </p:spTree>
    <p:extLst>
      <p:ext uri="{BB962C8B-B14F-4D97-AF65-F5344CB8AC3E}">
        <p14:creationId xmlns:p14="http://schemas.microsoft.com/office/powerpoint/2010/main" val="62307952"/>
      </p:ext>
    </p:extLst>
  </p:cSld>
  <p:clrMapOvr>
    <a:masterClrMapping/>
  </p:clrMapOvr>
  <mc:AlternateContent xmlns:mc="http://schemas.openxmlformats.org/markup-compatibility/2006" xmlns:p14="http://schemas.microsoft.com/office/powerpoint/2010/main">
    <mc:Choice Requires="p14">
      <p:transition spd="slow" p14:dur="2000" advTm="499"/>
    </mc:Choice>
    <mc:Fallback xmlns="">
      <p:transition spd="slow" advTm="49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3850141" cy="784830"/>
          </a:xfrm>
          <a:prstGeom prst="rect">
            <a:avLst/>
          </a:prstGeom>
        </p:spPr>
        <p:txBody>
          <a:bodyPr wrap="square"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defRPr/>
            </a:pPr>
            <a:r>
              <a:rPr lang="en-US" b="0" dirty="0">
                <a:solidFill>
                  <a:srgbClr val="2E2E38"/>
                </a:solidFill>
                <a:latin typeface="EYInterstate Light" panose="02000506000000020004" pitchFamily="2" charset="0"/>
              </a:rPr>
              <a:t>Property tax basics and update</a:t>
            </a:r>
          </a:p>
        </p:txBody>
      </p:sp>
    </p:spTree>
    <p:extLst>
      <p:ext uri="{BB962C8B-B14F-4D97-AF65-F5344CB8AC3E}">
        <p14:creationId xmlns:p14="http://schemas.microsoft.com/office/powerpoint/2010/main" val="1128181094"/>
      </p:ext>
    </p:extLst>
  </p:cSld>
  <p:clrMapOvr>
    <a:masterClrMapping/>
  </p:clrMapOvr>
  <mc:AlternateContent xmlns:mc="http://schemas.openxmlformats.org/markup-compatibility/2006" xmlns:p14="http://schemas.microsoft.com/office/powerpoint/2010/main">
    <mc:Choice Requires="p14">
      <p:transition spd="slow" p14:dur="2000" advTm="49"/>
    </mc:Choice>
    <mc:Fallback xmlns="">
      <p:transition spd="slow" advTm="49"/>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271DFF-5582-4BC4-888F-45842E755B00}"/>
              </a:ext>
            </a:extLst>
          </p:cNvPr>
          <p:cNvGraphicFramePr>
            <a:graphicFrameLocks noChangeAspect="1"/>
          </p:cNvGraphicFramePr>
          <p:nvPr>
            <p:custDataLst>
              <p:tags r:id="rId1"/>
            </p:custDataLst>
            <p:extLst>
              <p:ext uri="{D42A27DB-BD31-4B8C-83A1-F6EECF244321}">
                <p14:modId xmlns:p14="http://schemas.microsoft.com/office/powerpoint/2010/main" val="4187228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41271DFF-5582-4BC4-888F-45842E755B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Title 8">
            <a:extLst>
              <a:ext uri="{FF2B5EF4-FFF2-40B4-BE49-F238E27FC236}">
                <a16:creationId xmlns:a16="http://schemas.microsoft.com/office/drawing/2014/main" id="{068BE031-664D-4536-A457-5ACF8993E7A5}"/>
              </a:ext>
            </a:extLst>
          </p:cNvPr>
          <p:cNvSpPr>
            <a:spLocks noGrp="1"/>
          </p:cNvSpPr>
          <p:nvPr>
            <p:ph type="title"/>
          </p:nvPr>
        </p:nvSpPr>
        <p:spPr/>
        <p:txBody>
          <a:bodyPr vert="horz"/>
          <a:lstStyle/>
          <a:p>
            <a:r>
              <a:rPr lang="en-US"/>
              <a:t>Property tax — introduction</a:t>
            </a:r>
          </a:p>
        </p:txBody>
      </p:sp>
      <p:sp>
        <p:nvSpPr>
          <p:cNvPr id="10" name="Content Placeholder 9">
            <a:extLst>
              <a:ext uri="{FF2B5EF4-FFF2-40B4-BE49-F238E27FC236}">
                <a16:creationId xmlns:a16="http://schemas.microsoft.com/office/drawing/2014/main" id="{BE024500-A82F-406C-86C0-2EE13002B186}"/>
              </a:ext>
            </a:extLst>
          </p:cNvPr>
          <p:cNvSpPr>
            <a:spLocks noGrp="1"/>
          </p:cNvSpPr>
          <p:nvPr>
            <p:ph idx="4294967295"/>
          </p:nvPr>
        </p:nvSpPr>
        <p:spPr>
          <a:xfrm>
            <a:off x="457200" y="1138238"/>
            <a:ext cx="8229600" cy="4948237"/>
          </a:xfrm>
        </p:spPr>
        <p:txBody>
          <a:bodyPr/>
          <a:lstStyle/>
          <a:p>
            <a:r>
              <a:rPr lang="en-US"/>
              <a:t>What is property tax?</a:t>
            </a:r>
          </a:p>
          <a:p>
            <a:pPr lvl="1"/>
            <a:r>
              <a:rPr lang="en-US"/>
              <a:t>Ad valorem, based on the value of property as of a certain date each year</a:t>
            </a:r>
          </a:p>
          <a:p>
            <a:pPr lvl="1"/>
            <a:r>
              <a:rPr lang="en-US"/>
              <a:t>Imposed on real property and business personal property in most states</a:t>
            </a:r>
          </a:p>
          <a:p>
            <a:pPr lvl="1"/>
            <a:r>
              <a:rPr lang="en-US"/>
              <a:t>Typically administered by the county where the property is located </a:t>
            </a:r>
          </a:p>
          <a:p>
            <a:r>
              <a:rPr lang="en-US"/>
              <a:t>Treatment is highly specific to the state, and sometimes the county, where the property is located. </a:t>
            </a:r>
          </a:p>
        </p:txBody>
      </p:sp>
    </p:spTree>
    <p:extLst>
      <p:ext uri="{BB962C8B-B14F-4D97-AF65-F5344CB8AC3E}">
        <p14:creationId xmlns:p14="http://schemas.microsoft.com/office/powerpoint/2010/main" val="425751809"/>
      </p:ext>
    </p:extLst>
  </p:cSld>
  <p:clrMapOvr>
    <a:masterClrMapping/>
  </p:clrMapOvr>
  <mc:AlternateContent xmlns:mc="http://schemas.openxmlformats.org/markup-compatibility/2006" xmlns:p14="http://schemas.microsoft.com/office/powerpoint/2010/main">
    <mc:Choice Requires="p14">
      <p:transition spd="slow" p14:dur="2000" advTm="21"/>
    </mc:Choice>
    <mc:Fallback xmlns="">
      <p:transition spd="slow" advTm="21"/>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8C9C1A8-5AE0-4F1A-AB8A-2474F55BF42B}"/>
              </a:ext>
            </a:extLst>
          </p:cNvPr>
          <p:cNvGraphicFramePr>
            <a:graphicFrameLocks noChangeAspect="1"/>
          </p:cNvGraphicFramePr>
          <p:nvPr>
            <p:custDataLst>
              <p:tags r:id="rId1"/>
            </p:custDataLst>
            <p:extLst>
              <p:ext uri="{D42A27DB-BD31-4B8C-83A1-F6EECF244321}">
                <p14:modId xmlns:p14="http://schemas.microsoft.com/office/powerpoint/2010/main" val="14782876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28C9C1A8-5AE0-4F1A-AB8A-2474F55BF4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CD88259-8312-44BC-B251-19849293A44E}"/>
              </a:ext>
            </a:extLst>
          </p:cNvPr>
          <p:cNvSpPr>
            <a:spLocks noGrp="1"/>
          </p:cNvSpPr>
          <p:nvPr>
            <p:ph type="title"/>
          </p:nvPr>
        </p:nvSpPr>
        <p:spPr/>
        <p:txBody>
          <a:bodyPr vert="horz"/>
          <a:lstStyle/>
          <a:p>
            <a:r>
              <a:rPr lang="en-US"/>
              <a:t>Property tax — exempt organizations </a:t>
            </a:r>
          </a:p>
        </p:txBody>
      </p:sp>
      <p:sp>
        <p:nvSpPr>
          <p:cNvPr id="5" name="Content Placeholder 4">
            <a:extLst>
              <a:ext uri="{FF2B5EF4-FFF2-40B4-BE49-F238E27FC236}">
                <a16:creationId xmlns:a16="http://schemas.microsoft.com/office/drawing/2014/main" id="{54ADCED2-6461-4D32-8253-259CEE265558}"/>
              </a:ext>
            </a:extLst>
          </p:cNvPr>
          <p:cNvSpPr>
            <a:spLocks noGrp="1"/>
          </p:cNvSpPr>
          <p:nvPr>
            <p:ph idx="4294967295"/>
          </p:nvPr>
        </p:nvSpPr>
        <p:spPr>
          <a:xfrm>
            <a:off x="457200" y="1138238"/>
            <a:ext cx="8229600" cy="4948237"/>
          </a:xfrm>
        </p:spPr>
        <p:txBody>
          <a:bodyPr/>
          <a:lstStyle/>
          <a:p>
            <a:r>
              <a:rPr lang="en-US" dirty="0"/>
              <a:t>Why would tax-exempt organizations care about property tax? </a:t>
            </a:r>
          </a:p>
          <a:p>
            <a:pPr lvl="1"/>
            <a:r>
              <a:rPr lang="en-US" dirty="0"/>
              <a:t>The Internal Revenue Service (IRS) definition of tax-exempt is different from most state property tax-exemption definitions. </a:t>
            </a:r>
          </a:p>
          <a:p>
            <a:pPr lvl="1"/>
            <a:r>
              <a:rPr lang="en-US" dirty="0"/>
              <a:t>There are mandatory filing requirements in some states, even if the property is exempt.</a:t>
            </a:r>
          </a:p>
          <a:p>
            <a:r>
              <a:rPr lang="en-US" dirty="0"/>
              <a:t>Erosion of welfare/charitable exemptions: </a:t>
            </a:r>
          </a:p>
          <a:p>
            <a:pPr lvl="1"/>
            <a:r>
              <a:rPr lang="en-US" dirty="0"/>
              <a:t>Nonprofits have changed since exemptions were first enacted:</a:t>
            </a:r>
          </a:p>
          <a:p>
            <a:pPr lvl="2"/>
            <a:r>
              <a:rPr lang="en-US" dirty="0"/>
              <a:t>Hospitals have become sophisticated medical centers, providing a variety of medical and related services.</a:t>
            </a:r>
          </a:p>
          <a:p>
            <a:pPr lvl="2"/>
            <a:r>
              <a:rPr lang="en-US" dirty="0"/>
              <a:t>Universities have become large landowners and lucrative research institutions.</a:t>
            </a:r>
          </a:p>
          <a:p>
            <a:pPr lvl="1"/>
            <a:r>
              <a:rPr lang="en-US" dirty="0"/>
              <a:t>There have been attempts to tie tax exemption to the value that an organization provides to the community.</a:t>
            </a:r>
          </a:p>
          <a:p>
            <a:r>
              <a:rPr lang="en-US" dirty="0"/>
              <a:t>When local budget deficits grow, large organizations with exemptions can  become targets. </a:t>
            </a:r>
          </a:p>
        </p:txBody>
      </p:sp>
    </p:spTree>
    <p:extLst>
      <p:ext uri="{BB962C8B-B14F-4D97-AF65-F5344CB8AC3E}">
        <p14:creationId xmlns:p14="http://schemas.microsoft.com/office/powerpoint/2010/main" val="1320065166"/>
      </p:ext>
    </p:extLst>
  </p:cSld>
  <p:clrMapOvr>
    <a:masterClrMapping/>
  </p:clrMapOvr>
  <mc:AlternateContent xmlns:mc="http://schemas.openxmlformats.org/markup-compatibility/2006" xmlns:p14="http://schemas.microsoft.com/office/powerpoint/2010/main">
    <mc:Choice Requires="p14">
      <p:transition spd="slow" p14:dur="2000" advTm="14"/>
    </mc:Choice>
    <mc:Fallback xmlns="">
      <p:transition spd="slow" advTm="1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6E9404A-F088-441C-83E2-523E3641FE78}"/>
              </a:ext>
            </a:extLst>
          </p:cNvPr>
          <p:cNvGraphicFramePr>
            <a:graphicFrameLocks noChangeAspect="1"/>
          </p:cNvGraphicFramePr>
          <p:nvPr>
            <p:custDataLst>
              <p:tags r:id="rId1"/>
            </p:custDataLst>
            <p:extLst>
              <p:ext uri="{D42A27DB-BD31-4B8C-83A1-F6EECF244321}">
                <p14:modId xmlns:p14="http://schemas.microsoft.com/office/powerpoint/2010/main" val="41413122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4" name="Object 3" hidden="1">
                        <a:extLst>
                          <a:ext uri="{FF2B5EF4-FFF2-40B4-BE49-F238E27FC236}">
                            <a16:creationId xmlns:a16="http://schemas.microsoft.com/office/drawing/2014/main" id="{36E9404A-F088-441C-83E2-523E3641FE7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F9E9924-639B-489E-8A2E-D4C48EEC0EFA}"/>
              </a:ext>
            </a:extLst>
          </p:cNvPr>
          <p:cNvSpPr>
            <a:spLocks noGrp="1"/>
          </p:cNvSpPr>
          <p:nvPr>
            <p:ph type="title"/>
          </p:nvPr>
        </p:nvSpPr>
        <p:spPr/>
        <p:txBody>
          <a:bodyPr vert="horz"/>
          <a:lstStyle/>
          <a:p>
            <a:r>
              <a:rPr lang="en-US"/>
              <a:t>Property tax — welfare exemption — California</a:t>
            </a:r>
          </a:p>
        </p:txBody>
      </p:sp>
      <p:sp>
        <p:nvSpPr>
          <p:cNvPr id="7" name="Content Placeholder 6">
            <a:extLst>
              <a:ext uri="{FF2B5EF4-FFF2-40B4-BE49-F238E27FC236}">
                <a16:creationId xmlns:a16="http://schemas.microsoft.com/office/drawing/2014/main" id="{7D03D22D-2F1C-4C15-BB8C-36B7207A7A91}"/>
              </a:ext>
            </a:extLst>
          </p:cNvPr>
          <p:cNvSpPr>
            <a:spLocks noGrp="1"/>
          </p:cNvSpPr>
          <p:nvPr>
            <p:ph idx="4294967295"/>
          </p:nvPr>
        </p:nvSpPr>
        <p:spPr>
          <a:xfrm>
            <a:off x="461963" y="1138238"/>
            <a:ext cx="8229600" cy="4948237"/>
          </a:xfrm>
        </p:spPr>
        <p:txBody>
          <a:bodyPr/>
          <a:lstStyle/>
          <a:p>
            <a:r>
              <a:rPr lang="en-US" dirty="0"/>
              <a:t>In general, the property tax welfare exemption is available to property owned by organizations:</a:t>
            </a:r>
          </a:p>
          <a:p>
            <a:pPr lvl="1"/>
            <a:r>
              <a:rPr lang="en-US" dirty="0"/>
              <a:t>That are formed and operated exclusively for qualifying purposes (e.g., charitable, hospital, religious, scientific)</a:t>
            </a:r>
          </a:p>
          <a:p>
            <a:pPr lvl="1"/>
            <a:r>
              <a:rPr lang="en-US" dirty="0"/>
              <a:t>That have a current exempt letter from the IRS or Franchise Tax Board</a:t>
            </a:r>
          </a:p>
          <a:p>
            <a:pPr lvl="1"/>
            <a:r>
              <a:rPr lang="en-US" dirty="0"/>
              <a:t>That have formation documents irrevocably dedicating property to a qualified purpose</a:t>
            </a:r>
          </a:p>
          <a:p>
            <a:pPr lvl="1"/>
            <a:r>
              <a:rPr lang="en-US" dirty="0"/>
              <a:t>That use their property exclusively for qualifying purposes</a:t>
            </a:r>
          </a:p>
          <a:p>
            <a:r>
              <a:rPr lang="en-US" dirty="0"/>
              <a:t>The IRS tax-exempt definition is broader than California property tax and includes literary purposes and public purposes. </a:t>
            </a:r>
          </a:p>
          <a:p>
            <a:r>
              <a:rPr lang="en-US" dirty="0"/>
              <a:t>A qualifying organization’s property may be fully or partially exempted from property tax, depending on how much of the property is used for a qualifying purpose.</a:t>
            </a:r>
          </a:p>
        </p:txBody>
      </p:sp>
    </p:spTree>
    <p:extLst>
      <p:ext uri="{BB962C8B-B14F-4D97-AF65-F5344CB8AC3E}">
        <p14:creationId xmlns:p14="http://schemas.microsoft.com/office/powerpoint/2010/main" val="1466731999"/>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9A8AAA0C-D07C-42CC-9B63-15A2850B91D3}"/>
              </a:ext>
            </a:extLst>
          </p:cNvPr>
          <p:cNvGraphicFramePr>
            <a:graphicFrameLocks noChangeAspect="1"/>
          </p:cNvGraphicFramePr>
          <p:nvPr>
            <p:custDataLst>
              <p:tags r:id="rId1"/>
            </p:custDataLst>
            <p:extLst>
              <p:ext uri="{D42A27DB-BD31-4B8C-83A1-F6EECF244321}">
                <p14:modId xmlns:p14="http://schemas.microsoft.com/office/powerpoint/2010/main" val="39547104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4" name="Object 3" hidden="1">
                        <a:extLst>
                          <a:ext uri="{FF2B5EF4-FFF2-40B4-BE49-F238E27FC236}">
                            <a16:creationId xmlns:a16="http://schemas.microsoft.com/office/drawing/2014/main" id="{9A8AAA0C-D07C-42CC-9B63-15A2850B91D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B92852F-9A61-4478-AC69-9BAA6F42EE42}"/>
              </a:ext>
            </a:extLst>
          </p:cNvPr>
          <p:cNvSpPr>
            <a:spLocks noGrp="1"/>
          </p:cNvSpPr>
          <p:nvPr>
            <p:ph type="title"/>
          </p:nvPr>
        </p:nvSpPr>
        <p:spPr/>
        <p:txBody>
          <a:bodyPr/>
          <a:lstStyle/>
          <a:p>
            <a:r>
              <a:rPr lang="en-US"/>
              <a:t>Property tax — welfare exemption — California reporting requirements </a:t>
            </a:r>
          </a:p>
        </p:txBody>
      </p:sp>
      <p:sp>
        <p:nvSpPr>
          <p:cNvPr id="7" name="Content Placeholder 6">
            <a:extLst>
              <a:ext uri="{FF2B5EF4-FFF2-40B4-BE49-F238E27FC236}">
                <a16:creationId xmlns:a16="http://schemas.microsoft.com/office/drawing/2014/main" id="{74AE3669-983A-4104-912F-27B1D8C6B93C}"/>
              </a:ext>
            </a:extLst>
          </p:cNvPr>
          <p:cNvSpPr>
            <a:spLocks noGrp="1"/>
          </p:cNvSpPr>
          <p:nvPr>
            <p:ph idx="4294967295"/>
          </p:nvPr>
        </p:nvSpPr>
        <p:spPr>
          <a:xfrm>
            <a:off x="457200" y="1138238"/>
            <a:ext cx="8229600" cy="4948237"/>
          </a:xfrm>
        </p:spPr>
        <p:txBody>
          <a:bodyPr/>
          <a:lstStyle/>
          <a:p>
            <a:r>
              <a:rPr lang="en-US" dirty="0"/>
              <a:t>The State Board of Equalization (BOE) Organizational Clearance Certificate (BOE 277):</a:t>
            </a:r>
          </a:p>
          <a:p>
            <a:pPr lvl="1"/>
            <a:r>
              <a:rPr lang="en-US" dirty="0"/>
              <a:t>One-time filing </a:t>
            </a:r>
          </a:p>
          <a:p>
            <a:pPr lvl="1"/>
            <a:r>
              <a:rPr lang="en-US" dirty="0"/>
              <a:t>Determination by the BOE if the organization is eligible for exemption</a:t>
            </a:r>
          </a:p>
          <a:p>
            <a:pPr lvl="1"/>
            <a:r>
              <a:rPr lang="en-US" dirty="0"/>
              <a:t>Required submission organizational documents, tax exemption letter, financial statements and description of activities</a:t>
            </a:r>
          </a:p>
          <a:p>
            <a:r>
              <a:rPr lang="en-US" dirty="0"/>
              <a:t>Welfare Exemption Claim Form (BOE 267):</a:t>
            </a:r>
          </a:p>
          <a:p>
            <a:pPr lvl="1"/>
            <a:r>
              <a:rPr lang="en-US" dirty="0"/>
              <a:t>Annual filing due February 15; required for real and personal property </a:t>
            </a:r>
          </a:p>
          <a:p>
            <a:pPr lvl="1"/>
            <a:r>
              <a:rPr lang="en-US" dirty="0"/>
              <a:t>Determination by the county assessor of whether the property qualifies for the exemption based on use </a:t>
            </a:r>
          </a:p>
          <a:p>
            <a:pPr lvl="1"/>
            <a:r>
              <a:rPr lang="en-US" dirty="0"/>
              <a:t>Supplemental information needed for real property used by others </a:t>
            </a:r>
          </a:p>
          <a:p>
            <a:r>
              <a:rPr lang="en-US" dirty="0"/>
              <a:t>Personal Property Return (BOE 571-L): </a:t>
            </a:r>
          </a:p>
          <a:p>
            <a:pPr lvl="1"/>
            <a:r>
              <a:rPr lang="en-US" dirty="0"/>
              <a:t>Annual filing due May 7; required for only personal property </a:t>
            </a:r>
          </a:p>
          <a:p>
            <a:pPr lvl="1"/>
            <a:r>
              <a:rPr lang="en-US" dirty="0"/>
              <a:t>Determination by the county assessor of the value of the property </a:t>
            </a:r>
          </a:p>
          <a:p>
            <a:pPr lvl="1"/>
            <a:r>
              <a:rPr lang="en-US" dirty="0"/>
              <a:t>Required reporting of asset descriptions, cost and acquisition dates </a:t>
            </a:r>
          </a:p>
        </p:txBody>
      </p:sp>
    </p:spTree>
    <p:extLst>
      <p:ext uri="{BB962C8B-B14F-4D97-AF65-F5344CB8AC3E}">
        <p14:creationId xmlns:p14="http://schemas.microsoft.com/office/powerpoint/2010/main" val="375131309"/>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Disclaimer</a:t>
            </a:r>
          </a:p>
        </p:txBody>
      </p:sp>
      <p:sp>
        <p:nvSpPr>
          <p:cNvPr id="3" name="Content Placeholder 2"/>
          <p:cNvSpPr>
            <a:spLocks noGrp="1"/>
          </p:cNvSpPr>
          <p:nvPr>
            <p:ph idx="4294967295"/>
          </p:nvPr>
        </p:nvSpPr>
        <p:spPr>
          <a:xfrm>
            <a:off x="457201" y="1135064"/>
            <a:ext cx="8077200" cy="4951412"/>
          </a:xfrm>
        </p:spPr>
        <p:txBody>
          <a:bodyPr/>
          <a:lstStyle/>
          <a:p>
            <a:pPr lvl="0"/>
            <a:r>
              <a:rPr lang="en-US" altLang="en-US" sz="1400" dirty="0">
                <a:solidFill>
                  <a:schemeClr val="bg1">
                    <a:lumMod val="100000"/>
                  </a:schemeClr>
                </a:solidFill>
              </a:rPr>
              <a:t>EY refers to the global organization, and may refer to one or more, of the member firms of Ernst &amp; Young Global Limited, each of which is a separate legal entity. Ernst &amp; Young LLP is a client-serving member firm of Ernst &amp; Young Global Limited operating in the US.</a:t>
            </a:r>
          </a:p>
          <a:p>
            <a:pPr lvl="0"/>
            <a:r>
              <a:rPr lang="en-US" altLang="en-US" sz="1400" dirty="0">
                <a:solidFill>
                  <a:schemeClr val="bg1">
                    <a:lumMod val="100000"/>
                  </a:schemeClr>
                </a:solidFill>
              </a:rPr>
              <a:t>This presentation is © 2023 Ernst &amp; Young LLP. All Rights Reserved. No part of this document may be reproduced, transmitted or otherwise distributed in any form or by any means, electronic or mechanical, including by photocopying, facsimile transmission, recording, rekeying, or using any information storage and retrieval system, without written permission from Ernst &amp; </a:t>
            </a:r>
            <a:br>
              <a:rPr lang="en-US" altLang="en-US" sz="1400" dirty="0">
                <a:solidFill>
                  <a:schemeClr val="bg1">
                    <a:lumMod val="100000"/>
                  </a:schemeClr>
                </a:solidFill>
              </a:rPr>
            </a:br>
            <a:r>
              <a:rPr lang="en-US" altLang="en-US" sz="1400" dirty="0">
                <a:solidFill>
                  <a:schemeClr val="bg1">
                    <a:lumMod val="100000"/>
                  </a:schemeClr>
                </a:solidFill>
              </a:rPr>
              <a:t>Young LLP. Any reproduction, transmission or distribution of this form or any of the material herein is prohibited and is in violation of US and international law. </a:t>
            </a:r>
          </a:p>
          <a:p>
            <a:pPr lvl="0"/>
            <a:r>
              <a:rPr lang="en-US" altLang="en-US" sz="1400" dirty="0">
                <a:solidFill>
                  <a:schemeClr val="bg1">
                    <a:lumMod val="100000"/>
                  </a:schemeClr>
                </a:solidFill>
              </a:rPr>
              <a:t>Ernst &amp; Young LLP expressly disclaims any liability in connection with use of this presentation or its contents by any third party.</a:t>
            </a:r>
          </a:p>
          <a:p>
            <a:pPr lvl="0"/>
            <a:r>
              <a:rPr lang="en-US" altLang="en-US" sz="1400" dirty="0">
                <a:solidFill>
                  <a:schemeClr val="bg1">
                    <a:lumMod val="100000"/>
                  </a:schemeClr>
                </a:solidFill>
              </a:rPr>
              <a:t>Views expressed in this presentation are those of the speakers and do not necessarily represent the views of Ernst &amp; Young LLP.</a:t>
            </a:r>
          </a:p>
          <a:p>
            <a:pPr lvl="0"/>
            <a:r>
              <a:rPr lang="en-US" altLang="en-US" sz="1400" dirty="0">
                <a:solidFill>
                  <a:schemeClr val="bg1">
                    <a:lumMod val="100000"/>
                  </a:schemeClr>
                </a:solidFill>
              </a:rPr>
              <a:t>This presentation is provided solely for the purpose of enhancing knowledge on tax matters. It does not provide tax advice to any taxpayer because it does not take into account any specific taxpayer’s facts and circumstances.</a:t>
            </a:r>
          </a:p>
          <a:p>
            <a:pPr lvl="0"/>
            <a:r>
              <a:rPr lang="en-US" altLang="en-US" sz="1400" dirty="0">
                <a:solidFill>
                  <a:schemeClr val="bg1">
                    <a:lumMod val="100000"/>
                  </a:schemeClr>
                </a:solidFill>
              </a:rPr>
              <a:t>These slides are for educational purposes </a:t>
            </a:r>
            <a:r>
              <a:rPr lang="en-US" altLang="en-US" sz="1500" dirty="0">
                <a:solidFill>
                  <a:schemeClr val="bg1">
                    <a:lumMod val="100000"/>
                  </a:schemeClr>
                </a:solidFill>
              </a:rPr>
              <a:t>only and are not intended, and should not be relied upon, as accounting advice.</a:t>
            </a:r>
            <a:endParaRPr lang="en-GB" sz="1500" dirty="0">
              <a:solidFill>
                <a:schemeClr val="bg1">
                  <a:lumMod val="100000"/>
                </a:schemeClr>
              </a:solidFill>
            </a:endParaRPr>
          </a:p>
        </p:txBody>
      </p:sp>
    </p:spTree>
    <p:extLst>
      <p:ext uri="{BB962C8B-B14F-4D97-AF65-F5344CB8AC3E}">
        <p14:creationId xmlns:p14="http://schemas.microsoft.com/office/powerpoint/2010/main" val="1735755531"/>
      </p:ext>
    </p:extLst>
  </p:cSld>
  <p:clrMapOvr>
    <a:masterClrMapping/>
  </p:clrMapOvr>
  <mc:AlternateContent xmlns:mc="http://schemas.openxmlformats.org/markup-compatibility/2006" xmlns:p14="http://schemas.microsoft.com/office/powerpoint/2010/main">
    <mc:Choice Requires="p14">
      <p:transition spd="slow" p14:dur="2000" advTm="48"/>
    </mc:Choice>
    <mc:Fallback xmlns="">
      <p:transition spd="slow" advTm="48"/>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381095B-576D-4367-9817-A2684CF2BAB8}"/>
              </a:ext>
            </a:extLst>
          </p:cNvPr>
          <p:cNvGraphicFramePr>
            <a:graphicFrameLocks noChangeAspect="1"/>
          </p:cNvGraphicFramePr>
          <p:nvPr>
            <p:custDataLst>
              <p:tags r:id="rId1"/>
            </p:custDataLst>
            <p:extLst>
              <p:ext uri="{D42A27DB-BD31-4B8C-83A1-F6EECF244321}">
                <p14:modId xmlns:p14="http://schemas.microsoft.com/office/powerpoint/2010/main" val="6606312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6381095B-576D-4367-9817-A2684CF2BAB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5ED6A8C-07CE-42B8-BFB9-D36201AE729C}"/>
              </a:ext>
            </a:extLst>
          </p:cNvPr>
          <p:cNvSpPr>
            <a:spLocks noGrp="1"/>
          </p:cNvSpPr>
          <p:nvPr>
            <p:ph type="title"/>
          </p:nvPr>
        </p:nvSpPr>
        <p:spPr/>
        <p:txBody>
          <a:bodyPr vert="horz"/>
          <a:lstStyle/>
          <a:p>
            <a:r>
              <a:rPr lang="en-US"/>
              <a:t>Property tax — welfare exemptions — common issues </a:t>
            </a:r>
          </a:p>
        </p:txBody>
      </p:sp>
      <p:sp>
        <p:nvSpPr>
          <p:cNvPr id="5" name="Content Placeholder 4">
            <a:extLst>
              <a:ext uri="{FF2B5EF4-FFF2-40B4-BE49-F238E27FC236}">
                <a16:creationId xmlns:a16="http://schemas.microsoft.com/office/drawing/2014/main" id="{3186BB21-7410-4743-9BE5-9057FBBE958A}"/>
              </a:ext>
            </a:extLst>
          </p:cNvPr>
          <p:cNvSpPr>
            <a:spLocks noGrp="1"/>
          </p:cNvSpPr>
          <p:nvPr>
            <p:ph idx="4294967295"/>
          </p:nvPr>
        </p:nvSpPr>
        <p:spPr>
          <a:xfrm>
            <a:off x="461963" y="1138238"/>
            <a:ext cx="8229600" cy="4948237"/>
          </a:xfrm>
        </p:spPr>
        <p:txBody>
          <a:bodyPr/>
          <a:lstStyle/>
          <a:p>
            <a:r>
              <a:rPr lang="en-US" dirty="0"/>
              <a:t>Data gathering: </a:t>
            </a:r>
          </a:p>
          <a:p>
            <a:pPr lvl="1"/>
            <a:r>
              <a:rPr lang="en-US" dirty="0"/>
              <a:t>Growing organizations</a:t>
            </a:r>
          </a:p>
          <a:p>
            <a:pPr lvl="1"/>
            <a:r>
              <a:rPr lang="en-US" dirty="0"/>
              <a:t>Lack of standard recordkeeping, formatting and reporting</a:t>
            </a:r>
          </a:p>
          <a:p>
            <a:pPr lvl="1"/>
            <a:r>
              <a:rPr lang="en-US" dirty="0"/>
              <a:t>Submissions typically made by local employees; knowledge and records leave with employees</a:t>
            </a:r>
          </a:p>
          <a:p>
            <a:pPr lvl="1"/>
            <a:r>
              <a:rPr lang="en-US" dirty="0"/>
              <a:t>Data scrub generally not performed because property is ultimately exempt </a:t>
            </a:r>
          </a:p>
          <a:p>
            <a:r>
              <a:rPr lang="en-US" dirty="0"/>
              <a:t>Constant correspondence with assessing jurisdictions:</a:t>
            </a:r>
          </a:p>
          <a:p>
            <a:pPr lvl="1"/>
            <a:r>
              <a:rPr lang="en-US" dirty="0"/>
              <a:t>Assessor needs to carve property not used </a:t>
            </a:r>
            <a:r>
              <a:rPr lang="en-US" b="1" dirty="0"/>
              <a:t>exclusively</a:t>
            </a:r>
            <a:r>
              <a:rPr lang="en-US" dirty="0"/>
              <a:t> for:</a:t>
            </a:r>
          </a:p>
          <a:p>
            <a:pPr lvl="2"/>
            <a:r>
              <a:rPr lang="en-US" dirty="0"/>
              <a:t>Coffee shops, gift shops, medical offices and private physician/specialty use</a:t>
            </a:r>
          </a:p>
          <a:p>
            <a:pPr lvl="1"/>
            <a:r>
              <a:rPr lang="en-US" dirty="0"/>
              <a:t>Frequent requests to provide additional information</a:t>
            </a:r>
          </a:p>
          <a:p>
            <a:pPr lvl="1"/>
            <a:r>
              <a:rPr lang="en-US" dirty="0"/>
              <a:t>Need to maintain cordial relationship with assessor because disagreement goes to superior court </a:t>
            </a:r>
          </a:p>
          <a:p>
            <a:r>
              <a:rPr lang="en-US" dirty="0"/>
              <a:t>Lease vs. purchase decisions: </a:t>
            </a:r>
          </a:p>
          <a:p>
            <a:pPr lvl="1"/>
            <a:r>
              <a:rPr lang="en-US" dirty="0"/>
              <a:t>Exemption may not apply to property leased by nonprofits </a:t>
            </a:r>
          </a:p>
          <a:p>
            <a:pPr lvl="1"/>
            <a:r>
              <a:rPr lang="en-US" dirty="0"/>
              <a:t>Consideration especially for high-dollar equipment</a:t>
            </a:r>
          </a:p>
        </p:txBody>
      </p:sp>
    </p:spTree>
    <p:extLst>
      <p:ext uri="{BB962C8B-B14F-4D97-AF65-F5344CB8AC3E}">
        <p14:creationId xmlns:p14="http://schemas.microsoft.com/office/powerpoint/2010/main" val="3371557779"/>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extLst>
              <p:ext uri="{D42A27DB-BD31-4B8C-83A1-F6EECF244321}">
                <p14:modId xmlns:p14="http://schemas.microsoft.com/office/powerpoint/2010/main" val="42889632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a:t>Polling question</a:t>
            </a:r>
          </a:p>
        </p:txBody>
      </p:sp>
      <p:grpSp>
        <p:nvGrpSpPr>
          <p:cNvPr id="33" name="Group 32">
            <a:extLst>
              <a:ext uri="{FF2B5EF4-FFF2-40B4-BE49-F238E27FC236}">
                <a16:creationId xmlns:a16="http://schemas.microsoft.com/office/drawing/2014/main" id="{E993D5B8-0125-4FBB-BFB4-DC84CB705A01}"/>
              </a:ext>
            </a:extLst>
          </p:cNvPr>
          <p:cNvGrpSpPr/>
          <p:nvPr/>
        </p:nvGrpSpPr>
        <p:grpSpPr>
          <a:xfrm>
            <a:off x="457201" y="1138238"/>
            <a:ext cx="8229600" cy="4949825"/>
            <a:chOff x="457201" y="1138238"/>
            <a:chExt cx="8229600" cy="4949825"/>
          </a:xfrm>
        </p:grpSpPr>
        <p:pic>
          <p:nvPicPr>
            <p:cNvPr id="45" name="Picture 44">
              <a:extLst>
                <a:ext uri="{FF2B5EF4-FFF2-40B4-BE49-F238E27FC236}">
                  <a16:creationId xmlns:a16="http://schemas.microsoft.com/office/drawing/2014/main" id="{C1B8F7E3-E52C-4810-A158-13E2BF8D8864}"/>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46" name="Rectangle 45">
              <a:extLst>
                <a:ext uri="{FF2B5EF4-FFF2-40B4-BE49-F238E27FC236}">
                  <a16:creationId xmlns:a16="http://schemas.microsoft.com/office/drawing/2014/main" id="{79A977CD-664C-4683-BCAC-3798DA7A7CE8}"/>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grpSp>
      <p:sp>
        <p:nvSpPr>
          <p:cNvPr id="3" name="Text Placeholder 5">
            <a:extLst>
              <a:ext uri="{FF2B5EF4-FFF2-40B4-BE49-F238E27FC236}">
                <a16:creationId xmlns:a16="http://schemas.microsoft.com/office/drawing/2014/main" id="{34958856-EC95-18C9-AB6C-7FA45F378DC3}"/>
              </a:ext>
            </a:extLst>
          </p:cNvPr>
          <p:cNvSpPr txBox="1">
            <a:spLocks/>
          </p:cNvSpPr>
          <p:nvPr/>
        </p:nvSpPr>
        <p:spPr>
          <a:xfrm>
            <a:off x="763996" y="1438199"/>
            <a:ext cx="5261420"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Why should exempt organizations </a:t>
            </a:r>
            <a:br>
              <a:rPr lang="en-IN" sz="1800" b="1" dirty="0">
                <a:solidFill>
                  <a:schemeClr val="tx2"/>
                </a:solidFill>
                <a:latin typeface="+mj-lt"/>
              </a:rPr>
            </a:br>
            <a:r>
              <a:rPr lang="en-IN" sz="1800" b="1" dirty="0">
                <a:solidFill>
                  <a:schemeClr val="tx2"/>
                </a:solidFill>
                <a:latin typeface="+mj-lt"/>
              </a:rPr>
              <a:t>pay attention to property tax obligations? </a:t>
            </a:r>
          </a:p>
        </p:txBody>
      </p:sp>
      <p:sp>
        <p:nvSpPr>
          <p:cNvPr id="5" name="Oval 4">
            <a:extLst>
              <a:ext uri="{FF2B5EF4-FFF2-40B4-BE49-F238E27FC236}">
                <a16:creationId xmlns:a16="http://schemas.microsoft.com/office/drawing/2014/main" id="{92A28C4C-218D-A528-12F8-11BEA1A2C2F4}"/>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B</a:t>
            </a:r>
            <a:endParaRPr kumimoji="0" lang="en-US" sz="1600" b="1" i="0" u="none" strike="noStrike" kern="0" cap="none" spc="0" normalizeH="0" baseline="0" noProof="0">
              <a:ln>
                <a:noFill/>
              </a:ln>
              <a:effectLst/>
              <a:uLnTx/>
              <a:uFillTx/>
              <a:latin typeface="+mj-lt"/>
            </a:endParaRPr>
          </a:p>
        </p:txBody>
      </p:sp>
      <p:sp>
        <p:nvSpPr>
          <p:cNvPr id="6" name="Oval 5">
            <a:extLst>
              <a:ext uri="{FF2B5EF4-FFF2-40B4-BE49-F238E27FC236}">
                <a16:creationId xmlns:a16="http://schemas.microsoft.com/office/drawing/2014/main" id="{60375CAA-55F3-384E-C715-939BDD2B211F}"/>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C</a:t>
            </a:r>
            <a:endParaRPr kumimoji="0" lang="en-US" sz="1600" b="1" i="0" u="none" strike="noStrike" kern="0" cap="none" spc="0" normalizeH="0" baseline="0" noProof="0">
              <a:ln>
                <a:noFill/>
              </a:ln>
              <a:effectLst/>
              <a:uLnTx/>
              <a:uFillTx/>
              <a:latin typeface="+mj-lt"/>
            </a:endParaRPr>
          </a:p>
        </p:txBody>
      </p:sp>
      <p:sp>
        <p:nvSpPr>
          <p:cNvPr id="7" name="Oval 6">
            <a:extLst>
              <a:ext uri="{FF2B5EF4-FFF2-40B4-BE49-F238E27FC236}">
                <a16:creationId xmlns:a16="http://schemas.microsoft.com/office/drawing/2014/main" id="{CD0CDE79-0FEF-02FA-1F81-770680ED9526}"/>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D</a:t>
            </a:r>
            <a:endParaRPr kumimoji="0" lang="en-US" sz="1600" b="1" i="0" u="none" strike="noStrike" kern="0" cap="none" spc="0" normalizeH="0" baseline="0" noProof="0">
              <a:ln>
                <a:noFill/>
              </a:ln>
              <a:effectLst/>
              <a:uLnTx/>
              <a:uFillTx/>
              <a:latin typeface="+mj-lt"/>
            </a:endParaRPr>
          </a:p>
        </p:txBody>
      </p:sp>
      <p:sp>
        <p:nvSpPr>
          <p:cNvPr id="8" name="Oval 7">
            <a:extLst>
              <a:ext uri="{FF2B5EF4-FFF2-40B4-BE49-F238E27FC236}">
                <a16:creationId xmlns:a16="http://schemas.microsoft.com/office/drawing/2014/main" id="{02772406-812B-6174-2B9D-FFF474C53D06}"/>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a:latin typeface="+mj-lt"/>
              </a:rPr>
              <a:t>A</a:t>
            </a:r>
            <a:endParaRPr lang="en-US" sz="1600" b="1" kern="0">
              <a:latin typeface="+mj-lt"/>
            </a:endParaRPr>
          </a:p>
        </p:txBody>
      </p:sp>
      <p:sp>
        <p:nvSpPr>
          <p:cNvPr id="9" name="Title 1">
            <a:extLst>
              <a:ext uri="{FF2B5EF4-FFF2-40B4-BE49-F238E27FC236}">
                <a16:creationId xmlns:a16="http://schemas.microsoft.com/office/drawing/2014/main" id="{CC6202EE-A44A-BA55-1A35-C36780972133}"/>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US" sz="1600" dirty="0">
                <a:latin typeface="+mj-lt"/>
                <a:cs typeface="Arial"/>
              </a:rPr>
              <a:t>IRS definition of tax-exempt is different from most state property tax-exemption definitions. </a:t>
            </a:r>
          </a:p>
        </p:txBody>
      </p:sp>
      <p:sp>
        <p:nvSpPr>
          <p:cNvPr id="10" name="Title 1">
            <a:extLst>
              <a:ext uri="{FF2B5EF4-FFF2-40B4-BE49-F238E27FC236}">
                <a16:creationId xmlns:a16="http://schemas.microsoft.com/office/drawing/2014/main" id="{24CE2C6C-EB40-FC73-1C65-C2F1CD1F2243}"/>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Mandatory filing requirements exist in many states, even if property is exempt.</a:t>
            </a:r>
          </a:p>
        </p:txBody>
      </p:sp>
      <p:sp>
        <p:nvSpPr>
          <p:cNvPr id="11" name="Title 1">
            <a:extLst>
              <a:ext uri="{FF2B5EF4-FFF2-40B4-BE49-F238E27FC236}">
                <a16:creationId xmlns:a16="http://schemas.microsoft.com/office/drawing/2014/main" id="{29A84754-9F39-DC04-B209-632BF2772A13}"/>
              </a:ext>
            </a:extLst>
          </p:cNvPr>
          <p:cNvSpPr txBox="1">
            <a:spLocks/>
          </p:cNvSpPr>
          <p:nvPr/>
        </p:nvSpPr>
        <p:spPr>
          <a:xfrm>
            <a:off x="1215858" y="3675801"/>
            <a:ext cx="3445042"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Some jurisdictions are seeking to narrow property tax exemptions.</a:t>
            </a:r>
          </a:p>
        </p:txBody>
      </p:sp>
      <p:sp>
        <p:nvSpPr>
          <p:cNvPr id="12" name="Title 1">
            <a:extLst>
              <a:ext uri="{FF2B5EF4-FFF2-40B4-BE49-F238E27FC236}">
                <a16:creationId xmlns:a16="http://schemas.microsoft.com/office/drawing/2014/main" id="{B718431F-C93C-5004-6592-71E289A64F5E}"/>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All of the above</a:t>
            </a:r>
          </a:p>
        </p:txBody>
      </p:sp>
    </p:spTree>
    <p:extLst>
      <p:ext uri="{BB962C8B-B14F-4D97-AF65-F5344CB8AC3E}">
        <p14:creationId xmlns:p14="http://schemas.microsoft.com/office/powerpoint/2010/main" val="333725735"/>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0583-94FE-4F05-8642-2A7031E5882E}"/>
              </a:ext>
            </a:extLst>
          </p:cNvPr>
          <p:cNvSpPr>
            <a:spLocks noGrp="1"/>
          </p:cNvSpPr>
          <p:nvPr>
            <p:ph type="title"/>
          </p:nvPr>
        </p:nvSpPr>
        <p:spPr/>
        <p:txBody>
          <a:bodyPr/>
          <a:lstStyle/>
          <a:p>
            <a:r>
              <a:rPr lang="en-US" dirty="0"/>
              <a:t>Illinois — eligibility of hospital for property exemptions</a:t>
            </a:r>
          </a:p>
        </p:txBody>
      </p:sp>
      <p:sp>
        <p:nvSpPr>
          <p:cNvPr id="3" name="Content Placeholder 2">
            <a:extLst>
              <a:ext uri="{FF2B5EF4-FFF2-40B4-BE49-F238E27FC236}">
                <a16:creationId xmlns:a16="http://schemas.microsoft.com/office/drawing/2014/main" id="{0C8EA617-F35C-4D56-9AD6-58F19F5FD9AC}"/>
              </a:ext>
            </a:extLst>
          </p:cNvPr>
          <p:cNvSpPr>
            <a:spLocks noGrp="1"/>
          </p:cNvSpPr>
          <p:nvPr>
            <p:ph idx="4294967295"/>
          </p:nvPr>
        </p:nvSpPr>
        <p:spPr>
          <a:xfrm>
            <a:off x="461963" y="1135063"/>
            <a:ext cx="8229600" cy="4948237"/>
          </a:xfrm>
        </p:spPr>
        <p:txBody>
          <a:bodyPr/>
          <a:lstStyle/>
          <a:p>
            <a:r>
              <a:rPr lang="en-US" dirty="0"/>
              <a:t>Recent Illinois ruling:</a:t>
            </a:r>
            <a:endParaRPr lang="en-US" i="1" dirty="0"/>
          </a:p>
          <a:p>
            <a:pPr lvl="1"/>
            <a:r>
              <a:rPr lang="en-US" sz="1600" dirty="0">
                <a:effectLst/>
                <a:latin typeface="+mn-lt"/>
                <a:ea typeface="Times New Roman" panose="02020603050405020304" pitchFamily="18" charset="0"/>
              </a:rPr>
              <a:t>Ruling out of the 4th District Appellate Court upheld seven years of charitable exemptions; ruling </a:t>
            </a:r>
            <a:r>
              <a:rPr lang="en-US" sz="1600">
                <a:effectLst/>
                <a:latin typeface="+mn-lt"/>
                <a:ea typeface="Times New Roman" panose="02020603050405020304" pitchFamily="18" charset="0"/>
              </a:rPr>
              <a:t>happened 1n August </a:t>
            </a:r>
            <a:r>
              <a:rPr lang="en-US">
                <a:latin typeface="+mn-lt"/>
                <a:ea typeface="Times New Roman" panose="02020603050405020304" pitchFamily="18" charset="0"/>
              </a:rPr>
              <a:t>of</a:t>
            </a:r>
            <a:r>
              <a:rPr lang="en-US" sz="1600">
                <a:effectLst/>
                <a:latin typeface="+mn-lt"/>
                <a:ea typeface="Times New Roman" panose="02020603050405020304" pitchFamily="18" charset="0"/>
              </a:rPr>
              <a:t> </a:t>
            </a:r>
            <a:r>
              <a:rPr lang="en-US" sz="1600" dirty="0">
                <a:effectLst/>
                <a:latin typeface="+mn-lt"/>
                <a:ea typeface="Times New Roman" panose="02020603050405020304" pitchFamily="18" charset="0"/>
              </a:rPr>
              <a:t>2023.</a:t>
            </a:r>
          </a:p>
          <a:p>
            <a:pPr lvl="1"/>
            <a:r>
              <a:rPr lang="en-US" sz="1600" dirty="0">
                <a:effectLst/>
                <a:latin typeface="+mn-lt"/>
                <a:ea typeface="Times New Roman" panose="02020603050405020304" pitchFamily="18" charset="0"/>
              </a:rPr>
              <a:t>This is a 13-year-old lawsuit. </a:t>
            </a:r>
          </a:p>
          <a:p>
            <a:pPr lvl="1"/>
            <a:r>
              <a:rPr lang="en-US" sz="1600" dirty="0">
                <a:effectLst/>
                <a:latin typeface="+mn-lt"/>
                <a:ea typeface="Times New Roman" panose="02020603050405020304" pitchFamily="18" charset="0"/>
              </a:rPr>
              <a:t>The case is not over: It is now remanded back to trial court once again for entry of judgment in favor of </a:t>
            </a:r>
            <a:r>
              <a:rPr lang="en-US" dirty="0">
                <a:latin typeface="+mn-lt"/>
                <a:ea typeface="Times New Roman" panose="02020603050405020304" pitchFamily="18" charset="0"/>
              </a:rPr>
              <a:t>taxpayer</a:t>
            </a:r>
            <a:r>
              <a:rPr lang="en-US" sz="1600" dirty="0">
                <a:effectLst/>
                <a:latin typeface="+mn-lt"/>
                <a:ea typeface="Times New Roman" panose="02020603050405020304" pitchFamily="18" charset="0"/>
              </a:rPr>
              <a:t>. State and local government may petition to the State Supreme Court.</a:t>
            </a:r>
          </a:p>
          <a:p>
            <a:pPr lvl="1"/>
            <a:r>
              <a:rPr lang="en-US" sz="1600" dirty="0">
                <a:effectLst/>
                <a:latin typeface="+mn-lt"/>
                <a:ea typeface="Times New Roman" panose="02020603050405020304" pitchFamily="18" charset="0"/>
              </a:rPr>
              <a:t>The case involves retroactive application of a 2012 state law that clarified the charitable exemption test that hospitals must provide at least as much in charity to their communities that exceeds the amount that they would pay in property tax.</a:t>
            </a:r>
          </a:p>
          <a:p>
            <a:pPr lvl="1"/>
            <a:r>
              <a:rPr lang="en-US" sz="1600" i="1" dirty="0">
                <a:effectLst/>
                <a:latin typeface="+mn-lt"/>
                <a:ea typeface="Times New Roman" panose="02020603050405020304" pitchFamily="18" charset="0"/>
              </a:rPr>
              <a:t>Oswald v. Hammer </a:t>
            </a:r>
            <a:r>
              <a:rPr lang="en-US" sz="1600" dirty="0">
                <a:effectLst/>
                <a:latin typeface="+mn-lt"/>
                <a:ea typeface="Times New Roman" panose="02020603050405020304" pitchFamily="18" charset="0"/>
              </a:rPr>
              <a:t>(2018) further clarified this test that required it to prove (1) that it provides charity for the benefit of an indefinite number of persons, which reduces the burdens of government, and (2) that its primary purpose is charitable.</a:t>
            </a:r>
          </a:p>
          <a:p>
            <a:pPr lvl="1"/>
            <a:r>
              <a:rPr lang="en-US" sz="1600" dirty="0">
                <a:effectLst/>
                <a:latin typeface="+mn-lt"/>
                <a:ea typeface="Times New Roman" panose="02020603050405020304" pitchFamily="18" charset="0"/>
              </a:rPr>
              <a:t>Fact-intensive finding ultimately redefines and expands the meaning of charitable exemption for hospitals.</a:t>
            </a:r>
            <a:endParaRPr lang="en-US" sz="1600" dirty="0">
              <a:effectLst/>
              <a:latin typeface="+mn-lt"/>
              <a:ea typeface="Calibri" panose="020F0502020204030204" pitchFamily="34" charset="0"/>
            </a:endParaRPr>
          </a:p>
          <a:p>
            <a:pPr marL="356616" lvl="1" indent="0">
              <a:buNone/>
            </a:pPr>
            <a:endParaRPr lang="en-US" sz="1600" dirty="0">
              <a:effectLst/>
              <a:latin typeface="+mn-lt"/>
              <a:ea typeface="Times New Roman" panose="02020603050405020304" pitchFamily="18" charset="0"/>
            </a:endParaRPr>
          </a:p>
        </p:txBody>
      </p:sp>
    </p:spTree>
    <p:extLst>
      <p:ext uri="{BB962C8B-B14F-4D97-AF65-F5344CB8AC3E}">
        <p14:creationId xmlns:p14="http://schemas.microsoft.com/office/powerpoint/2010/main" val="4018340919"/>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extLst>
    <p:ext uri="{6950BFC3-D8DA-4A85-94F7-54DA5524770B}">
      <p188:commentRel xmlns:p188="http://schemas.microsoft.com/office/powerpoint/2018/8/main" r:id="rId2"/>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53089AD3-C28D-475C-A007-8C01579B40B6}"/>
              </a:ext>
            </a:extLst>
          </p:cNvPr>
          <p:cNvGraphicFramePr>
            <a:graphicFrameLocks noChangeAspect="1"/>
          </p:cNvGraphicFramePr>
          <p:nvPr>
            <p:custDataLst>
              <p:tags r:id="rId1"/>
            </p:custDataLst>
            <p:extLst>
              <p:ext uri="{D42A27DB-BD31-4B8C-83A1-F6EECF244321}">
                <p14:modId xmlns:p14="http://schemas.microsoft.com/office/powerpoint/2010/main" val="1450649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56" imgH="257" progId="TCLayout.ActiveDocument.1">
                  <p:embed/>
                </p:oleObj>
              </mc:Choice>
              <mc:Fallback>
                <p:oleObj name="think-cell Slide" r:id="rId5" imgW="256" imgH="257" progId="TCLayout.ActiveDocument.1">
                  <p:embed/>
                  <p:pic>
                    <p:nvPicPr>
                      <p:cNvPr id="4" name="Object 3" hidden="1">
                        <a:extLst>
                          <a:ext uri="{FF2B5EF4-FFF2-40B4-BE49-F238E27FC236}">
                            <a16:creationId xmlns:a16="http://schemas.microsoft.com/office/drawing/2014/main" id="{53089AD3-C28D-475C-A007-8C01579B40B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56D50EE0-6D2E-4F39-8877-E39D5E41254A}"/>
              </a:ext>
            </a:extLst>
          </p:cNvPr>
          <p:cNvSpPr>
            <a:spLocks noGrp="1"/>
          </p:cNvSpPr>
          <p:nvPr>
            <p:ph type="title"/>
          </p:nvPr>
        </p:nvSpPr>
        <p:spPr/>
        <p:txBody>
          <a:bodyPr vert="horz"/>
          <a:lstStyle/>
          <a:p>
            <a:r>
              <a:rPr lang="en-IN"/>
              <a:t>Property tax — New Jersey — Morristown*</a:t>
            </a:r>
            <a:endParaRPr lang="en-US"/>
          </a:p>
        </p:txBody>
      </p:sp>
      <p:sp>
        <p:nvSpPr>
          <p:cNvPr id="7" name="Content Placeholder 6">
            <a:extLst>
              <a:ext uri="{FF2B5EF4-FFF2-40B4-BE49-F238E27FC236}">
                <a16:creationId xmlns:a16="http://schemas.microsoft.com/office/drawing/2014/main" id="{5CC8B585-02E0-488A-9B20-D88279FD945F}"/>
              </a:ext>
            </a:extLst>
          </p:cNvPr>
          <p:cNvSpPr>
            <a:spLocks noGrp="1"/>
          </p:cNvSpPr>
          <p:nvPr>
            <p:ph idx="4294967295"/>
          </p:nvPr>
        </p:nvSpPr>
        <p:spPr>
          <a:xfrm>
            <a:off x="469900" y="1138238"/>
            <a:ext cx="8229600" cy="4948237"/>
          </a:xfrm>
        </p:spPr>
        <p:txBody>
          <a:bodyPr/>
          <a:lstStyle/>
          <a:p>
            <a:r>
              <a:rPr lang="en-US" dirty="0"/>
              <a:t>A New Jersey Tax Court denied a property tax exemption even though real estate was owned and used by a tax-exempt entity.</a:t>
            </a:r>
          </a:p>
          <a:p>
            <a:r>
              <a:rPr lang="en-US" dirty="0"/>
              <a:t>The hospital had the burden to prove that the exemption applied.</a:t>
            </a:r>
          </a:p>
          <a:p>
            <a:r>
              <a:rPr lang="en-US" dirty="0"/>
              <a:t>The hospital failed the profit test on several grounds: </a:t>
            </a:r>
          </a:p>
          <a:p>
            <a:pPr lvl="1"/>
            <a:r>
              <a:rPr lang="en-US" dirty="0"/>
              <a:t>The hospital was unable to separately account for nonprofit vs. for-profit uses.</a:t>
            </a:r>
          </a:p>
          <a:p>
            <a:pPr lvl="1"/>
            <a:r>
              <a:rPr lang="en-US" dirty="0"/>
              <a:t>Private physicians earned income on hospital property.</a:t>
            </a:r>
          </a:p>
          <a:p>
            <a:pPr lvl="1"/>
            <a:r>
              <a:rPr lang="en-US" dirty="0"/>
              <a:t>Compensation of executives was not proven to be reasonable.</a:t>
            </a:r>
          </a:p>
          <a:p>
            <a:pPr lvl="1"/>
            <a:r>
              <a:rPr lang="en-US" dirty="0"/>
              <a:t>Some agreements with third parties generated profit.</a:t>
            </a:r>
          </a:p>
          <a:p>
            <a:r>
              <a:rPr lang="en-US" dirty="0"/>
              <a:t>The exemption will be denied if there is substantial commingling of effort and entanglement of activities and operations between nonprofit and for-profit entities.</a:t>
            </a:r>
          </a:p>
        </p:txBody>
      </p:sp>
      <p:sp>
        <p:nvSpPr>
          <p:cNvPr id="3" name="Rectangle 2">
            <a:extLst>
              <a:ext uri="{FF2B5EF4-FFF2-40B4-BE49-F238E27FC236}">
                <a16:creationId xmlns:a16="http://schemas.microsoft.com/office/drawing/2014/main" id="{B6E8D5EE-C91B-4F01-964B-9EFE2FD1014F}"/>
              </a:ext>
            </a:extLst>
          </p:cNvPr>
          <p:cNvSpPr/>
          <p:nvPr/>
        </p:nvSpPr>
        <p:spPr>
          <a:xfrm>
            <a:off x="463885" y="5932044"/>
            <a:ext cx="4572000" cy="153888"/>
          </a:xfrm>
          <a:prstGeom prst="rect">
            <a:avLst/>
          </a:prstGeom>
        </p:spPr>
        <p:txBody>
          <a:bodyPr lIns="0" tIns="0" rIns="0" bIns="0">
            <a:noAutofit/>
          </a:bodyPr>
          <a:lstStyle/>
          <a:p>
            <a:r>
              <a:rPr lang="en-US" sz="800" dirty="0">
                <a:solidFill>
                  <a:schemeClr val="bg1"/>
                </a:solidFill>
              </a:rPr>
              <a:t>*</a:t>
            </a:r>
            <a:r>
              <a:rPr lang="en-US" sz="800" i="1" dirty="0">
                <a:solidFill>
                  <a:schemeClr val="bg1"/>
                </a:solidFill>
              </a:rPr>
              <a:t>AHS Hospital Corp v. Town of Morristown, </a:t>
            </a:r>
            <a:r>
              <a:rPr lang="en-US" sz="800" dirty="0">
                <a:solidFill>
                  <a:schemeClr val="bg1"/>
                </a:solidFill>
              </a:rPr>
              <a:t>28 N.J. Tax 456 (2015) (Morristown)	</a:t>
            </a:r>
          </a:p>
        </p:txBody>
      </p:sp>
    </p:spTree>
    <p:extLst>
      <p:ext uri="{BB962C8B-B14F-4D97-AF65-F5344CB8AC3E}">
        <p14:creationId xmlns:p14="http://schemas.microsoft.com/office/powerpoint/2010/main" val="979347994"/>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extLst>
    <p:ext uri="{6950BFC3-D8DA-4A85-94F7-54DA5524770B}">
      <p188:commentRel xmlns:p188="http://schemas.microsoft.com/office/powerpoint/2018/8/main" r:id="rId4"/>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0F9F5EA-E9C1-4BC6-963C-A512645C319E}"/>
              </a:ext>
            </a:extLst>
          </p:cNvPr>
          <p:cNvGraphicFramePr>
            <a:graphicFrameLocks noChangeAspect="1"/>
          </p:cNvGraphicFramePr>
          <p:nvPr>
            <p:custDataLst>
              <p:tags r:id="rId1"/>
            </p:custDataLst>
            <p:extLst>
              <p:ext uri="{D42A27DB-BD31-4B8C-83A1-F6EECF244321}">
                <p14:modId xmlns:p14="http://schemas.microsoft.com/office/powerpoint/2010/main" val="470634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F0F9F5EA-E9C1-4BC6-963C-A512645C319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800685D-BEA2-4D2A-842B-1E9D863A293B}"/>
              </a:ext>
            </a:extLst>
          </p:cNvPr>
          <p:cNvSpPr>
            <a:spLocks noGrp="1"/>
          </p:cNvSpPr>
          <p:nvPr>
            <p:ph type="title"/>
          </p:nvPr>
        </p:nvSpPr>
        <p:spPr/>
        <p:txBody>
          <a:bodyPr vert="horz"/>
          <a:lstStyle/>
          <a:p>
            <a:r>
              <a:rPr lang="en-IN"/>
              <a:t>Property tax — New Jersey — new law addresses </a:t>
            </a:r>
            <a:r>
              <a:rPr lang="en-US"/>
              <a:t>Morristown</a:t>
            </a:r>
            <a:br>
              <a:rPr lang="en-US"/>
            </a:br>
            <a:endParaRPr lang="en-US"/>
          </a:p>
        </p:txBody>
      </p:sp>
      <p:sp>
        <p:nvSpPr>
          <p:cNvPr id="5" name="Content Placeholder 4">
            <a:extLst>
              <a:ext uri="{FF2B5EF4-FFF2-40B4-BE49-F238E27FC236}">
                <a16:creationId xmlns:a16="http://schemas.microsoft.com/office/drawing/2014/main" id="{799950CF-4612-4793-B0FA-1EF94DCAC108}"/>
              </a:ext>
            </a:extLst>
          </p:cNvPr>
          <p:cNvSpPr>
            <a:spLocks noGrp="1"/>
          </p:cNvSpPr>
          <p:nvPr>
            <p:ph idx="4294967295"/>
          </p:nvPr>
        </p:nvSpPr>
        <p:spPr>
          <a:xfrm>
            <a:off x="457200" y="1138238"/>
            <a:ext cx="8229600" cy="4948237"/>
          </a:xfrm>
        </p:spPr>
        <p:txBody>
          <a:bodyPr/>
          <a:lstStyle/>
          <a:p>
            <a:r>
              <a:rPr lang="en-US" dirty="0"/>
              <a:t>In February 2021, the New Jersey governor signed a law that restores property tax exemption for nonprofit hospitals and satellite emergency centers. </a:t>
            </a:r>
          </a:p>
          <a:p>
            <a:r>
              <a:rPr lang="en-US" dirty="0"/>
              <a:t>Any portion of the hospital and satellite emergency center leased to a profit-making organization or used for non-exempt purposes is subject to tax. </a:t>
            </a:r>
          </a:p>
          <a:p>
            <a:r>
              <a:rPr lang="en-US" dirty="0"/>
              <a:t>Annual “community service contribution”:</a:t>
            </a:r>
          </a:p>
          <a:p>
            <a:pPr lvl="1"/>
            <a:r>
              <a:rPr lang="en-US" dirty="0"/>
              <a:t>The payment is paid quarterly to the municipalities in which the facilities operate.</a:t>
            </a:r>
          </a:p>
          <a:p>
            <a:pPr lvl="1"/>
            <a:r>
              <a:rPr lang="en-US" dirty="0"/>
              <a:t>Payment is calculated as follows:</a:t>
            </a:r>
          </a:p>
          <a:p>
            <a:pPr lvl="2"/>
            <a:r>
              <a:rPr lang="en-US" dirty="0"/>
              <a:t>For hospitals, $3 per day for each licensed bed at the hospital in the prior tax year </a:t>
            </a:r>
          </a:p>
          <a:p>
            <a:pPr lvl="2"/>
            <a:r>
              <a:rPr lang="en-US" dirty="0"/>
              <a:t>For satellite emergency centers, $300 per day in prior tax year </a:t>
            </a:r>
          </a:p>
          <a:p>
            <a:pPr lvl="1"/>
            <a:r>
              <a:rPr lang="en-US" dirty="0"/>
              <a:t>Contribution amounts are to increase 2% each year.</a:t>
            </a:r>
          </a:p>
          <a:p>
            <a:pPr lvl="1"/>
            <a:r>
              <a:rPr lang="en-US" dirty="0"/>
              <a:t>Exemption is available in limited circumstances.</a:t>
            </a:r>
          </a:p>
          <a:p>
            <a:r>
              <a:rPr lang="en-US" dirty="0"/>
              <a:t>Payments in lieu of taxes (PILOT) should be reviewed if up for renewal. It may be unfavorable when compared to the new law. </a:t>
            </a:r>
          </a:p>
        </p:txBody>
      </p:sp>
    </p:spTree>
    <p:extLst>
      <p:ext uri="{BB962C8B-B14F-4D97-AF65-F5344CB8AC3E}">
        <p14:creationId xmlns:p14="http://schemas.microsoft.com/office/powerpoint/2010/main" val="3542229137"/>
      </p:ext>
    </p:extLst>
  </p:cSld>
  <p:clrMapOvr>
    <a:masterClrMapping/>
  </p:clrMapOvr>
  <mc:AlternateContent xmlns:mc="http://schemas.openxmlformats.org/markup-compatibility/2006" xmlns:p14="http://schemas.microsoft.com/office/powerpoint/2010/main">
    <mc:Choice Requires="p14">
      <p:transition spd="slow" p14:dur="2000" advTm="9"/>
    </mc:Choice>
    <mc:Fallback xmlns="">
      <p:transition spd="slow" advTm="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E093EAD-4C45-41B2-9197-B97B80D91B25}"/>
              </a:ext>
            </a:extLst>
          </p:cNvPr>
          <p:cNvGraphicFramePr>
            <a:graphicFrameLocks noChangeAspect="1"/>
          </p:cNvGraphicFramePr>
          <p:nvPr>
            <p:custDataLst>
              <p:tags r:id="rId1"/>
            </p:custDataLst>
            <p:extLst>
              <p:ext uri="{D42A27DB-BD31-4B8C-83A1-F6EECF244321}">
                <p14:modId xmlns:p14="http://schemas.microsoft.com/office/powerpoint/2010/main" val="35492417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E093EAD-4C45-41B2-9197-B97B80D91B2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C9AB6692-B519-462B-9BCD-241D7CB96581}"/>
              </a:ext>
            </a:extLst>
          </p:cNvPr>
          <p:cNvSpPr>
            <a:spLocks noGrp="1"/>
          </p:cNvSpPr>
          <p:nvPr>
            <p:ph type="title"/>
          </p:nvPr>
        </p:nvSpPr>
        <p:spPr/>
        <p:txBody>
          <a:bodyPr vert="horz"/>
          <a:lstStyle/>
          <a:p>
            <a:r>
              <a:rPr lang="en-IN"/>
              <a:t>Property tax — New Jersey — continued litigation</a:t>
            </a:r>
            <a:endParaRPr lang="en-US"/>
          </a:p>
        </p:txBody>
      </p:sp>
      <p:sp>
        <p:nvSpPr>
          <p:cNvPr id="7" name="Content Placeholder 6">
            <a:extLst>
              <a:ext uri="{FF2B5EF4-FFF2-40B4-BE49-F238E27FC236}">
                <a16:creationId xmlns:a16="http://schemas.microsoft.com/office/drawing/2014/main" id="{6F023847-AA75-4B21-A99E-92FE46377CD0}"/>
              </a:ext>
            </a:extLst>
          </p:cNvPr>
          <p:cNvSpPr>
            <a:spLocks noGrp="1"/>
          </p:cNvSpPr>
          <p:nvPr>
            <p:ph idx="4294967295"/>
          </p:nvPr>
        </p:nvSpPr>
        <p:spPr>
          <a:xfrm>
            <a:off x="474663" y="1138238"/>
            <a:ext cx="8229600" cy="4948237"/>
          </a:xfrm>
        </p:spPr>
        <p:txBody>
          <a:bodyPr/>
          <a:lstStyle/>
          <a:p>
            <a:r>
              <a:rPr lang="en-US" dirty="0"/>
              <a:t>A lawsuit filed by several New Jersey municipalities aimed to:</a:t>
            </a:r>
          </a:p>
          <a:p>
            <a:pPr lvl="1"/>
            <a:r>
              <a:rPr lang="en-US" dirty="0"/>
              <a:t>Block the state from enforcing the new exemption law </a:t>
            </a:r>
          </a:p>
          <a:p>
            <a:pPr lvl="1"/>
            <a:r>
              <a:rPr lang="en-US" dirty="0"/>
              <a:t>Void the law entirely as unconstitutional</a:t>
            </a:r>
          </a:p>
          <a:p>
            <a:pPr marL="267320" lvl="1" indent="0">
              <a:buNone/>
            </a:pPr>
            <a:r>
              <a:rPr lang="en-US" dirty="0"/>
              <a:t>New Jersey Superior Court ruled that the law was constitutional, and it denied the challenge from municipalities. The ruling could be appealed to higher courts. </a:t>
            </a:r>
          </a:p>
        </p:txBody>
      </p:sp>
    </p:spTree>
    <p:extLst>
      <p:ext uri="{BB962C8B-B14F-4D97-AF65-F5344CB8AC3E}">
        <p14:creationId xmlns:p14="http://schemas.microsoft.com/office/powerpoint/2010/main" val="1669741732"/>
      </p:ext>
    </p:extLst>
  </p:cSld>
  <p:clrMapOvr>
    <a:masterClrMapping/>
  </p:clrMapOvr>
  <mc:AlternateContent xmlns:mc="http://schemas.openxmlformats.org/markup-compatibility/2006" xmlns:p14="http://schemas.microsoft.com/office/powerpoint/2010/main">
    <mc:Choice Requires="p14">
      <p:transition spd="slow" p14:dur="2000" advTm="26"/>
    </mc:Choice>
    <mc:Fallback xmlns="">
      <p:transition spd="slow" advTm="26"/>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D4B05-D855-45AB-AA64-6E0C70C6011A}"/>
              </a:ext>
            </a:extLst>
          </p:cNvPr>
          <p:cNvSpPr>
            <a:spLocks noGrp="1"/>
          </p:cNvSpPr>
          <p:nvPr>
            <p:ph type="title"/>
          </p:nvPr>
        </p:nvSpPr>
        <p:spPr/>
        <p:txBody>
          <a:bodyPr/>
          <a:lstStyle/>
          <a:p>
            <a:r>
              <a:rPr lang="en-US" dirty="0"/>
              <a:t>Pennsylvania — court challenges common organization model for nonprofit hospital systems</a:t>
            </a:r>
          </a:p>
        </p:txBody>
      </p:sp>
      <p:sp>
        <p:nvSpPr>
          <p:cNvPr id="3" name="Content Placeholder 2">
            <a:extLst>
              <a:ext uri="{FF2B5EF4-FFF2-40B4-BE49-F238E27FC236}">
                <a16:creationId xmlns:a16="http://schemas.microsoft.com/office/drawing/2014/main" id="{9ABDA3F4-9D50-404D-9B5F-EE5896602B70}"/>
              </a:ext>
            </a:extLst>
          </p:cNvPr>
          <p:cNvSpPr>
            <a:spLocks noGrp="1"/>
          </p:cNvSpPr>
          <p:nvPr>
            <p:ph idx="4294967295"/>
          </p:nvPr>
        </p:nvSpPr>
        <p:spPr>
          <a:xfrm>
            <a:off x="474663" y="1138238"/>
            <a:ext cx="8229600" cy="4948237"/>
          </a:xfrm>
        </p:spPr>
        <p:txBody>
          <a:bodyPr/>
          <a:lstStyle/>
          <a:p>
            <a:r>
              <a:rPr lang="en-US" sz="1600" dirty="0"/>
              <a:t>The case is </a:t>
            </a:r>
            <a:r>
              <a:rPr lang="en-US" sz="1600" i="1" dirty="0"/>
              <a:t>Brandywine Hospital LLC et.al, Nos. 17-11220, etc., Ct. Common Pleas, Chester Co. PA.</a:t>
            </a:r>
          </a:p>
          <a:p>
            <a:r>
              <a:rPr lang="en-US" sz="1600" dirty="0"/>
              <a:t>The case involves three hospitals, each an LLC, with a single-member corporate parent.</a:t>
            </a:r>
          </a:p>
          <a:p>
            <a:r>
              <a:rPr lang="en-US" sz="1600" dirty="0"/>
              <a:t>Under Pennsylvania law, hospitals have to meet certain criteria for exemption: purely a public charity, founded by a public or private charity, or maintained by a public or private charity.</a:t>
            </a:r>
          </a:p>
          <a:p>
            <a:r>
              <a:rPr lang="en-US" sz="1600" dirty="0"/>
              <a:t>The court cited a Pennsylvania Supreme Court case defining a “purely public charity”: Advance a charitable purpose, donate or render gratuitously a substantial portion of its services, benefit a substantial and indefinite class of persons, relieve the government of some of its burden, and operate entirely free from private profit motive.</a:t>
            </a:r>
          </a:p>
          <a:p>
            <a:r>
              <a:rPr lang="en-US" sz="1600" dirty="0"/>
              <a:t>Hospitals argued that they were 501(c)(3) entities under federal tax law; the court held that this was irrelevant to real estate tax exemption in Pennsylvania.</a:t>
            </a:r>
          </a:p>
          <a:p>
            <a:r>
              <a:rPr lang="en-US" sz="1600" dirty="0"/>
              <a:t>Hospitals argued that they were money-losing operations. The court cited the “management fees” charged by the corporate parent as the cause.</a:t>
            </a:r>
          </a:p>
          <a:p>
            <a:endParaRPr lang="en-US" sz="1600" dirty="0"/>
          </a:p>
          <a:p>
            <a:endParaRPr lang="en-US" sz="1600" dirty="0"/>
          </a:p>
        </p:txBody>
      </p:sp>
    </p:spTree>
    <p:extLst>
      <p:ext uri="{BB962C8B-B14F-4D97-AF65-F5344CB8AC3E}">
        <p14:creationId xmlns:p14="http://schemas.microsoft.com/office/powerpoint/2010/main" val="1096411646"/>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E0583-94FE-4F05-8642-2A7031E5882E}"/>
              </a:ext>
            </a:extLst>
          </p:cNvPr>
          <p:cNvSpPr>
            <a:spLocks noGrp="1"/>
          </p:cNvSpPr>
          <p:nvPr>
            <p:ph type="title"/>
          </p:nvPr>
        </p:nvSpPr>
        <p:spPr/>
        <p:txBody>
          <a:bodyPr/>
          <a:lstStyle/>
          <a:p>
            <a:r>
              <a:rPr lang="en-US"/>
              <a:t>Pennsylvania — challenge to common organization model</a:t>
            </a:r>
          </a:p>
        </p:txBody>
      </p:sp>
      <p:sp>
        <p:nvSpPr>
          <p:cNvPr id="3" name="Content Placeholder 2">
            <a:extLst>
              <a:ext uri="{FF2B5EF4-FFF2-40B4-BE49-F238E27FC236}">
                <a16:creationId xmlns:a16="http://schemas.microsoft.com/office/drawing/2014/main" id="{0C8EA617-F35C-4D56-9AD6-58F19F5FD9AC}"/>
              </a:ext>
            </a:extLst>
          </p:cNvPr>
          <p:cNvSpPr>
            <a:spLocks noGrp="1"/>
          </p:cNvSpPr>
          <p:nvPr>
            <p:ph idx="4294967295"/>
          </p:nvPr>
        </p:nvSpPr>
        <p:spPr>
          <a:xfrm>
            <a:off x="461963" y="1138238"/>
            <a:ext cx="8229600" cy="4948237"/>
          </a:xfrm>
        </p:spPr>
        <p:txBody>
          <a:bodyPr/>
          <a:lstStyle/>
          <a:p>
            <a:r>
              <a:rPr lang="en-US" dirty="0"/>
              <a:t>Hospitals argued that Medicare and Medicaid reimbursements do not cover cost of care and that this should be considered as part of their donations. The court determined that evidence was insufficient on this point.</a:t>
            </a:r>
          </a:p>
          <a:p>
            <a:r>
              <a:rPr lang="en-US" dirty="0"/>
              <a:t>Hospitals also argued that that they provided substantial amounts of uncompensated care. The court ruled that “bad debt” is a common business expense.</a:t>
            </a:r>
          </a:p>
          <a:p>
            <a:r>
              <a:rPr lang="en-US" dirty="0"/>
              <a:t>The court emphasized executive compensation arrangements that it deemed excessive.</a:t>
            </a:r>
          </a:p>
          <a:p>
            <a:r>
              <a:rPr lang="en-US" dirty="0"/>
              <a:t>The court also found fault with payments made to physician groups that service the hospitals.</a:t>
            </a:r>
          </a:p>
          <a:p>
            <a:r>
              <a:rPr lang="en-US" dirty="0"/>
              <a:t>The court denied the property tax exemption for the hospitals.</a:t>
            </a:r>
          </a:p>
          <a:p>
            <a:r>
              <a:rPr lang="en-US" dirty="0"/>
              <a:t>The case is currently under appeal. </a:t>
            </a:r>
          </a:p>
          <a:p>
            <a:endParaRPr lang="en-US" dirty="0"/>
          </a:p>
        </p:txBody>
      </p:sp>
    </p:spTree>
    <p:extLst>
      <p:ext uri="{BB962C8B-B14F-4D97-AF65-F5344CB8AC3E}">
        <p14:creationId xmlns:p14="http://schemas.microsoft.com/office/powerpoint/2010/main" val="3082396745"/>
      </p:ext>
    </p:extLst>
  </p:cSld>
  <p:clrMapOvr>
    <a:masterClrMapping/>
  </p:clrMapOvr>
  <mc:AlternateContent xmlns:mc="http://schemas.openxmlformats.org/markup-compatibility/2006" xmlns:p14="http://schemas.microsoft.com/office/powerpoint/2010/main">
    <mc:Choice Requires="p14">
      <p:transition spd="slow" p14:dur="2000" advTm="28"/>
    </mc:Choice>
    <mc:Fallback xmlns="">
      <p:transition spd="slow" advTm="28"/>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AE76303-898E-4DC3-AF68-FBC57B7EF4BF}"/>
              </a:ext>
            </a:extLst>
          </p:cNvPr>
          <p:cNvGraphicFramePr>
            <a:graphicFrameLocks noChangeAspect="1"/>
          </p:cNvGraphicFramePr>
          <p:nvPr>
            <p:custDataLst>
              <p:tags r:id="rId1"/>
            </p:custDataLst>
            <p:extLst>
              <p:ext uri="{D42A27DB-BD31-4B8C-83A1-F6EECF244321}">
                <p14:modId xmlns:p14="http://schemas.microsoft.com/office/powerpoint/2010/main" val="647810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EAE76303-898E-4DC3-AF68-FBC57B7EF4BF}"/>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6BF31E1A-1B97-465F-8EDC-625E07D7384B}"/>
              </a:ext>
            </a:extLst>
          </p:cNvPr>
          <p:cNvSpPr>
            <a:spLocks noGrp="1"/>
          </p:cNvSpPr>
          <p:nvPr>
            <p:ph type="title"/>
          </p:nvPr>
        </p:nvSpPr>
        <p:spPr/>
        <p:txBody>
          <a:bodyPr vert="horz"/>
          <a:lstStyle/>
          <a:p>
            <a:r>
              <a:rPr lang="en-US"/>
              <a:t>Transfer tax</a:t>
            </a:r>
          </a:p>
        </p:txBody>
      </p:sp>
      <p:sp>
        <p:nvSpPr>
          <p:cNvPr id="5" name="Content Placeholder 4">
            <a:extLst>
              <a:ext uri="{FF2B5EF4-FFF2-40B4-BE49-F238E27FC236}">
                <a16:creationId xmlns:a16="http://schemas.microsoft.com/office/drawing/2014/main" id="{27CE5C26-21AF-4001-A55F-98954D97009B}"/>
              </a:ext>
            </a:extLst>
          </p:cNvPr>
          <p:cNvSpPr>
            <a:spLocks noGrp="1"/>
          </p:cNvSpPr>
          <p:nvPr>
            <p:ph idx="4294967295"/>
          </p:nvPr>
        </p:nvSpPr>
        <p:spPr>
          <a:xfrm>
            <a:off x="461963" y="1138238"/>
            <a:ext cx="8229600" cy="5197248"/>
          </a:xfrm>
        </p:spPr>
        <p:txBody>
          <a:bodyPr/>
          <a:lstStyle/>
          <a:p>
            <a:r>
              <a:rPr lang="en-US" dirty="0"/>
              <a:t>What is transfer tax?</a:t>
            </a:r>
          </a:p>
          <a:p>
            <a:pPr lvl="1"/>
            <a:r>
              <a:rPr lang="en-US" dirty="0"/>
              <a:t>Transfer tax is a charge levied on the transfer of ownership or title to real property from one individual or entity to another.</a:t>
            </a:r>
          </a:p>
          <a:p>
            <a:pPr lvl="1"/>
            <a:r>
              <a:rPr lang="en-US" dirty="0"/>
              <a:t>It is usually tied to the fair market value of the underlying property being transferred.</a:t>
            </a:r>
          </a:p>
          <a:p>
            <a:pPr lvl="1"/>
            <a:r>
              <a:rPr lang="en-US" dirty="0"/>
              <a:t>It is sometimes imposed on legal entity transfers that do not involve recording of deeds.</a:t>
            </a:r>
          </a:p>
          <a:p>
            <a:r>
              <a:rPr lang="en-US" dirty="0"/>
              <a:t>Not all jurisdictions have an exemption for tax-exempt buyers/sellers:</a:t>
            </a:r>
          </a:p>
          <a:p>
            <a:pPr lvl="1"/>
            <a:r>
              <a:rPr lang="en-US" dirty="0"/>
              <a:t>In Washington, DC, no exemption exists for nonprofits.</a:t>
            </a:r>
          </a:p>
          <a:p>
            <a:pPr lvl="1"/>
            <a:r>
              <a:rPr lang="en-US" dirty="0"/>
              <a:t>In California, exemptions for nonprofits are extremely narrow.</a:t>
            </a:r>
          </a:p>
          <a:p>
            <a:pPr lvl="1"/>
            <a:endParaRPr lang="en-US" dirty="0"/>
          </a:p>
          <a:p>
            <a:pPr lvl="1"/>
            <a:endParaRPr lang="en-US" dirty="0"/>
          </a:p>
          <a:p>
            <a:pPr lvl="1"/>
            <a:endParaRPr lang="en-US" dirty="0"/>
          </a:p>
          <a:p>
            <a:pPr lvl="1"/>
            <a:endParaRPr lang="en-US" dirty="0"/>
          </a:p>
          <a:p>
            <a:pPr lvl="1"/>
            <a:endParaRPr lang="en-US" dirty="0"/>
          </a:p>
          <a:p>
            <a:r>
              <a:rPr lang="en-US" dirty="0"/>
              <a:t>There may be a need to find a broader exemption; otherwise, a transfer tax may apply. </a:t>
            </a:r>
          </a:p>
        </p:txBody>
      </p:sp>
      <p:pic>
        <p:nvPicPr>
          <p:cNvPr id="7" name="Picture 6">
            <a:extLst>
              <a:ext uri="{FF2B5EF4-FFF2-40B4-BE49-F238E27FC236}">
                <a16:creationId xmlns:a16="http://schemas.microsoft.com/office/drawing/2014/main" id="{D651BE4A-9AD3-405E-B9E9-960B2B7C507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971742" y="4180113"/>
            <a:ext cx="5200518" cy="1164773"/>
          </a:xfrm>
          <a:prstGeom prst="rect">
            <a:avLst/>
          </a:prstGeom>
        </p:spPr>
      </p:pic>
    </p:spTree>
    <p:extLst>
      <p:ext uri="{BB962C8B-B14F-4D97-AF65-F5344CB8AC3E}">
        <p14:creationId xmlns:p14="http://schemas.microsoft.com/office/powerpoint/2010/main" val="3221622981"/>
      </p:ext>
    </p:extLst>
  </p:cSld>
  <p:clrMapOvr>
    <a:masterClrMapping/>
  </p:clrMapOvr>
  <mc:AlternateContent xmlns:mc="http://schemas.openxmlformats.org/markup-compatibility/2006" xmlns:p14="http://schemas.microsoft.com/office/powerpoint/2010/main">
    <mc:Choice Requires="p14">
      <p:transition spd="slow" p14:dur="2000" advTm="43"/>
    </mc:Choice>
    <mc:Fallback xmlns="">
      <p:transition spd="slow" advTm="43"/>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240B4736-CA0B-4FFA-A6A7-85BAA683E7ED}"/>
              </a:ext>
            </a:extLst>
          </p:cNvPr>
          <p:cNvGraphicFramePr>
            <a:graphicFrameLocks noChangeAspect="1"/>
          </p:cNvGraphicFramePr>
          <p:nvPr>
            <p:custDataLst>
              <p:tags r:id="rId1"/>
            </p:custDataLst>
            <p:extLst>
              <p:ext uri="{D42A27DB-BD31-4B8C-83A1-F6EECF244321}">
                <p14:modId xmlns:p14="http://schemas.microsoft.com/office/powerpoint/2010/main" val="21465431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5" name="Object 4" hidden="1">
                        <a:extLst>
                          <a:ext uri="{FF2B5EF4-FFF2-40B4-BE49-F238E27FC236}">
                            <a16:creationId xmlns:a16="http://schemas.microsoft.com/office/drawing/2014/main" id="{240B4736-CA0B-4FFA-A6A7-85BAA683E7ED}"/>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790D7610-51CA-47C8-8E77-F8CEE27152DE}"/>
              </a:ext>
            </a:extLst>
          </p:cNvPr>
          <p:cNvSpPr>
            <a:spLocks noGrp="1"/>
          </p:cNvSpPr>
          <p:nvPr>
            <p:ph type="title"/>
          </p:nvPr>
        </p:nvSpPr>
        <p:spPr/>
        <p:txBody>
          <a:bodyPr vert="horz"/>
          <a:lstStyle/>
          <a:p>
            <a:r>
              <a:rPr lang="en-US"/>
              <a:t>Property tax — key actions</a:t>
            </a:r>
            <a:endParaRPr lang="es-MX"/>
          </a:p>
        </p:txBody>
      </p:sp>
      <p:sp>
        <p:nvSpPr>
          <p:cNvPr id="17" name="Rectangle 16">
            <a:extLst>
              <a:ext uri="{FF2B5EF4-FFF2-40B4-BE49-F238E27FC236}">
                <a16:creationId xmlns:a16="http://schemas.microsoft.com/office/drawing/2014/main" id="{EBEB6F82-54CD-4864-B225-0AF6F2E26A02}"/>
              </a:ext>
            </a:extLst>
          </p:cNvPr>
          <p:cNvSpPr/>
          <p:nvPr/>
        </p:nvSpPr>
        <p:spPr>
          <a:xfrm>
            <a:off x="459342" y="2088565"/>
            <a:ext cx="2641471" cy="3326811"/>
          </a:xfrm>
          <a:prstGeom prst="rect">
            <a:avLst/>
          </a:prstGeom>
          <a:solidFill>
            <a:srgbClr val="C4C4CD"/>
          </a:solidFill>
          <a:ln w="6350" cap="flat" cmpd="sng" algn="ctr">
            <a:noFill/>
            <a:prstDash val="solid"/>
            <a:miter lim="800000"/>
          </a:ln>
          <a:effectLst/>
        </p:spPr>
        <p:txBody>
          <a:bodyPr wrap="square" lIns="182880" tIns="205633" rIns="91440" bIns="54740" rtlCol="0" anchor="t" anchorCtr="0">
            <a:noAutofit/>
          </a:bodyPr>
          <a:lstStyle/>
          <a:p>
            <a:pPr marL="269875" indent="-269875">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Filing footprint</a:t>
            </a:r>
          </a:p>
          <a:p>
            <a:pPr marL="269875" indent="-269875">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Taxability decisions </a:t>
            </a:r>
          </a:p>
          <a:p>
            <a:pPr marL="269875" indent="-269875">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Exemption certificate management</a:t>
            </a:r>
          </a:p>
        </p:txBody>
      </p:sp>
      <p:sp>
        <p:nvSpPr>
          <p:cNvPr id="19" name="Rectangle 18">
            <a:extLst>
              <a:ext uri="{FF2B5EF4-FFF2-40B4-BE49-F238E27FC236}">
                <a16:creationId xmlns:a16="http://schemas.microsoft.com/office/drawing/2014/main" id="{8FEF3FBD-E160-4B8F-8793-83189297CD8D}"/>
              </a:ext>
            </a:extLst>
          </p:cNvPr>
          <p:cNvSpPr/>
          <p:nvPr/>
        </p:nvSpPr>
        <p:spPr>
          <a:xfrm>
            <a:off x="459342" y="1135063"/>
            <a:ext cx="2641471" cy="953502"/>
          </a:xfrm>
          <a:prstGeom prst="rect">
            <a:avLst/>
          </a:prstGeom>
          <a:solidFill>
            <a:srgbClr val="747480"/>
          </a:solidFill>
          <a:ln w="6350" cap="flat" cmpd="sng" algn="ctr">
            <a:noFill/>
            <a:prstDash val="solid"/>
            <a:miter lim="800000"/>
          </a:ln>
          <a:effectLst/>
        </p:spPr>
        <p:txBody>
          <a:bodyPr wrap="square" lIns="54740" tIns="54740" rIns="54740" bIns="54740" rtlCol="0" anchor="ctr" anchorCtr="0">
            <a:noAutofit/>
          </a:bodyPr>
          <a:lstStyle/>
          <a:p>
            <a:pPr algn="ctr">
              <a:spcAft>
                <a:spcPts val="450"/>
              </a:spcAft>
              <a:buClr>
                <a:schemeClr val="bg1"/>
              </a:buClr>
              <a:buSzPct val="70000"/>
              <a:defRPr/>
            </a:pPr>
            <a:r>
              <a:rPr lang="en-IN" sz="1400" b="1" dirty="0">
                <a:solidFill>
                  <a:schemeClr val="bg1"/>
                </a:solidFill>
                <a:latin typeface="+mj-lt"/>
                <a:sym typeface="Calibri"/>
              </a:rPr>
              <a:t>Review compliance policy, processes and systems to assess gaps</a:t>
            </a:r>
          </a:p>
        </p:txBody>
      </p:sp>
      <p:sp>
        <p:nvSpPr>
          <p:cNvPr id="23" name="Rectangle 22">
            <a:extLst>
              <a:ext uri="{FF2B5EF4-FFF2-40B4-BE49-F238E27FC236}">
                <a16:creationId xmlns:a16="http://schemas.microsoft.com/office/drawing/2014/main" id="{3F67F5F8-4560-4FA1-B4DB-938B6EB5270A}"/>
              </a:ext>
            </a:extLst>
          </p:cNvPr>
          <p:cNvSpPr/>
          <p:nvPr/>
        </p:nvSpPr>
        <p:spPr>
          <a:xfrm>
            <a:off x="3252336" y="2088565"/>
            <a:ext cx="2641471" cy="3326811"/>
          </a:xfrm>
          <a:prstGeom prst="rect">
            <a:avLst/>
          </a:prstGeom>
          <a:solidFill>
            <a:srgbClr val="C4C4CD"/>
          </a:solidFill>
          <a:ln w="6350" cap="flat" cmpd="sng" algn="ctr">
            <a:noFill/>
            <a:prstDash val="solid"/>
            <a:miter lim="800000"/>
          </a:ln>
          <a:effectLst/>
        </p:spPr>
        <p:txBody>
          <a:bodyPr wrap="square" lIns="182880" tIns="205633" rIns="91440" bIns="54740" rtlCol="0" anchor="t" anchorCtr="0">
            <a:noAutofit/>
          </a:bodyPr>
          <a:lstStyle/>
          <a:p>
            <a:pPr marL="269875" indent="-269875">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Understand exemption rules for local jurisdictions where you have property</a:t>
            </a:r>
          </a:p>
          <a:p>
            <a:pPr marL="269875" indent="-269875">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Manage and document property use </a:t>
            </a:r>
          </a:p>
          <a:p>
            <a:pPr marL="269875" indent="-269875">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Consider potential exemption in lease vs. purchase decisions</a:t>
            </a:r>
          </a:p>
          <a:p>
            <a:pPr marL="269875" indent="-269875">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Review real estate transactions for potential transfer taxes</a:t>
            </a:r>
          </a:p>
        </p:txBody>
      </p:sp>
      <p:sp>
        <p:nvSpPr>
          <p:cNvPr id="24" name="Rectangle 23">
            <a:extLst>
              <a:ext uri="{FF2B5EF4-FFF2-40B4-BE49-F238E27FC236}">
                <a16:creationId xmlns:a16="http://schemas.microsoft.com/office/drawing/2014/main" id="{114E7726-55FD-4E03-AA93-4689251FDE2A}"/>
              </a:ext>
            </a:extLst>
          </p:cNvPr>
          <p:cNvSpPr/>
          <p:nvPr/>
        </p:nvSpPr>
        <p:spPr>
          <a:xfrm>
            <a:off x="3252336" y="1135063"/>
            <a:ext cx="2641471" cy="953502"/>
          </a:xfrm>
          <a:prstGeom prst="rect">
            <a:avLst/>
          </a:prstGeom>
          <a:solidFill>
            <a:srgbClr val="747480"/>
          </a:solidFill>
          <a:ln w="6350" cap="flat" cmpd="sng" algn="ctr">
            <a:noFill/>
            <a:prstDash val="solid"/>
            <a:miter lim="800000"/>
          </a:ln>
          <a:effectLst/>
        </p:spPr>
        <p:txBody>
          <a:bodyPr wrap="square" lIns="54740" tIns="54740" rIns="54740" bIns="54740" rtlCol="0" anchor="ctr" anchorCtr="0">
            <a:noAutofit/>
          </a:bodyPr>
          <a:lstStyle/>
          <a:p>
            <a:pPr algn="ctr">
              <a:spcAft>
                <a:spcPts val="450"/>
              </a:spcAft>
              <a:buClr>
                <a:schemeClr val="bg1"/>
              </a:buClr>
              <a:buSzPct val="70000"/>
              <a:defRPr/>
            </a:pPr>
            <a:r>
              <a:rPr lang="en-IN" sz="1400" b="1">
                <a:solidFill>
                  <a:schemeClr val="bg1"/>
                </a:solidFill>
                <a:latin typeface="+mj-lt"/>
                <a:sym typeface="Calibri"/>
              </a:rPr>
              <a:t>Review existing property</a:t>
            </a:r>
            <a:br>
              <a:rPr lang="en-IN" sz="1400" b="1">
                <a:solidFill>
                  <a:schemeClr val="bg1"/>
                </a:solidFill>
                <a:latin typeface="+mj-lt"/>
                <a:sym typeface="Calibri"/>
              </a:rPr>
            </a:br>
            <a:r>
              <a:rPr lang="en-IN" sz="1400" b="1">
                <a:solidFill>
                  <a:schemeClr val="bg1"/>
                </a:solidFill>
                <a:latin typeface="+mj-lt"/>
                <a:sym typeface="Calibri"/>
              </a:rPr>
              <a:t>use for determination</a:t>
            </a:r>
            <a:br>
              <a:rPr lang="en-IN" sz="1400" b="1">
                <a:solidFill>
                  <a:schemeClr val="bg1"/>
                </a:solidFill>
                <a:latin typeface="+mj-lt"/>
                <a:sym typeface="Calibri"/>
              </a:rPr>
            </a:br>
            <a:r>
              <a:rPr lang="en-IN" sz="1400" b="1">
                <a:solidFill>
                  <a:schemeClr val="bg1"/>
                </a:solidFill>
                <a:latin typeface="+mj-lt"/>
                <a:sym typeface="Calibri"/>
              </a:rPr>
              <a:t>and reporting</a:t>
            </a:r>
          </a:p>
        </p:txBody>
      </p:sp>
      <p:sp>
        <p:nvSpPr>
          <p:cNvPr id="28" name="Rectangle 27">
            <a:extLst>
              <a:ext uri="{FF2B5EF4-FFF2-40B4-BE49-F238E27FC236}">
                <a16:creationId xmlns:a16="http://schemas.microsoft.com/office/drawing/2014/main" id="{0AB41E12-3E6F-4C26-9D56-1B57AD62E082}"/>
              </a:ext>
            </a:extLst>
          </p:cNvPr>
          <p:cNvSpPr/>
          <p:nvPr/>
        </p:nvSpPr>
        <p:spPr>
          <a:xfrm>
            <a:off x="6045329" y="2088565"/>
            <a:ext cx="2641471" cy="3326811"/>
          </a:xfrm>
          <a:prstGeom prst="rect">
            <a:avLst/>
          </a:prstGeom>
          <a:solidFill>
            <a:srgbClr val="C4C4CD"/>
          </a:solidFill>
          <a:ln w="6350" cap="flat" cmpd="sng" algn="ctr">
            <a:noFill/>
            <a:prstDash val="solid"/>
            <a:miter lim="800000"/>
          </a:ln>
          <a:effectLst/>
        </p:spPr>
        <p:txBody>
          <a:bodyPr wrap="square" lIns="182880" tIns="205633" rIns="91440" bIns="54740" rtlCol="0" anchor="t" anchorCtr="0">
            <a:noAutofit/>
          </a:bodyPr>
          <a:lstStyle/>
          <a:p>
            <a:pPr marL="274320" indent="-274320">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Particularly follow changes in jurisdictions where an organization currently receives an exemption benefit to maintain continued compliance</a:t>
            </a:r>
          </a:p>
          <a:p>
            <a:pPr marL="274320" indent="-274320">
              <a:spcBef>
                <a:spcPct val="0"/>
              </a:spcBef>
              <a:spcAft>
                <a:spcPts val="600"/>
              </a:spcAft>
              <a:buClr>
                <a:schemeClr val="tx1"/>
              </a:buClr>
              <a:buSzPct val="100000"/>
              <a:buFont typeface="EYInterstate" panose="02000503020000020004" pitchFamily="2" charset="0"/>
              <a:buChar char="•"/>
              <a:defRPr/>
            </a:pPr>
            <a:r>
              <a:rPr lang="en-IN" sz="1400" dirty="0">
                <a:solidFill>
                  <a:srgbClr val="2E2E38"/>
                </a:solidFill>
                <a:latin typeface="+mj-lt"/>
                <a:ea typeface="+mj-ea"/>
                <a:cs typeface="Arial" pitchFamily="34" charset="0"/>
                <a:sym typeface="Calibri"/>
              </a:rPr>
              <a:t>Review PILOTs to assess whether changing laws are more </a:t>
            </a:r>
            <a:r>
              <a:rPr lang="en-IN" sz="1400" dirty="0" err="1">
                <a:solidFill>
                  <a:srgbClr val="2E2E38"/>
                </a:solidFill>
                <a:latin typeface="+mj-lt"/>
                <a:ea typeface="+mj-ea"/>
                <a:cs typeface="Arial" pitchFamily="34" charset="0"/>
                <a:sym typeface="Calibri"/>
              </a:rPr>
              <a:t>favorable</a:t>
            </a:r>
            <a:r>
              <a:rPr lang="en-IN" sz="1400" dirty="0">
                <a:solidFill>
                  <a:srgbClr val="2E2E38"/>
                </a:solidFill>
                <a:latin typeface="+mj-lt"/>
                <a:ea typeface="+mj-ea"/>
                <a:cs typeface="Arial" pitchFamily="34" charset="0"/>
                <a:sym typeface="Calibri"/>
              </a:rPr>
              <a:t> </a:t>
            </a:r>
          </a:p>
        </p:txBody>
      </p:sp>
      <p:sp>
        <p:nvSpPr>
          <p:cNvPr id="29" name="Rectangle 28">
            <a:extLst>
              <a:ext uri="{FF2B5EF4-FFF2-40B4-BE49-F238E27FC236}">
                <a16:creationId xmlns:a16="http://schemas.microsoft.com/office/drawing/2014/main" id="{D83B41F3-D06C-42C9-970C-BF8C93A2C075}"/>
              </a:ext>
            </a:extLst>
          </p:cNvPr>
          <p:cNvSpPr/>
          <p:nvPr/>
        </p:nvSpPr>
        <p:spPr>
          <a:xfrm>
            <a:off x="6045329" y="1135063"/>
            <a:ext cx="2641471" cy="953502"/>
          </a:xfrm>
          <a:prstGeom prst="rect">
            <a:avLst/>
          </a:prstGeom>
          <a:solidFill>
            <a:srgbClr val="747480"/>
          </a:solidFill>
          <a:ln w="6350" cap="flat" cmpd="sng" algn="ctr">
            <a:noFill/>
            <a:prstDash val="solid"/>
            <a:miter lim="800000"/>
          </a:ln>
          <a:effectLst/>
        </p:spPr>
        <p:txBody>
          <a:bodyPr wrap="square" lIns="54740" tIns="54740" rIns="54740" bIns="54740" rtlCol="0" anchor="ctr" anchorCtr="0">
            <a:noAutofit/>
          </a:bodyPr>
          <a:lstStyle/>
          <a:p>
            <a:pPr algn="ctr">
              <a:spcAft>
                <a:spcPts val="450"/>
              </a:spcAft>
              <a:buClr>
                <a:schemeClr val="bg1"/>
              </a:buClr>
              <a:buSzPct val="70000"/>
              <a:defRPr/>
            </a:pPr>
            <a:r>
              <a:rPr lang="en-IN" sz="1400" b="1">
                <a:solidFill>
                  <a:schemeClr val="bg1"/>
                </a:solidFill>
                <a:latin typeface="+mj-lt"/>
                <a:sym typeface="Calibri"/>
              </a:rPr>
              <a:t>Monitor ongoing case law and legislative developments</a:t>
            </a:r>
          </a:p>
        </p:txBody>
      </p:sp>
    </p:spTree>
    <p:extLst>
      <p:ext uri="{BB962C8B-B14F-4D97-AF65-F5344CB8AC3E}">
        <p14:creationId xmlns:p14="http://schemas.microsoft.com/office/powerpoint/2010/main" val="2114454832"/>
      </p:ext>
    </p:extLst>
  </p:cSld>
  <p:clrMapOvr>
    <a:masterClrMapping/>
  </p:clrMapOvr>
  <mc:AlternateContent xmlns:mc="http://schemas.openxmlformats.org/markup-compatibility/2006" xmlns:p14="http://schemas.microsoft.com/office/powerpoint/2010/main">
    <mc:Choice Requires="p14">
      <p:transition spd="slow" p14:dur="2000" advTm="39"/>
    </mc:Choice>
    <mc:Fallback xmlns="">
      <p:transition spd="slow" advTm="39"/>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62CD159-31A2-4B6B-9026-02F1143937FB}"/>
              </a:ext>
            </a:extLst>
          </p:cNvPr>
          <p:cNvGraphicFramePr>
            <a:graphicFrameLocks noChangeAspect="1"/>
          </p:cNvGraphicFramePr>
          <p:nvPr>
            <p:custDataLst>
              <p:tags r:id="rId1"/>
            </p:custDataLst>
            <p:extLst>
              <p:ext uri="{D42A27DB-BD31-4B8C-83A1-F6EECF244321}">
                <p14:modId xmlns:p14="http://schemas.microsoft.com/office/powerpoint/2010/main" val="2975248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5" name="Object 4" hidden="1">
                        <a:extLst>
                          <a:ext uri="{FF2B5EF4-FFF2-40B4-BE49-F238E27FC236}">
                            <a16:creationId xmlns:a16="http://schemas.microsoft.com/office/drawing/2014/main" id="{D62CD159-31A2-4B6B-9026-02F1143937F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a:t>Presenters</a:t>
            </a:r>
            <a:endParaRPr lang="en-GB"/>
          </a:p>
        </p:txBody>
      </p:sp>
      <p:sp>
        <p:nvSpPr>
          <p:cNvPr id="7" name="Content Placeholder 6"/>
          <p:cNvSpPr>
            <a:spLocks noGrp="1"/>
          </p:cNvSpPr>
          <p:nvPr>
            <p:ph idx="4294967295"/>
          </p:nvPr>
        </p:nvSpPr>
        <p:spPr>
          <a:xfrm>
            <a:off x="609600" y="1295400"/>
            <a:ext cx="2832100" cy="1230313"/>
          </a:xfrm>
        </p:spPr>
        <p:txBody>
          <a:bodyPr wrap="square">
            <a:noAutofit/>
          </a:bodyPr>
          <a:lstStyle/>
          <a:p>
            <a:pPr marL="0" indent="0">
              <a:spcAft>
                <a:spcPts val="0"/>
              </a:spcAft>
              <a:buNone/>
            </a:pPr>
            <a:r>
              <a:rPr lang="en-US" b="1" dirty="0">
                <a:latin typeface="EYInterstate Light"/>
              </a:rPr>
              <a:t>Tatiana Cordova</a:t>
            </a:r>
            <a:endParaRPr lang="en-US" b="1" dirty="0"/>
          </a:p>
          <a:p>
            <a:pPr marL="0" lvl="1" indent="0">
              <a:spcAft>
                <a:spcPts val="0"/>
              </a:spcAft>
              <a:buNone/>
            </a:pPr>
            <a:r>
              <a:rPr lang="en-US" sz="1500" dirty="0">
                <a:latin typeface="EYInterstate Light"/>
              </a:rPr>
              <a:t>Ernst &amp; Young LLP</a:t>
            </a:r>
          </a:p>
          <a:p>
            <a:pPr marL="0" lvl="1" indent="0">
              <a:spcAft>
                <a:spcPts val="0"/>
              </a:spcAft>
              <a:buNone/>
            </a:pPr>
            <a:r>
              <a:rPr lang="en-US" sz="1500" dirty="0">
                <a:latin typeface="EYInterstate Light"/>
              </a:rPr>
              <a:t>Portland, Oregon</a:t>
            </a:r>
          </a:p>
          <a:p>
            <a:pPr marL="0" lvl="1" indent="0">
              <a:spcAft>
                <a:spcPts val="0"/>
              </a:spcAft>
              <a:buClr>
                <a:srgbClr val="FFE600"/>
              </a:buClr>
              <a:buNone/>
              <a:defRPr/>
            </a:pPr>
            <a:r>
              <a:rPr lang="en-US" sz="1500" dirty="0">
                <a:solidFill>
                  <a:schemeClr val="tx2"/>
                </a:solidFill>
                <a:latin typeface="EYInterstate Light"/>
                <a:hlinkClick r:id="rId5">
                  <a:extLst>
                    <a:ext uri="{A12FA001-AC4F-418D-AE19-62706E023703}">
                      <ahyp:hlinkClr xmlns:ahyp="http://schemas.microsoft.com/office/drawing/2018/hyperlinkcolor" val="tx"/>
                    </a:ext>
                  </a:extLst>
                </a:hlinkClick>
              </a:rPr>
              <a:t>tatiana.cordova@ey.com</a:t>
            </a:r>
            <a:r>
              <a:rPr lang="en-US" sz="1500" dirty="0">
                <a:solidFill>
                  <a:schemeClr val="tx2"/>
                </a:solidFill>
                <a:latin typeface="EYInterstate Light"/>
              </a:rPr>
              <a:t>   </a:t>
            </a:r>
          </a:p>
          <a:p>
            <a:pPr marL="0" lvl="1" indent="0">
              <a:spcAft>
                <a:spcPts val="0"/>
              </a:spcAft>
              <a:buNone/>
            </a:pPr>
            <a:r>
              <a:rPr lang="en-US" sz="1500" dirty="0">
                <a:latin typeface="EYInterstate Light"/>
              </a:rPr>
              <a:t>+1 503 414 7989</a:t>
            </a:r>
          </a:p>
        </p:txBody>
      </p:sp>
      <p:sp>
        <p:nvSpPr>
          <p:cNvPr id="10" name="Left Bracket 9">
            <a:extLst>
              <a:ext uri="{FF2B5EF4-FFF2-40B4-BE49-F238E27FC236}">
                <a16:creationId xmlns:a16="http://schemas.microsoft.com/office/drawing/2014/main" id="{FEEFCB68-1573-4BAC-A7EB-B6D5961B1267}"/>
              </a:ext>
            </a:extLst>
          </p:cNvPr>
          <p:cNvSpPr/>
          <p:nvPr/>
        </p:nvSpPr>
        <p:spPr>
          <a:xfrm>
            <a:off x="457201" y="1141890"/>
            <a:ext cx="3941180" cy="1537810"/>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a:p>
        </p:txBody>
      </p:sp>
      <p:sp>
        <p:nvSpPr>
          <p:cNvPr id="14" name="Left Bracket 13">
            <a:extLst>
              <a:ext uri="{FF2B5EF4-FFF2-40B4-BE49-F238E27FC236}">
                <a16:creationId xmlns:a16="http://schemas.microsoft.com/office/drawing/2014/main" id="{B0FACCA5-FE41-49DB-9C68-E3008954974B}"/>
              </a:ext>
            </a:extLst>
          </p:cNvPr>
          <p:cNvSpPr/>
          <p:nvPr/>
        </p:nvSpPr>
        <p:spPr>
          <a:xfrm flipH="1">
            <a:off x="457199" y="2861831"/>
            <a:ext cx="3941180" cy="1537810"/>
          </a:xfrm>
          <a:prstGeom prst="leftBracket">
            <a:avLst>
              <a:gd name="adj" fmla="val 0"/>
            </a:avLst>
          </a:prstGeom>
          <a:ln w="19050" cap="flat" cmpd="sng" algn="ctr">
            <a:solidFill>
              <a:srgbClr val="747480"/>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a:p>
        </p:txBody>
      </p:sp>
      <p:sp>
        <p:nvSpPr>
          <p:cNvPr id="15" name="Rectangle 14">
            <a:extLst>
              <a:ext uri="{FF2B5EF4-FFF2-40B4-BE49-F238E27FC236}">
                <a16:creationId xmlns:a16="http://schemas.microsoft.com/office/drawing/2014/main" id="{35A2E714-1439-4AB2-8B98-E8E9C52B74CD}"/>
              </a:ext>
            </a:extLst>
          </p:cNvPr>
          <p:cNvSpPr/>
          <p:nvPr/>
        </p:nvSpPr>
        <p:spPr>
          <a:xfrm>
            <a:off x="609600" y="3015183"/>
            <a:ext cx="2832100" cy="1231106"/>
          </a:xfrm>
          <a:prstGeom prst="rect">
            <a:avLst/>
          </a:prstGeom>
        </p:spPr>
        <p:txBody>
          <a:bodyPr lIns="0" tIns="0" rIns="0" bIns="0" anchor="t">
            <a:noAutofit/>
          </a:bodyPr>
          <a:lstStyle/>
          <a:p>
            <a:r>
              <a:rPr lang="en-US" b="1" dirty="0">
                <a:solidFill>
                  <a:schemeClr val="bg1"/>
                </a:solidFill>
              </a:rPr>
              <a:t>David </a:t>
            </a:r>
            <a:r>
              <a:rPr lang="en-US" b="1" dirty="0" err="1">
                <a:solidFill>
                  <a:schemeClr val="bg1"/>
                </a:solidFill>
              </a:rPr>
              <a:t>Camerucci</a:t>
            </a:r>
            <a:endParaRPr lang="en-US" b="1" dirty="0">
              <a:solidFill>
                <a:schemeClr val="bg1"/>
              </a:solidFill>
            </a:endParaRPr>
          </a:p>
          <a:p>
            <a:r>
              <a:rPr lang="en-US" sz="1500" dirty="0">
                <a:solidFill>
                  <a:schemeClr val="bg1"/>
                </a:solidFill>
              </a:rPr>
              <a:t>Ernst &amp; Young LLP</a:t>
            </a:r>
            <a:endParaRPr lang="en-US" dirty="0">
              <a:solidFill>
                <a:schemeClr val="bg1"/>
              </a:solidFill>
            </a:endParaRPr>
          </a:p>
          <a:p>
            <a:pPr marL="0" lvl="1"/>
            <a:r>
              <a:rPr lang="en-US" sz="1500" dirty="0">
                <a:solidFill>
                  <a:schemeClr val="bg1"/>
                </a:solidFill>
              </a:rPr>
              <a:t>Columbus, Ohio</a:t>
            </a:r>
          </a:p>
          <a:p>
            <a:pPr marL="0" lvl="1"/>
            <a:r>
              <a:rPr lang="en-US" sz="1500" dirty="0">
                <a:solidFill>
                  <a:schemeClr val="tx2"/>
                </a:solidFill>
                <a:hlinkClick r:id="rId6">
                  <a:extLst>
                    <a:ext uri="{A12FA001-AC4F-418D-AE19-62706E023703}">
                      <ahyp:hlinkClr xmlns:ahyp="http://schemas.microsoft.com/office/drawing/2018/hyperlinkcolor" val="tx"/>
                    </a:ext>
                  </a:extLst>
                </a:hlinkClick>
              </a:rPr>
              <a:t>david.m.camerucci@ey.com</a:t>
            </a:r>
            <a:r>
              <a:rPr lang="en-US" sz="1500" dirty="0">
                <a:solidFill>
                  <a:schemeClr val="tx2"/>
                </a:solidFill>
              </a:rPr>
              <a:t>  </a:t>
            </a:r>
            <a:endParaRPr lang="en-US" dirty="0"/>
          </a:p>
          <a:p>
            <a:pPr marL="0" lvl="1"/>
            <a:r>
              <a:rPr lang="en-US" sz="1500" dirty="0">
                <a:solidFill>
                  <a:schemeClr val="bg1"/>
                </a:solidFill>
              </a:rPr>
              <a:t>+1 614 297 3326</a:t>
            </a:r>
          </a:p>
        </p:txBody>
      </p:sp>
      <p:sp>
        <p:nvSpPr>
          <p:cNvPr id="16" name="Content Placeholder 6">
            <a:extLst>
              <a:ext uri="{FF2B5EF4-FFF2-40B4-BE49-F238E27FC236}">
                <a16:creationId xmlns:a16="http://schemas.microsoft.com/office/drawing/2014/main" id="{E362CC4B-B87F-46A6-A29A-A35C91EA6040}"/>
              </a:ext>
            </a:extLst>
          </p:cNvPr>
          <p:cNvSpPr txBox="1">
            <a:spLocks/>
          </p:cNvSpPr>
          <p:nvPr/>
        </p:nvSpPr>
        <p:spPr>
          <a:xfrm>
            <a:off x="4987385" y="1295242"/>
            <a:ext cx="2832100" cy="1231106"/>
          </a:xfrm>
          <a:prstGeom prst="rect">
            <a:avLst/>
          </a:prstGeom>
        </p:spPr>
        <p:txBody>
          <a:bodyPr vert="horz" wrap="square" lIns="0" tIns="0" rIns="0" bIns="0" rtlCol="0" anchor="t" anchorCtr="0">
            <a:noAutofit/>
          </a:bodyPr>
          <a:lst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Aft>
                <a:spcPts val="0"/>
              </a:spcAft>
              <a:buClr>
                <a:srgbClr val="FFE600"/>
              </a:buClr>
              <a:buNone/>
              <a:defRPr/>
            </a:pPr>
            <a:r>
              <a:rPr lang="en-US" b="1" dirty="0">
                <a:latin typeface="EYInterstate Light"/>
              </a:rPr>
              <a:t>John </a:t>
            </a:r>
            <a:r>
              <a:rPr lang="en-US" b="1" dirty="0" err="1">
                <a:latin typeface="EYInterstate Light"/>
              </a:rPr>
              <a:t>Corum</a:t>
            </a:r>
            <a:endParaRPr lang="en-US" dirty="0"/>
          </a:p>
          <a:p>
            <a:pPr marL="0" lvl="1" indent="0">
              <a:spcAft>
                <a:spcPts val="0"/>
              </a:spcAft>
              <a:buNone/>
              <a:defRPr/>
            </a:pPr>
            <a:r>
              <a:rPr lang="en-US" sz="1500" dirty="0">
                <a:latin typeface="EYInterstate Light"/>
              </a:rPr>
              <a:t>Ernst &amp; Young LLP</a:t>
            </a:r>
            <a:endParaRPr lang="en-US" dirty="0"/>
          </a:p>
          <a:p>
            <a:pPr marL="0" lvl="1" indent="0">
              <a:spcAft>
                <a:spcPts val="0"/>
              </a:spcAft>
              <a:buClr>
                <a:srgbClr val="FFE600"/>
              </a:buClr>
              <a:buNone/>
              <a:defRPr/>
            </a:pPr>
            <a:r>
              <a:rPr lang="en-US" sz="1500" dirty="0">
                <a:latin typeface="EYInterstate Light"/>
              </a:rPr>
              <a:t>Irvine, California</a:t>
            </a:r>
          </a:p>
          <a:p>
            <a:pPr marL="0" lvl="1" indent="0">
              <a:spcAft>
                <a:spcPts val="0"/>
              </a:spcAft>
              <a:buClr>
                <a:srgbClr val="FFE600"/>
              </a:buClr>
              <a:buNone/>
              <a:defRPr/>
            </a:pPr>
            <a:r>
              <a:rPr lang="en-US" sz="1500" dirty="0">
                <a:solidFill>
                  <a:schemeClr val="tx2"/>
                </a:solidFill>
                <a:latin typeface="EYInterstate Light"/>
                <a:hlinkClick r:id="rId7">
                  <a:extLst>
                    <a:ext uri="{A12FA001-AC4F-418D-AE19-62706E023703}">
                      <ahyp:hlinkClr xmlns:ahyp="http://schemas.microsoft.com/office/drawing/2018/hyperlinkcolor" val="tx"/>
                    </a:ext>
                  </a:extLst>
                </a:hlinkClick>
              </a:rPr>
              <a:t>john.corum@ey.com</a:t>
            </a:r>
            <a:endParaRPr lang="en-US" sz="1500" dirty="0">
              <a:solidFill>
                <a:schemeClr val="tx2"/>
              </a:solidFill>
              <a:latin typeface="EYInterstate Light"/>
            </a:endParaRPr>
          </a:p>
          <a:p>
            <a:pPr marL="0" lvl="1" indent="0">
              <a:spcAft>
                <a:spcPts val="0"/>
              </a:spcAft>
              <a:buClr>
                <a:srgbClr val="FFE600"/>
              </a:buClr>
              <a:buNone/>
              <a:defRPr/>
            </a:pPr>
            <a:r>
              <a:rPr lang="en-US" sz="1500" dirty="0">
                <a:latin typeface="EYInterstate Light"/>
              </a:rPr>
              <a:t>+1 949 437 0673</a:t>
            </a:r>
            <a:endParaRPr lang="en-US" sz="1500" dirty="0"/>
          </a:p>
        </p:txBody>
      </p:sp>
      <p:sp>
        <p:nvSpPr>
          <p:cNvPr id="17" name="Left Bracket 16">
            <a:extLst>
              <a:ext uri="{FF2B5EF4-FFF2-40B4-BE49-F238E27FC236}">
                <a16:creationId xmlns:a16="http://schemas.microsoft.com/office/drawing/2014/main" id="{A90483D2-F2C8-42C1-BE0E-E8BE1C31D4AF}"/>
              </a:ext>
            </a:extLst>
          </p:cNvPr>
          <p:cNvSpPr/>
          <p:nvPr/>
        </p:nvSpPr>
        <p:spPr>
          <a:xfrm>
            <a:off x="4745625" y="1141890"/>
            <a:ext cx="3928476" cy="1537810"/>
          </a:xfrm>
          <a:prstGeom prst="leftBracket">
            <a:avLst>
              <a:gd name="adj" fmla="val 0"/>
            </a:avLst>
          </a:prstGeom>
          <a:ln w="19050" cap="flat" cmpd="sng" algn="ctr">
            <a:solidFill>
              <a:srgbClr val="747480"/>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a:p>
        </p:txBody>
      </p:sp>
      <p:sp>
        <p:nvSpPr>
          <p:cNvPr id="18" name="Left Bracket 17">
            <a:extLst>
              <a:ext uri="{FF2B5EF4-FFF2-40B4-BE49-F238E27FC236}">
                <a16:creationId xmlns:a16="http://schemas.microsoft.com/office/drawing/2014/main" id="{79A17E30-1F6F-4ED6-ADB0-1C4E04486B60}"/>
              </a:ext>
            </a:extLst>
          </p:cNvPr>
          <p:cNvSpPr/>
          <p:nvPr/>
        </p:nvSpPr>
        <p:spPr>
          <a:xfrm flipH="1">
            <a:off x="4745623" y="2861831"/>
            <a:ext cx="3928476" cy="1537810"/>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a:p>
        </p:txBody>
      </p:sp>
      <p:sp>
        <p:nvSpPr>
          <p:cNvPr id="19" name="Rectangle 18">
            <a:extLst>
              <a:ext uri="{FF2B5EF4-FFF2-40B4-BE49-F238E27FC236}">
                <a16:creationId xmlns:a16="http://schemas.microsoft.com/office/drawing/2014/main" id="{B557603B-FF77-4B13-9439-B4B5D78409AC}"/>
              </a:ext>
            </a:extLst>
          </p:cNvPr>
          <p:cNvSpPr/>
          <p:nvPr/>
        </p:nvSpPr>
        <p:spPr>
          <a:xfrm>
            <a:off x="4987385" y="3015183"/>
            <a:ext cx="3356515" cy="1231106"/>
          </a:xfrm>
          <a:prstGeom prst="rect">
            <a:avLst/>
          </a:prstGeom>
        </p:spPr>
        <p:txBody>
          <a:bodyPr lIns="0" tIns="0" rIns="0" bIns="0">
            <a:noAutofit/>
          </a:bodyPr>
          <a:lstStyle/>
          <a:p>
            <a:pPr lvl="0" defTabSz="685434">
              <a:buClr>
                <a:schemeClr val="tx2"/>
              </a:buClr>
              <a:buSzPct val="100000"/>
              <a:defRPr/>
            </a:pPr>
            <a:r>
              <a:rPr lang="en-US" sz="2000" b="1" dirty="0">
                <a:solidFill>
                  <a:schemeClr val="bg1"/>
                </a:solidFill>
                <a:latin typeface="EYInterstate Light" panose="02000506000000020004" pitchFamily="2" charset="0"/>
              </a:rPr>
              <a:t>Shalini </a:t>
            </a:r>
            <a:r>
              <a:rPr lang="en-US" sz="2000" b="1" dirty="0" err="1">
                <a:solidFill>
                  <a:schemeClr val="bg1"/>
                </a:solidFill>
                <a:latin typeface="EYInterstate Light" panose="02000506000000020004" pitchFamily="2" charset="0"/>
              </a:rPr>
              <a:t>Appaiah</a:t>
            </a:r>
            <a:br>
              <a:rPr lang="en-US" sz="2000" b="1" dirty="0">
                <a:solidFill>
                  <a:schemeClr val="bg1"/>
                </a:solidFill>
                <a:latin typeface="EYInterstate Light" panose="02000506000000020004" pitchFamily="2" charset="0"/>
              </a:rPr>
            </a:br>
            <a:r>
              <a:rPr lang="en-US" sz="1500" dirty="0">
                <a:solidFill>
                  <a:schemeClr val="bg1"/>
                </a:solidFill>
                <a:latin typeface="EYInterstate Light" panose="02000506000000020004" pitchFamily="2" charset="0"/>
              </a:rPr>
              <a:t>Ernst &amp; Young LLP</a:t>
            </a:r>
          </a:p>
          <a:p>
            <a:pPr marL="0" lvl="1" indent="0" defTabSz="685434">
              <a:spcBef>
                <a:spcPts val="0"/>
              </a:spcBef>
              <a:buClr>
                <a:schemeClr val="tx2"/>
              </a:buClr>
              <a:buSzPct val="100000"/>
              <a:buNone/>
              <a:defRPr/>
            </a:pPr>
            <a:r>
              <a:rPr lang="en-US" sz="1500" dirty="0">
                <a:solidFill>
                  <a:schemeClr val="bg1"/>
                </a:solidFill>
                <a:latin typeface="EYInterstate Light" panose="02000506000000020004" pitchFamily="2" charset="0"/>
              </a:rPr>
              <a:t>Boston, Massachusetts</a:t>
            </a:r>
          </a:p>
          <a:p>
            <a:pPr marL="0" lvl="1" indent="0" defTabSz="685434">
              <a:spcBef>
                <a:spcPts val="0"/>
              </a:spcBef>
              <a:buClr>
                <a:schemeClr val="tx2"/>
              </a:buClr>
              <a:buSzPct val="100000"/>
              <a:buNone/>
              <a:defRPr/>
            </a:pPr>
            <a:r>
              <a:rPr lang="en-US" sz="1500" dirty="0">
                <a:solidFill>
                  <a:schemeClr val="tx2"/>
                </a:solidFill>
                <a:latin typeface="EYInterstate Light" panose="02000506000000020004" pitchFamily="2" charset="0"/>
                <a:hlinkClick r:id="rId8">
                  <a:extLst>
                    <a:ext uri="{A12FA001-AC4F-418D-AE19-62706E023703}">
                      <ahyp:hlinkClr xmlns:ahyp="http://schemas.microsoft.com/office/drawing/2018/hyperlinkcolor" val="tx"/>
                    </a:ext>
                  </a:extLst>
                </a:hlinkClick>
              </a:rPr>
              <a:t>shalini.appaiah@ey.com</a:t>
            </a:r>
            <a:endParaRPr lang="en-US" sz="1500" dirty="0">
              <a:solidFill>
                <a:schemeClr val="tx2"/>
              </a:solidFill>
              <a:latin typeface="EYInterstate Light" panose="02000506000000020004" pitchFamily="2" charset="0"/>
            </a:endParaRPr>
          </a:p>
          <a:p>
            <a:pPr marL="0" lvl="1" indent="0" defTabSz="685434">
              <a:spcBef>
                <a:spcPts val="0"/>
              </a:spcBef>
              <a:buClr>
                <a:schemeClr val="tx2"/>
              </a:buClr>
              <a:buSzPct val="100000"/>
              <a:buNone/>
              <a:defRPr/>
            </a:pPr>
            <a:r>
              <a:rPr lang="en-US" sz="1500" dirty="0">
                <a:solidFill>
                  <a:schemeClr val="bg1"/>
                </a:solidFill>
                <a:latin typeface="EYInterstate Light" panose="02000506000000020004" pitchFamily="2" charset="0"/>
              </a:rPr>
              <a:t>+1 617 585 3430</a:t>
            </a:r>
          </a:p>
        </p:txBody>
      </p:sp>
      <p:sp>
        <p:nvSpPr>
          <p:cNvPr id="12" name="Content Placeholder 6">
            <a:extLst>
              <a:ext uri="{FF2B5EF4-FFF2-40B4-BE49-F238E27FC236}">
                <a16:creationId xmlns:a16="http://schemas.microsoft.com/office/drawing/2014/main" id="{46DDAAE2-9141-4ECE-A4AF-91618E548A3C}"/>
              </a:ext>
            </a:extLst>
          </p:cNvPr>
          <p:cNvSpPr txBox="1">
            <a:spLocks/>
          </p:cNvSpPr>
          <p:nvPr/>
        </p:nvSpPr>
        <p:spPr>
          <a:xfrm>
            <a:off x="609600" y="4703605"/>
            <a:ext cx="2832100" cy="1231106"/>
          </a:xfrm>
          <a:prstGeom prst="rect">
            <a:avLst/>
          </a:prstGeom>
        </p:spPr>
        <p:txBody>
          <a:bodyPr vert="horz" wrap="square" lIns="0" tIns="0" rIns="0" bIns="0" rtlCol="0" anchor="t" anchorCtr="0">
            <a:noAutofit/>
          </a:bodyPr>
          <a:lst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spcAft>
                <a:spcPts val="0"/>
              </a:spcAft>
              <a:buFont typeface="EYInterstate Light" panose="02000506000000020004" pitchFamily="2" charset="0"/>
              <a:buNone/>
            </a:pPr>
            <a:endParaRPr lang="en-US" b="1"/>
          </a:p>
        </p:txBody>
      </p:sp>
    </p:spTree>
    <p:extLst>
      <p:ext uri="{BB962C8B-B14F-4D97-AF65-F5344CB8AC3E}">
        <p14:creationId xmlns:p14="http://schemas.microsoft.com/office/powerpoint/2010/main" val="1854017344"/>
      </p:ext>
    </p:extLst>
  </p:cSld>
  <p:clrMapOvr>
    <a:masterClrMapping/>
  </p:clrMapOvr>
  <mc:AlternateContent xmlns:mc="http://schemas.openxmlformats.org/markup-compatibility/2006" xmlns:p14="http://schemas.microsoft.com/office/powerpoint/2010/main">
    <mc:Choice Requires="p14">
      <p:transition spd="slow" p14:dur="2000" advTm="26"/>
    </mc:Choice>
    <mc:Fallback xmlns="">
      <p:transition spd="slow" advTm="2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392415"/>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lang="en-IN" b="0" dirty="0">
                <a:solidFill>
                  <a:schemeClr val="tx1"/>
                </a:solidFill>
              </a:rPr>
              <a:t>IRA overview</a:t>
            </a:r>
            <a:endParaRPr kumimoji="0" lang="en-GB" sz="3000" b="0" i="0" u="none" strike="noStrike" kern="1200" cap="none" spc="0" normalizeH="0" baseline="0" noProof="0" dirty="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995389054"/>
      </p:ext>
    </p:extLst>
  </p:cSld>
  <p:clrMapOvr>
    <a:masterClrMapping/>
  </p:clrMapOvr>
  <mc:AlternateContent xmlns:mc="http://schemas.openxmlformats.org/markup-compatibility/2006" xmlns:p14="http://schemas.microsoft.com/office/powerpoint/2010/main">
    <mc:Choice Requires="p14">
      <p:transition spd="slow" p14:dur="2000" advTm="35"/>
    </mc:Choice>
    <mc:Fallback xmlns="">
      <p:transition spd="slow" advTm="35"/>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69DD2CD-7B37-42EB-B577-70595CDA236E}"/>
              </a:ext>
            </a:extLst>
          </p:cNvPr>
          <p:cNvPicPr>
            <a:picLocks noChangeAspect="1"/>
          </p:cNvPicPr>
          <p:nvPr/>
        </p:nvPicPr>
        <p:blipFill rotWithShape="1">
          <a:blip r:embed="rId3">
            <a:extLst>
              <a:ext uri="{28A0092B-C50C-407E-A947-70E740481C1C}">
                <a14:useLocalDpi xmlns:a14="http://schemas.microsoft.com/office/drawing/2010/main"/>
              </a:ext>
            </a:extLst>
          </a:blip>
          <a:srcRect l="43180" r="37220"/>
          <a:stretch/>
        </p:blipFill>
        <p:spPr>
          <a:xfrm>
            <a:off x="1" y="1"/>
            <a:ext cx="1874123" cy="6088062"/>
          </a:xfrm>
          <a:prstGeom prst="rect">
            <a:avLst/>
          </a:prstGeom>
          <a:blipFill>
            <a:blip r:embed="rId4" cstate="screen">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p:txBody>
          <a:bodyPr/>
          <a:lstStyle/>
          <a:p>
            <a:r>
              <a:rPr lang="en-US" dirty="0"/>
              <a:t>IRA overview</a:t>
            </a:r>
          </a:p>
        </p:txBody>
      </p:sp>
      <p:sp>
        <p:nvSpPr>
          <p:cNvPr id="29" name="Content Placeholder 28">
            <a:extLst>
              <a:ext uri="{FF2B5EF4-FFF2-40B4-BE49-F238E27FC236}">
                <a16:creationId xmlns:a16="http://schemas.microsoft.com/office/drawing/2014/main" id="{204F6AF8-3944-4C3E-89B9-B020B971E69A}"/>
              </a:ext>
            </a:extLst>
          </p:cNvPr>
          <p:cNvSpPr>
            <a:spLocks noGrp="1"/>
          </p:cNvSpPr>
          <p:nvPr>
            <p:ph idx="1"/>
          </p:nvPr>
        </p:nvSpPr>
        <p:spPr>
          <a:xfrm>
            <a:off x="2020419" y="1135064"/>
            <a:ext cx="6671144" cy="4953000"/>
          </a:xfrm>
        </p:spPr>
        <p:txBody>
          <a:bodyPr/>
          <a:lstStyle/>
          <a:p>
            <a:pPr fontAlgn="ctr">
              <a:buClr>
                <a:srgbClr val="000000"/>
              </a:buClr>
              <a:buSzPct val="120000"/>
              <a:defRPr/>
            </a:pPr>
            <a:r>
              <a:rPr lang="en-US" sz="1274" dirty="0">
                <a:latin typeface="EYInterstate Light"/>
              </a:rPr>
              <a:t>The IRA of 2022 recently passed by President Biden includes over </a:t>
            </a:r>
            <a:r>
              <a:rPr lang="en-US" sz="1274" b="1" dirty="0">
                <a:solidFill>
                  <a:schemeClr val="tx2"/>
                </a:solidFill>
                <a:latin typeface="EYInterstate Light"/>
              </a:rPr>
              <a:t>$350 billion </a:t>
            </a:r>
            <a:r>
              <a:rPr lang="en-US" sz="1274" dirty="0">
                <a:latin typeface="EYInterstate Light"/>
              </a:rPr>
              <a:t>in new and expanded incentives for energy efficiency, renewable and clean energy investments, fleet decarbonization, infrastructure improvements and other sustainability-related investments. When these incentives are combined with those in the Infrastructure Investment and Jobs Act (IIJA), signed into law in November 2021, the federal government is poised to make substantial investments in clean energy and sustainability.</a:t>
            </a:r>
          </a:p>
          <a:p>
            <a:pPr fontAlgn="ctr">
              <a:buClr>
                <a:srgbClr val="000000"/>
              </a:buClr>
              <a:buSzPct val="120000"/>
              <a:defRPr/>
            </a:pPr>
            <a:endParaRPr lang="en-US" sz="1199" dirty="0">
              <a:latin typeface="EYInterstate Light"/>
            </a:endParaRPr>
          </a:p>
          <a:p>
            <a:pPr fontAlgn="ctr">
              <a:buClr>
                <a:srgbClr val="000000"/>
              </a:buClr>
              <a:buSzPct val="120000"/>
              <a:defRPr/>
            </a:pPr>
            <a:r>
              <a:rPr lang="en-US" sz="1274" b="1" dirty="0">
                <a:solidFill>
                  <a:schemeClr val="tx2"/>
                </a:solidFill>
                <a:latin typeface="EYInterstate Light"/>
              </a:rPr>
              <a:t>IRA highlights:</a:t>
            </a:r>
          </a:p>
          <a:p>
            <a:pPr marL="214205" indent="-214205">
              <a:spcBef>
                <a:spcPts val="450"/>
              </a:spcBef>
              <a:buFont typeface="EYInterstate Light" panose="02000506000000020004" pitchFamily="2" charset="0"/>
              <a:buChar char="•"/>
            </a:pPr>
            <a:r>
              <a:rPr lang="en-US" altLang="en-US" sz="1274" dirty="0"/>
              <a:t>Funding of Sec. 48C</a:t>
            </a:r>
          </a:p>
          <a:p>
            <a:pPr marL="214205" indent="-214205">
              <a:spcBef>
                <a:spcPts val="450"/>
              </a:spcBef>
              <a:buFont typeface="EYInterstate Light" panose="02000506000000020004" pitchFamily="2" charset="0"/>
              <a:buChar char="•"/>
            </a:pPr>
            <a:r>
              <a:rPr lang="en-US" altLang="en-US" sz="1274" dirty="0"/>
              <a:t>Extension and modification of Sec. 48 investment tax credits </a:t>
            </a:r>
          </a:p>
          <a:p>
            <a:pPr marL="214205" indent="-214205">
              <a:spcBef>
                <a:spcPts val="450"/>
              </a:spcBef>
              <a:buFont typeface="EYInterstate Light" panose="02000506000000020004" pitchFamily="2" charset="0"/>
              <a:buChar char="•"/>
            </a:pPr>
            <a:r>
              <a:rPr lang="en-US" altLang="en-US" sz="1274" dirty="0"/>
              <a:t>Newly created credits (i.e., Sec. 45V, 45U, 45W, 45X)</a:t>
            </a:r>
          </a:p>
          <a:p>
            <a:pPr marL="214205" indent="-214205">
              <a:spcBef>
                <a:spcPts val="450"/>
              </a:spcBef>
              <a:buFont typeface="EYInterstate Light" panose="02000506000000020004" pitchFamily="2" charset="0"/>
              <a:buChar char="•"/>
            </a:pPr>
            <a:r>
              <a:rPr lang="en-US" altLang="en-US" sz="1274" dirty="0"/>
              <a:t>Two-tiered credit structure (i.e., base credit and bonus credit) 	</a:t>
            </a:r>
          </a:p>
          <a:p>
            <a:pPr marL="214205" indent="-214205">
              <a:spcBef>
                <a:spcPts val="450"/>
              </a:spcBef>
              <a:buFont typeface="EYInterstate Light" panose="02000506000000020004" pitchFamily="2" charset="0"/>
              <a:buChar char="•"/>
            </a:pPr>
            <a:r>
              <a:rPr lang="en-US" altLang="en-US" sz="1274" dirty="0"/>
              <a:t>Transferability of certain credits</a:t>
            </a:r>
          </a:p>
          <a:p>
            <a:pPr marL="214205" indent="-214205">
              <a:spcBef>
                <a:spcPts val="450"/>
              </a:spcBef>
              <a:buFont typeface="EYInterstate Light" panose="02000506000000020004" pitchFamily="2" charset="0"/>
              <a:buChar char="•"/>
            </a:pPr>
            <a:r>
              <a:rPr lang="en-US" altLang="en-US" sz="1274" dirty="0"/>
              <a:t>Direct pay for certain credits</a:t>
            </a:r>
          </a:p>
          <a:p>
            <a:pPr marL="214205" indent="-214205">
              <a:spcBef>
                <a:spcPts val="450"/>
              </a:spcBef>
              <a:buFont typeface="EYInterstate Light" panose="02000506000000020004" pitchFamily="2" charset="0"/>
              <a:buChar char="•"/>
            </a:pPr>
            <a:r>
              <a:rPr lang="en-US" altLang="en-US" sz="1274" dirty="0"/>
              <a:t>Extended carryback of credits	</a:t>
            </a:r>
          </a:p>
          <a:p>
            <a:pPr marL="214205" indent="-214205">
              <a:spcBef>
                <a:spcPts val="450"/>
              </a:spcBef>
              <a:buFont typeface="EYInterstate Light" panose="02000506000000020004" pitchFamily="2" charset="0"/>
              <a:buChar char="•"/>
            </a:pPr>
            <a:r>
              <a:rPr lang="en-US" altLang="en-US" sz="1274" dirty="0"/>
              <a:t>Grant funding opportunities — Industrial Efficiency and Decarbonization and Carbon Capture grant programs</a:t>
            </a:r>
          </a:p>
          <a:p>
            <a:pPr fontAlgn="ctr">
              <a:buClr>
                <a:srgbClr val="000000"/>
              </a:buClr>
              <a:buSzPct val="120000"/>
              <a:defRPr/>
            </a:pPr>
            <a:r>
              <a:rPr lang="en-IN" dirty="0"/>
              <a:t> </a:t>
            </a:r>
          </a:p>
        </p:txBody>
      </p:sp>
    </p:spTree>
    <p:extLst>
      <p:ext uri="{BB962C8B-B14F-4D97-AF65-F5344CB8AC3E}">
        <p14:creationId xmlns:p14="http://schemas.microsoft.com/office/powerpoint/2010/main" val="36445152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B8B5455-8336-4E45-A450-0BEDCF43F321}"/>
              </a:ext>
            </a:extLst>
          </p:cNvPr>
          <p:cNvGraphicFramePr>
            <a:graphicFrameLocks noChangeAspect="1"/>
          </p:cNvGraphicFramePr>
          <p:nvPr>
            <p:custDataLst>
              <p:tags r:id="rId1"/>
            </p:custDataLst>
            <p:extLst>
              <p:ext uri="{D42A27DB-BD31-4B8C-83A1-F6EECF244321}">
                <p14:modId xmlns:p14="http://schemas.microsoft.com/office/powerpoint/2010/main" val="678485102"/>
              </p:ext>
            </p:extLst>
          </p:nvPr>
        </p:nvGraphicFramePr>
        <p:xfrm>
          <a:off x="1191" y="859780"/>
          <a:ext cx="1190" cy="1190"/>
        </p:xfrm>
        <a:graphic>
          <a:graphicData uri="http://schemas.openxmlformats.org/presentationml/2006/ole">
            <mc:AlternateContent xmlns:mc="http://schemas.openxmlformats.org/markup-compatibility/2006">
              <mc:Choice xmlns:v="urn:schemas-microsoft-com:vml" Requires="v">
                <p:oleObj name="think-cell Slide" r:id="rId4" imgW="415" imgH="416" progId="TCLayout.ActiveDocument.1">
                  <p:embed/>
                </p:oleObj>
              </mc:Choice>
              <mc:Fallback>
                <p:oleObj name="think-cell Slide" r:id="rId4" imgW="415" imgH="416" progId="TCLayout.ActiveDocument.1">
                  <p:embed/>
                  <p:pic>
                    <p:nvPicPr>
                      <p:cNvPr id="8" name="Object 7" hidden="1">
                        <a:extLst>
                          <a:ext uri="{FF2B5EF4-FFF2-40B4-BE49-F238E27FC236}">
                            <a16:creationId xmlns:a16="http://schemas.microsoft.com/office/drawing/2014/main" id="{1B8B5455-8336-4E45-A450-0BEDCF43F321}"/>
                          </a:ext>
                        </a:extLst>
                      </p:cNvPr>
                      <p:cNvPicPr/>
                      <p:nvPr/>
                    </p:nvPicPr>
                    <p:blipFill>
                      <a:blip r:embed="rId5"/>
                      <a:stretch>
                        <a:fillRect/>
                      </a:stretch>
                    </p:blipFill>
                    <p:spPr>
                      <a:xfrm>
                        <a:off x="1191" y="859780"/>
                        <a:ext cx="1190" cy="1190"/>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9FA8F917-AC9D-412D-A869-409B3BD21406}"/>
              </a:ext>
            </a:extLst>
          </p:cNvPr>
          <p:cNvSpPr/>
          <p:nvPr/>
        </p:nvSpPr>
        <p:spPr>
          <a:xfrm>
            <a:off x="457200" y="4345610"/>
            <a:ext cx="3731309" cy="741315"/>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a:solidFill>
                <a:srgbClr val="2E2E38"/>
              </a:solidFill>
              <a:latin typeface="EYInterstate Light"/>
            </a:endParaRPr>
          </a:p>
        </p:txBody>
      </p:sp>
      <p:sp>
        <p:nvSpPr>
          <p:cNvPr id="20" name="Rectangle 19">
            <a:extLst>
              <a:ext uri="{FF2B5EF4-FFF2-40B4-BE49-F238E27FC236}">
                <a16:creationId xmlns:a16="http://schemas.microsoft.com/office/drawing/2014/main" id="{05278792-4626-47BB-8DF2-7913BBB21DB3}"/>
              </a:ext>
            </a:extLst>
          </p:cNvPr>
          <p:cNvSpPr/>
          <p:nvPr/>
        </p:nvSpPr>
        <p:spPr>
          <a:xfrm>
            <a:off x="457200" y="1131690"/>
            <a:ext cx="3416090" cy="1209478"/>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a:solidFill>
                <a:srgbClr val="2E2E38"/>
              </a:solidFill>
              <a:latin typeface="EYInterstate Light"/>
            </a:endParaRPr>
          </a:p>
        </p:txBody>
      </p:sp>
      <p:sp>
        <p:nvSpPr>
          <p:cNvPr id="21" name="Rectangle 20">
            <a:extLst>
              <a:ext uri="{FF2B5EF4-FFF2-40B4-BE49-F238E27FC236}">
                <a16:creationId xmlns:a16="http://schemas.microsoft.com/office/drawing/2014/main" id="{0FFEA870-58BB-4571-A31A-CA82F4818E09}"/>
              </a:ext>
            </a:extLst>
          </p:cNvPr>
          <p:cNvSpPr/>
          <p:nvPr/>
        </p:nvSpPr>
        <p:spPr>
          <a:xfrm>
            <a:off x="4999568" y="4353288"/>
            <a:ext cx="3691995" cy="729508"/>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a:solidFill>
                <a:srgbClr val="2E2E38"/>
              </a:solidFill>
              <a:latin typeface="EYInterstate Light"/>
            </a:endParaRPr>
          </a:p>
        </p:txBody>
      </p:sp>
      <p:sp>
        <p:nvSpPr>
          <p:cNvPr id="22" name="Rectangle 21">
            <a:extLst>
              <a:ext uri="{FF2B5EF4-FFF2-40B4-BE49-F238E27FC236}">
                <a16:creationId xmlns:a16="http://schemas.microsoft.com/office/drawing/2014/main" id="{DF190F56-47EA-473C-B2D8-FE9897D35586}"/>
              </a:ext>
            </a:extLst>
          </p:cNvPr>
          <p:cNvSpPr/>
          <p:nvPr/>
        </p:nvSpPr>
        <p:spPr>
          <a:xfrm>
            <a:off x="5298994" y="1131690"/>
            <a:ext cx="3387805" cy="1209478"/>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a:solidFill>
                <a:srgbClr val="2E2E38"/>
              </a:solidFill>
              <a:latin typeface="EYInterstate Light"/>
            </a:endParaRPr>
          </a:p>
        </p:txBody>
      </p:sp>
      <p:sp>
        <p:nvSpPr>
          <p:cNvPr id="23" name="Rectangle 22">
            <a:extLst>
              <a:ext uri="{FF2B5EF4-FFF2-40B4-BE49-F238E27FC236}">
                <a16:creationId xmlns:a16="http://schemas.microsoft.com/office/drawing/2014/main" id="{0F0B69A3-323D-48B2-944B-E52F7EC26BD4}"/>
              </a:ext>
            </a:extLst>
          </p:cNvPr>
          <p:cNvSpPr/>
          <p:nvPr/>
        </p:nvSpPr>
        <p:spPr>
          <a:xfrm>
            <a:off x="457200" y="2682699"/>
            <a:ext cx="2610091" cy="1429191"/>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a:solidFill>
                <a:srgbClr val="2E2E38"/>
              </a:solidFill>
              <a:latin typeface="EYInterstate Light"/>
            </a:endParaRPr>
          </a:p>
        </p:txBody>
      </p:sp>
      <p:sp>
        <p:nvSpPr>
          <p:cNvPr id="24" name="Rectangle 23">
            <a:extLst>
              <a:ext uri="{FF2B5EF4-FFF2-40B4-BE49-F238E27FC236}">
                <a16:creationId xmlns:a16="http://schemas.microsoft.com/office/drawing/2014/main" id="{CA38187C-92B6-4270-ACFB-5DC03B16FCEA}"/>
              </a:ext>
            </a:extLst>
          </p:cNvPr>
          <p:cNvSpPr/>
          <p:nvPr/>
        </p:nvSpPr>
        <p:spPr>
          <a:xfrm>
            <a:off x="4883532" y="2682699"/>
            <a:ext cx="3808031" cy="1429191"/>
          </a:xfrm>
          <a:prstGeom prst="rect">
            <a:avLst/>
          </a:prstGeom>
          <a:noFill/>
          <a:ln w="9525">
            <a:solidFill>
              <a:srgbClr val="747480"/>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defTabSz="685457">
              <a:defRPr/>
            </a:pPr>
            <a:endParaRPr lang="en-US" sz="899">
              <a:solidFill>
                <a:srgbClr val="2E2E38"/>
              </a:solidFill>
              <a:latin typeface="EYInterstate Light"/>
            </a:endParaRPr>
          </a:p>
        </p:txBody>
      </p:sp>
      <p:graphicFrame>
        <p:nvGraphicFramePr>
          <p:cNvPr id="25" name="Chart 24">
            <a:extLst>
              <a:ext uri="{FF2B5EF4-FFF2-40B4-BE49-F238E27FC236}">
                <a16:creationId xmlns:a16="http://schemas.microsoft.com/office/drawing/2014/main" id="{681F572C-D6E7-4DAA-BE86-11CC654889E6}"/>
              </a:ext>
            </a:extLst>
          </p:cNvPr>
          <p:cNvGraphicFramePr>
            <a:graphicFrameLocks/>
          </p:cNvGraphicFramePr>
          <p:nvPr>
            <p:extLst>
              <p:ext uri="{D42A27DB-BD31-4B8C-83A1-F6EECF244321}">
                <p14:modId xmlns:p14="http://schemas.microsoft.com/office/powerpoint/2010/main" val="3566654"/>
              </p:ext>
            </p:extLst>
          </p:nvPr>
        </p:nvGraphicFramePr>
        <p:xfrm>
          <a:off x="2061721" y="1456729"/>
          <a:ext cx="5020559" cy="3794721"/>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6304C291-C494-4BBA-946A-B60AABAC5561}"/>
              </a:ext>
            </a:extLst>
          </p:cNvPr>
          <p:cNvSpPr txBox="1"/>
          <p:nvPr/>
        </p:nvSpPr>
        <p:spPr>
          <a:xfrm>
            <a:off x="6445250" y="2832267"/>
            <a:ext cx="2246312" cy="1130053"/>
          </a:xfrm>
          <a:prstGeom prst="rect">
            <a:avLst/>
          </a:prstGeom>
          <a:noFill/>
        </p:spPr>
        <p:txBody>
          <a:bodyPr wrap="square" lIns="0" tIns="0" rIns="0" bIns="0">
            <a:spAutoFit/>
          </a:bodyPr>
          <a:lstStyle/>
          <a:p>
            <a:pPr defTabSz="685457">
              <a:defRPr/>
            </a:pPr>
            <a:r>
              <a:rPr lang="en-US" sz="1049" b="1">
                <a:solidFill>
                  <a:srgbClr val="FFE600"/>
                </a:solidFill>
                <a:latin typeface="EYInterstate Light"/>
              </a:rPr>
              <a:t>Renewable/clean energy</a:t>
            </a:r>
          </a:p>
          <a:p>
            <a:pPr marL="137092" indent="-137092" defTabSz="685457">
              <a:buClr>
                <a:srgbClr val="FFE600"/>
              </a:buClr>
              <a:buFont typeface="EYInterstate" panose="02000503020000020004" pitchFamily="2" charset="0"/>
              <a:buChar char="•"/>
              <a:defRPr/>
            </a:pPr>
            <a:r>
              <a:rPr lang="en-US" sz="899">
                <a:solidFill>
                  <a:prstClr val="white"/>
                </a:solidFill>
                <a:latin typeface="EYInterstate Light"/>
              </a:rPr>
              <a:t>45 — clean energy PTC</a:t>
            </a:r>
          </a:p>
          <a:p>
            <a:pPr marL="137092" indent="-137092" defTabSz="685457">
              <a:buClr>
                <a:srgbClr val="FFE600"/>
              </a:buClr>
              <a:buFont typeface="EYInterstate" panose="02000503020000020004" pitchFamily="2" charset="0"/>
              <a:buChar char="•"/>
              <a:defRPr/>
            </a:pPr>
            <a:r>
              <a:rPr lang="en-US" sz="899">
                <a:solidFill>
                  <a:prstClr val="white"/>
                </a:solidFill>
                <a:latin typeface="EYInterstate Light"/>
              </a:rPr>
              <a:t>45Y — technology-neutral PTC</a:t>
            </a:r>
          </a:p>
          <a:p>
            <a:pPr marL="137092" indent="-137092" defTabSz="685457">
              <a:buClr>
                <a:srgbClr val="FFE600"/>
              </a:buClr>
              <a:buFont typeface="EYInterstate" panose="02000503020000020004" pitchFamily="2" charset="0"/>
              <a:buChar char="•"/>
              <a:defRPr/>
            </a:pPr>
            <a:r>
              <a:rPr lang="en-US" sz="899">
                <a:solidFill>
                  <a:prstClr val="white"/>
                </a:solidFill>
                <a:latin typeface="EYInterstate Light"/>
              </a:rPr>
              <a:t>45U — zero-emission nuclear power PTC</a:t>
            </a:r>
          </a:p>
          <a:p>
            <a:pPr marL="137092" indent="-137092" defTabSz="685457">
              <a:buClr>
                <a:srgbClr val="FFE600"/>
              </a:buClr>
              <a:buFont typeface="EYInterstate" panose="02000503020000020004" pitchFamily="2" charset="0"/>
              <a:buChar char="•"/>
              <a:defRPr/>
            </a:pPr>
            <a:r>
              <a:rPr lang="en-US" sz="899">
                <a:solidFill>
                  <a:prstClr val="white"/>
                </a:solidFill>
                <a:latin typeface="EYInterstate Light"/>
              </a:rPr>
              <a:t>45V — hydrogen PTC</a:t>
            </a:r>
          </a:p>
          <a:p>
            <a:pPr marL="137092" indent="-137092" defTabSz="685457">
              <a:buClr>
                <a:srgbClr val="FFE600"/>
              </a:buClr>
              <a:buFont typeface="EYInterstate" panose="02000503020000020004" pitchFamily="2" charset="0"/>
              <a:buChar char="•"/>
              <a:defRPr/>
            </a:pPr>
            <a:r>
              <a:rPr lang="en-US" sz="899">
                <a:solidFill>
                  <a:prstClr val="white"/>
                </a:solidFill>
                <a:latin typeface="EYInterstate Light"/>
              </a:rPr>
              <a:t>48 — clean energy investment tax credit (ITC)</a:t>
            </a:r>
          </a:p>
          <a:p>
            <a:pPr marL="137092" indent="-137092" defTabSz="685457">
              <a:buClr>
                <a:srgbClr val="FFE600"/>
              </a:buClr>
              <a:buFont typeface="EYInterstate" panose="02000503020000020004" pitchFamily="2" charset="0"/>
              <a:buChar char="•"/>
              <a:defRPr/>
            </a:pPr>
            <a:r>
              <a:rPr lang="en-US" sz="899">
                <a:solidFill>
                  <a:prstClr val="white"/>
                </a:solidFill>
                <a:latin typeface="EYInterstate Light"/>
              </a:rPr>
              <a:t>48E — clean electricity investment credit</a:t>
            </a:r>
          </a:p>
        </p:txBody>
      </p:sp>
      <p:sp>
        <p:nvSpPr>
          <p:cNvPr id="27" name="TextBox 26">
            <a:extLst>
              <a:ext uri="{FF2B5EF4-FFF2-40B4-BE49-F238E27FC236}">
                <a16:creationId xmlns:a16="http://schemas.microsoft.com/office/drawing/2014/main" id="{1BE3977F-9BAE-473E-BB0D-40487AF37C4F}"/>
              </a:ext>
            </a:extLst>
          </p:cNvPr>
          <p:cNvSpPr txBox="1"/>
          <p:nvPr/>
        </p:nvSpPr>
        <p:spPr>
          <a:xfrm>
            <a:off x="534167" y="2729425"/>
            <a:ext cx="2096878" cy="1268424"/>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Renewable fuels</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40A — biodiesel and alternative fuels credit</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40B — sustainable aviation fuel credit</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45Z — clean fuel production credit</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Alternative Fuel and Low-Emission Aviation Technology Program*</a:t>
            </a:r>
          </a:p>
          <a:p>
            <a:pPr marL="137092" indent="-137092" defTabSz="685457">
              <a:buClr>
                <a:srgbClr val="FFE600"/>
              </a:buClr>
              <a:buFont typeface="EYInterstate" panose="02000503020000020004" pitchFamily="2" charset="0"/>
              <a:buChar char="•"/>
              <a:defRPr/>
            </a:pPr>
            <a:r>
              <a:rPr lang="en-US" sz="899" dirty="0">
                <a:solidFill>
                  <a:prstClr val="white"/>
                </a:solidFill>
                <a:latin typeface="EYInterstate Light"/>
              </a:rPr>
              <a:t>Incentives for biodiesel, renewable diesel and alternative fuels*</a:t>
            </a:r>
          </a:p>
        </p:txBody>
      </p:sp>
      <p:sp>
        <p:nvSpPr>
          <p:cNvPr id="28" name="TextBox 27">
            <a:extLst>
              <a:ext uri="{FF2B5EF4-FFF2-40B4-BE49-F238E27FC236}">
                <a16:creationId xmlns:a16="http://schemas.microsoft.com/office/drawing/2014/main" id="{BD2FA882-AD3C-4E31-8DF2-0291F16EC369}"/>
              </a:ext>
            </a:extLst>
          </p:cNvPr>
          <p:cNvSpPr txBox="1"/>
          <p:nvPr/>
        </p:nvSpPr>
        <p:spPr>
          <a:xfrm>
            <a:off x="5960533" y="1258107"/>
            <a:ext cx="2731030" cy="957442"/>
          </a:xfrm>
          <a:prstGeom prst="rect">
            <a:avLst/>
          </a:prstGeom>
          <a:noFill/>
        </p:spPr>
        <p:txBody>
          <a:bodyPr wrap="square" lIns="0" tIns="0" rIns="0" bIns="0">
            <a:spAutoFit/>
          </a:bodyPr>
          <a:lstStyle/>
          <a:p>
            <a:pPr defTabSz="685457">
              <a:defRPr/>
            </a:pPr>
            <a:r>
              <a:rPr lang="en-US" sz="1049" b="1">
                <a:solidFill>
                  <a:srgbClr val="FFE600"/>
                </a:solidFill>
                <a:latin typeface="EYInterstate Light"/>
              </a:rPr>
              <a:t>Advanced manufacturing</a:t>
            </a:r>
          </a:p>
          <a:p>
            <a:pPr marL="137092" indent="-137092" defTabSz="685457">
              <a:buClr>
                <a:srgbClr val="FFE600"/>
              </a:buClr>
              <a:buFont typeface="EYInterstate" panose="02000503020000020004" pitchFamily="2" charset="0"/>
              <a:buChar char="•"/>
              <a:defRPr/>
            </a:pPr>
            <a:r>
              <a:rPr lang="en-US" sz="862">
                <a:solidFill>
                  <a:prstClr val="white"/>
                </a:solidFill>
                <a:latin typeface="EYInterstate Light"/>
              </a:rPr>
              <a:t>45X — advanced manufacturing production tax credit (PTC)</a:t>
            </a:r>
          </a:p>
          <a:p>
            <a:pPr marL="137092" indent="-137092" defTabSz="685457">
              <a:buClr>
                <a:srgbClr val="FFE600"/>
              </a:buClr>
              <a:buFont typeface="EYInterstate" panose="02000503020000020004" pitchFamily="2" charset="0"/>
              <a:buChar char="•"/>
              <a:defRPr/>
            </a:pPr>
            <a:r>
              <a:rPr lang="en-US" sz="862">
                <a:solidFill>
                  <a:prstClr val="white"/>
                </a:solidFill>
                <a:latin typeface="EYInterstate Light"/>
              </a:rPr>
              <a:t>48C — advanced energy project credit</a:t>
            </a:r>
          </a:p>
          <a:p>
            <a:pPr marL="137092" indent="-137092" defTabSz="685457">
              <a:buClr>
                <a:srgbClr val="FFE600"/>
              </a:buClr>
              <a:buFont typeface="EYInterstate" panose="02000503020000020004" pitchFamily="2" charset="0"/>
              <a:buChar char="•"/>
              <a:defRPr/>
            </a:pPr>
            <a:r>
              <a:rPr lang="en-US" sz="862">
                <a:solidFill>
                  <a:prstClr val="white"/>
                </a:solidFill>
                <a:latin typeface="EYInterstate Light"/>
              </a:rPr>
              <a:t>ATVM Loan Program*</a:t>
            </a:r>
          </a:p>
          <a:p>
            <a:pPr marL="137092" indent="-137092" defTabSz="685457">
              <a:buClr>
                <a:srgbClr val="FFE600"/>
              </a:buClr>
              <a:buFont typeface="EYInterstate" panose="02000503020000020004" pitchFamily="2" charset="0"/>
              <a:buChar char="•"/>
              <a:defRPr/>
            </a:pPr>
            <a:r>
              <a:rPr lang="en-US" sz="862">
                <a:solidFill>
                  <a:prstClr val="white"/>
                </a:solidFill>
                <a:latin typeface="EYInterstate Light"/>
              </a:rPr>
              <a:t>Domestic manufacturing conversion grants*</a:t>
            </a:r>
          </a:p>
          <a:p>
            <a:pPr marL="137092" indent="-137092" defTabSz="685457">
              <a:buClr>
                <a:srgbClr val="FFE600"/>
              </a:buClr>
              <a:buFont typeface="EYInterstate" panose="02000503020000020004" pitchFamily="2" charset="0"/>
              <a:buChar char="•"/>
              <a:defRPr/>
            </a:pPr>
            <a:r>
              <a:rPr lang="en-US" sz="862">
                <a:solidFill>
                  <a:prstClr val="white"/>
                </a:solidFill>
                <a:latin typeface="EYInterstate Light"/>
              </a:rPr>
              <a:t>Advanced Industrial Facilities Deployment Program*</a:t>
            </a:r>
          </a:p>
        </p:txBody>
      </p:sp>
      <p:sp>
        <p:nvSpPr>
          <p:cNvPr id="29" name="TextBox 28">
            <a:extLst>
              <a:ext uri="{FF2B5EF4-FFF2-40B4-BE49-F238E27FC236}">
                <a16:creationId xmlns:a16="http://schemas.microsoft.com/office/drawing/2014/main" id="{FDDEE92C-505E-45A3-B2DD-E12BB9D0DBA4}"/>
              </a:ext>
            </a:extLst>
          </p:cNvPr>
          <p:cNvSpPr txBox="1"/>
          <p:nvPr/>
        </p:nvSpPr>
        <p:spPr>
          <a:xfrm>
            <a:off x="529969" y="1387519"/>
            <a:ext cx="3220243" cy="697820"/>
          </a:xfrm>
          <a:prstGeom prst="rect">
            <a:avLst/>
          </a:prstGeom>
          <a:noFill/>
        </p:spPr>
        <p:txBody>
          <a:bodyPr wrap="square" lIns="0" tIns="0" rIns="0" bIns="0">
            <a:spAutoFit/>
          </a:bodyPr>
          <a:lstStyle/>
          <a:p>
            <a:pPr defTabSz="685457">
              <a:defRPr/>
            </a:pPr>
            <a:r>
              <a:rPr lang="en-US" sz="1049" b="1" dirty="0">
                <a:solidFill>
                  <a:srgbClr val="FFE600"/>
                </a:solidFill>
                <a:latin typeface="EYInterstate Light"/>
              </a:rPr>
              <a:t>Fleet decarbonization</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30C — alternative fuel vehicle (AFV) refueling property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30D — clean vehicle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45W — qualified clean commercial vehicles credit</a:t>
            </a:r>
          </a:p>
          <a:p>
            <a:pPr marL="137092" indent="-137092" defTabSz="685457">
              <a:buClr>
                <a:srgbClr val="FFE600"/>
              </a:buClr>
              <a:buFont typeface="EYInterstate" panose="02000503020000020004" pitchFamily="2" charset="0"/>
              <a:buChar char="•"/>
              <a:defRPr/>
            </a:pPr>
            <a:r>
              <a:rPr lang="en-US" sz="862" dirty="0">
                <a:solidFill>
                  <a:prstClr val="white"/>
                </a:solidFill>
                <a:latin typeface="EYInterstate Light"/>
              </a:rPr>
              <a:t>Clean Heavy-Duty Vehicles Grant Program</a:t>
            </a:r>
            <a:r>
              <a:rPr lang="en-US" sz="899" dirty="0">
                <a:solidFill>
                  <a:prstClr val="white"/>
                </a:solidFill>
                <a:latin typeface="EYInterstate Light"/>
              </a:rPr>
              <a:t>*</a:t>
            </a:r>
          </a:p>
        </p:txBody>
      </p:sp>
      <p:sp>
        <p:nvSpPr>
          <p:cNvPr id="30" name="TextBox 29">
            <a:extLst>
              <a:ext uri="{FF2B5EF4-FFF2-40B4-BE49-F238E27FC236}">
                <a16:creationId xmlns:a16="http://schemas.microsoft.com/office/drawing/2014/main" id="{6648CE03-5019-4A0C-B64E-77B4AE33DC36}"/>
              </a:ext>
            </a:extLst>
          </p:cNvPr>
          <p:cNvSpPr txBox="1"/>
          <p:nvPr/>
        </p:nvSpPr>
        <p:spPr>
          <a:xfrm>
            <a:off x="6079066" y="4423922"/>
            <a:ext cx="2607733" cy="559449"/>
          </a:xfrm>
          <a:prstGeom prst="rect">
            <a:avLst/>
          </a:prstGeom>
          <a:noFill/>
        </p:spPr>
        <p:txBody>
          <a:bodyPr wrap="square" lIns="0" tIns="0" rIns="0" bIns="0">
            <a:spAutoFit/>
          </a:bodyPr>
          <a:lstStyle/>
          <a:p>
            <a:pPr defTabSz="685457">
              <a:defRPr/>
            </a:pPr>
            <a:r>
              <a:rPr lang="en-US" sz="1049" b="1">
                <a:solidFill>
                  <a:srgbClr val="FFE600"/>
                </a:solidFill>
                <a:latin typeface="EYInterstate Light"/>
              </a:rPr>
              <a:t>Energy-efficient buildings</a:t>
            </a:r>
          </a:p>
          <a:p>
            <a:pPr marL="137092" indent="-137092" defTabSz="685457">
              <a:buClr>
                <a:srgbClr val="FFE600"/>
              </a:buClr>
              <a:buFont typeface="EYInterstate" panose="02000503020000020004" pitchFamily="2" charset="0"/>
              <a:buChar char="•"/>
              <a:defRPr/>
            </a:pPr>
            <a:r>
              <a:rPr lang="en-US" sz="862">
                <a:solidFill>
                  <a:prstClr val="white"/>
                </a:solidFill>
                <a:latin typeface="EYInterstate Light"/>
              </a:rPr>
              <a:t>45L — new energy-efficient home credit</a:t>
            </a:r>
          </a:p>
          <a:p>
            <a:pPr marL="137092" indent="-137092" defTabSz="685457">
              <a:buClr>
                <a:srgbClr val="FFE600"/>
              </a:buClr>
              <a:buFont typeface="EYInterstate" panose="02000503020000020004" pitchFamily="2" charset="0"/>
              <a:buChar char="•"/>
              <a:defRPr/>
            </a:pPr>
            <a:r>
              <a:rPr lang="en-US" sz="862">
                <a:solidFill>
                  <a:prstClr val="white"/>
                </a:solidFill>
                <a:latin typeface="EYInterstate Light"/>
              </a:rPr>
              <a:t>179D — energy-efficient commercial building deduction</a:t>
            </a:r>
          </a:p>
        </p:txBody>
      </p:sp>
      <p:sp>
        <p:nvSpPr>
          <p:cNvPr id="31" name="TextBox 30">
            <a:extLst>
              <a:ext uri="{FF2B5EF4-FFF2-40B4-BE49-F238E27FC236}">
                <a16:creationId xmlns:a16="http://schemas.microsoft.com/office/drawing/2014/main" id="{E1D42819-DA85-4924-9A7D-D2A47BDC7B7B}"/>
              </a:ext>
            </a:extLst>
          </p:cNvPr>
          <p:cNvSpPr txBox="1"/>
          <p:nvPr/>
        </p:nvSpPr>
        <p:spPr>
          <a:xfrm>
            <a:off x="559919" y="4553733"/>
            <a:ext cx="2589006" cy="299826"/>
          </a:xfrm>
          <a:prstGeom prst="rect">
            <a:avLst/>
          </a:prstGeom>
          <a:noFill/>
        </p:spPr>
        <p:txBody>
          <a:bodyPr wrap="square" lIns="0" tIns="0" rIns="0" bIns="0">
            <a:spAutoFit/>
          </a:bodyPr>
          <a:lstStyle/>
          <a:p>
            <a:pPr defTabSz="685457">
              <a:defRPr/>
            </a:pPr>
            <a:r>
              <a:rPr lang="en-US" sz="1049" b="1">
                <a:solidFill>
                  <a:srgbClr val="FFE600"/>
                </a:solidFill>
                <a:latin typeface="EYInterstate Light"/>
              </a:rPr>
              <a:t>Carbon sequestration</a:t>
            </a:r>
          </a:p>
          <a:p>
            <a:pPr marL="137092" indent="-137092" defTabSz="685457">
              <a:buClr>
                <a:srgbClr val="FFE600"/>
              </a:buClr>
              <a:buFont typeface="EYInterstate" panose="02000503020000020004" pitchFamily="2" charset="0"/>
              <a:buChar char="•"/>
              <a:defRPr/>
            </a:pPr>
            <a:r>
              <a:rPr lang="en-US" sz="899">
                <a:solidFill>
                  <a:prstClr val="white"/>
                </a:solidFill>
                <a:latin typeface="EYInterstate Light"/>
              </a:rPr>
              <a:t>45Q — carbon capture and sequestration credit</a:t>
            </a:r>
          </a:p>
        </p:txBody>
      </p:sp>
      <p:sp>
        <p:nvSpPr>
          <p:cNvPr id="32" name="Footer Placeholder 4">
            <a:extLst>
              <a:ext uri="{FF2B5EF4-FFF2-40B4-BE49-F238E27FC236}">
                <a16:creationId xmlns:a16="http://schemas.microsoft.com/office/drawing/2014/main" id="{75E4A9A7-A9D2-4577-AA1D-6815416293E7}"/>
              </a:ext>
            </a:extLst>
          </p:cNvPr>
          <p:cNvSpPr txBox="1">
            <a:spLocks/>
          </p:cNvSpPr>
          <p:nvPr/>
        </p:nvSpPr>
        <p:spPr>
          <a:xfrm>
            <a:off x="5646271" y="5748085"/>
            <a:ext cx="3155638" cy="142058"/>
          </a:xfrm>
          <a:prstGeom prst="rect">
            <a:avLst/>
          </a:prstGeom>
        </p:spPr>
        <p:txBody>
          <a:bodyPr vert="horz" lIns="0" tIns="0" rIns="0" bIns="0" rtlCol="0" anchor="ctr"/>
          <a:lstStyle>
            <a:defPPr>
              <a:defRPr lang="en-US"/>
            </a:defPPr>
            <a:lvl1pPr marL="0" algn="l" defTabSz="913943" rtl="0" eaLnBrk="1" latinLnBrk="0" hangingPunct="1">
              <a:defRPr lang="en-IN" sz="800" kern="1200" dirty="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115">
              <a:defRPr/>
            </a:pPr>
            <a:r>
              <a:rPr lang="en-US" sz="675" dirty="0">
                <a:solidFill>
                  <a:prstClr val="white"/>
                </a:solidFill>
                <a:latin typeface="EYInterstate Light" panose="02000506000000020004" pitchFamily="2" charset="0"/>
              </a:rPr>
              <a:t>* Related grant, loan or other federal opportunity.</a:t>
            </a:r>
          </a:p>
        </p:txBody>
      </p:sp>
      <p:sp>
        <p:nvSpPr>
          <p:cNvPr id="33" name="TextBox 32">
            <a:extLst>
              <a:ext uri="{FF2B5EF4-FFF2-40B4-BE49-F238E27FC236}">
                <a16:creationId xmlns:a16="http://schemas.microsoft.com/office/drawing/2014/main" id="{027C5F13-043B-4A51-A4C0-0924BC6B5F2A}"/>
              </a:ext>
            </a:extLst>
          </p:cNvPr>
          <p:cNvSpPr txBox="1"/>
          <p:nvPr/>
        </p:nvSpPr>
        <p:spPr>
          <a:xfrm>
            <a:off x="5646270" y="5632152"/>
            <a:ext cx="3155638" cy="115980"/>
          </a:xfrm>
          <a:prstGeom prst="rect">
            <a:avLst/>
          </a:prstGeom>
          <a:noFill/>
        </p:spPr>
        <p:txBody>
          <a:bodyPr wrap="square" lIns="0" tIns="27418" rIns="0" bIns="0" rtlCol="0">
            <a:spAutoFit/>
          </a:bodyPr>
          <a:lstStyle/>
          <a:p>
            <a:pPr defTabSz="685457">
              <a:lnSpc>
                <a:spcPct val="85000"/>
              </a:lnSpc>
              <a:spcAft>
                <a:spcPts val="450"/>
              </a:spcAft>
              <a:buClr>
                <a:srgbClr val="27ACAA"/>
              </a:buClr>
              <a:buSzPct val="70000"/>
              <a:defRPr/>
            </a:pPr>
            <a:r>
              <a:rPr lang="en-US" sz="675" i="1">
                <a:solidFill>
                  <a:prstClr val="white"/>
                </a:solidFill>
                <a:latin typeface="EYInterstate Light" panose="02000506000000020004" pitchFamily="2" charset="0"/>
              </a:rPr>
              <a:t>Please note that applicability is generalized and is not meant to be exhaustive.</a:t>
            </a:r>
            <a:endParaRPr lang="en-US" sz="749" i="1">
              <a:solidFill>
                <a:prstClr val="white"/>
              </a:solidFill>
              <a:latin typeface="EYInterstate Light" panose="02000506000000020004" pitchFamily="2" charset="0"/>
            </a:endParaRPr>
          </a:p>
        </p:txBody>
      </p:sp>
      <p:sp>
        <p:nvSpPr>
          <p:cNvPr id="34" name="TextBox 33">
            <a:extLst>
              <a:ext uri="{FF2B5EF4-FFF2-40B4-BE49-F238E27FC236}">
                <a16:creationId xmlns:a16="http://schemas.microsoft.com/office/drawing/2014/main" id="{9DB32C75-58FD-4EED-BF19-1385B0422A30}"/>
              </a:ext>
            </a:extLst>
          </p:cNvPr>
          <p:cNvSpPr txBox="1"/>
          <p:nvPr/>
        </p:nvSpPr>
        <p:spPr>
          <a:xfrm>
            <a:off x="476945" y="5241656"/>
            <a:ext cx="2671980" cy="846408"/>
          </a:xfrm>
          <a:prstGeom prst="rect">
            <a:avLst/>
          </a:prstGeom>
          <a:noFill/>
        </p:spPr>
        <p:txBody>
          <a:bodyPr wrap="square" lIns="0" tIns="0" rIns="0" bIns="0" numCol="1" spcCol="91440">
            <a:noAutofit/>
          </a:bodyPr>
          <a:lstStyle/>
          <a:p>
            <a:pPr marL="142875" indent="-142875" defTabSz="685457">
              <a:buClr>
                <a:srgbClr val="FFE600"/>
              </a:buClr>
              <a:defRPr/>
            </a:pPr>
            <a:r>
              <a:rPr lang="en-US" altLang="en-US" sz="900" b="1" dirty="0">
                <a:solidFill>
                  <a:prstClr val="white"/>
                </a:solidFill>
                <a:latin typeface="EYInterstate Light"/>
              </a:rPr>
              <a:t>Other notable IRA provisions:</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Two-tiered credit structure </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Direct pay option for certain credits/entities</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Transferability of credits </a:t>
            </a:r>
          </a:p>
          <a:p>
            <a:pPr marL="142875" indent="-142875" defTabSz="685457">
              <a:buClr>
                <a:srgbClr val="FFE600"/>
              </a:buClr>
              <a:buFont typeface="EYInterstate" panose="02000503020000020004" pitchFamily="2" charset="0"/>
              <a:buChar char="•"/>
              <a:defRPr/>
            </a:pPr>
            <a:r>
              <a:rPr lang="en-US" altLang="en-US" sz="900" dirty="0">
                <a:solidFill>
                  <a:prstClr val="white"/>
                </a:solidFill>
                <a:latin typeface="EYInterstate Light"/>
              </a:rPr>
              <a:t>Modified carryback</a:t>
            </a:r>
          </a:p>
          <a:p>
            <a:pPr marL="142875" indent="-142875" defTabSz="685457">
              <a:buClr>
                <a:srgbClr val="FFE600"/>
              </a:buClr>
              <a:buFont typeface="EYInterstate" panose="02000503020000020004" pitchFamily="2" charset="0"/>
              <a:buChar char="•"/>
              <a:defRPr/>
            </a:pPr>
            <a:endParaRPr lang="en-US" altLang="en-US" sz="900" dirty="0">
              <a:solidFill>
                <a:prstClr val="white"/>
              </a:solidFill>
              <a:latin typeface="EYInterstate Light"/>
            </a:endParaRPr>
          </a:p>
          <a:p>
            <a:pPr defTabSz="685457">
              <a:buClr>
                <a:srgbClr val="FFE600"/>
              </a:buClr>
              <a:defRPr/>
            </a:pPr>
            <a:r>
              <a:rPr lang="en-US" altLang="en-US" sz="900" dirty="0">
                <a:solidFill>
                  <a:prstClr val="white"/>
                </a:solidFill>
                <a:latin typeface="EYInterstate Light"/>
              </a:rPr>
              <a:t> </a:t>
            </a:r>
          </a:p>
          <a:p>
            <a:pPr marL="142875" indent="-142875" defTabSz="685457">
              <a:buClr>
                <a:srgbClr val="FFE600"/>
              </a:buClr>
              <a:buFont typeface="EYInterstate" panose="02000503020000020004" pitchFamily="2" charset="0"/>
              <a:buChar char="•"/>
              <a:defRPr/>
            </a:pPr>
            <a:endParaRPr lang="en-US" altLang="en-US" sz="800" dirty="0">
              <a:solidFill>
                <a:prstClr val="white"/>
              </a:solidFill>
              <a:latin typeface="EYInterstate Light"/>
            </a:endParaRPr>
          </a:p>
        </p:txBody>
      </p:sp>
      <p:sp>
        <p:nvSpPr>
          <p:cNvPr id="3" name="TextBox 2">
            <a:extLst>
              <a:ext uri="{FF2B5EF4-FFF2-40B4-BE49-F238E27FC236}">
                <a16:creationId xmlns:a16="http://schemas.microsoft.com/office/drawing/2014/main" id="{1167BF18-8F56-C5F6-8CFE-092701F7E942}"/>
              </a:ext>
            </a:extLst>
          </p:cNvPr>
          <p:cNvSpPr txBox="1"/>
          <p:nvPr/>
        </p:nvSpPr>
        <p:spPr>
          <a:xfrm>
            <a:off x="351179" y="244068"/>
            <a:ext cx="5947776" cy="563231"/>
          </a:xfrm>
          <a:prstGeom prst="rect">
            <a:avLst/>
          </a:prstGeom>
          <a:noFill/>
        </p:spPr>
        <p:txBody>
          <a:bodyPr wrap="square">
            <a:spAutoFit/>
          </a:bodyPr>
          <a:lstStyle/>
          <a:p>
            <a:pPr marL="0" marR="0" lvl="0" indent="0" algn="l" defTabSz="913943" rtl="0" eaLnBrk="1" fontAlgn="auto" latinLnBrk="0" hangingPunct="1">
              <a:lnSpc>
                <a:spcPct val="85000"/>
              </a:lnSpc>
              <a:spcBef>
                <a:spcPct val="0"/>
              </a:spcBef>
              <a:spcAft>
                <a:spcPts val="0"/>
              </a:spcAft>
              <a:buClrTx/>
              <a:buSzTx/>
              <a:buFontTx/>
              <a:buNone/>
              <a:tabLst/>
              <a:defRPr/>
            </a:pPr>
            <a:r>
              <a:rPr kumimoji="0" lang="en-US" sz="22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IRA — opportunities</a:t>
            </a:r>
            <a:br>
              <a:rPr kumimoji="0" lang="en-US" sz="1800" b="0" i="0"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br>
            <a:r>
              <a:rPr kumimoji="0" lang="en-US" sz="1400" b="0" i="1"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rPr>
              <a:t>Credit overview</a:t>
            </a:r>
            <a:endParaRPr kumimoji="0" lang="en-US" sz="1800" b="0" i="1" u="none" strike="noStrike" kern="1200" cap="none" spc="0" normalizeH="0" baseline="0" noProof="0" dirty="0">
              <a:ln>
                <a:noFill/>
              </a:ln>
              <a:solidFill>
                <a:prstClr val="white"/>
              </a:solidFill>
              <a:effectLst/>
              <a:uLnTx/>
              <a:uFillTx/>
              <a:latin typeface="EYInterstate Light" panose="02000506000000020004" pitchFamily="2" charset="0"/>
              <a:ea typeface="+mj-ea"/>
              <a:cs typeface="Arial" pitchFamily="34" charset="0"/>
            </a:endParaRPr>
          </a:p>
        </p:txBody>
      </p:sp>
      <p:sp>
        <p:nvSpPr>
          <p:cNvPr id="4" name="TextBox 3">
            <a:extLst>
              <a:ext uri="{FF2B5EF4-FFF2-40B4-BE49-F238E27FC236}">
                <a16:creationId xmlns:a16="http://schemas.microsoft.com/office/drawing/2014/main" id="{0B674DFD-9273-C935-6525-77E2C644D140}"/>
              </a:ext>
            </a:extLst>
          </p:cNvPr>
          <p:cNvSpPr txBox="1"/>
          <p:nvPr/>
        </p:nvSpPr>
        <p:spPr>
          <a:xfrm>
            <a:off x="3373566" y="4144540"/>
            <a:ext cx="1065170"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err="1">
                <a:solidFill>
                  <a:srgbClr val="2E2E38"/>
                </a:solidFill>
              </a:rPr>
              <a:t>Carbon</a:t>
            </a:r>
            <a:r>
              <a:rPr lang="es-AR" sz="1200" b="1" dirty="0">
                <a:solidFill>
                  <a:srgbClr val="2E2E38"/>
                </a:solidFill>
              </a:rPr>
              <a:t> </a:t>
            </a:r>
            <a:r>
              <a:rPr lang="es-AR" sz="1200" b="1" dirty="0" err="1">
                <a:solidFill>
                  <a:srgbClr val="2E2E38"/>
                </a:solidFill>
              </a:rPr>
              <a:t>sequestration</a:t>
            </a:r>
            <a:endParaRPr lang="es-AR" sz="1200" b="1" dirty="0">
              <a:solidFill>
                <a:srgbClr val="2E2E38"/>
              </a:solidFill>
            </a:endParaRP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5" name="TextBox 4">
            <a:extLst>
              <a:ext uri="{FF2B5EF4-FFF2-40B4-BE49-F238E27FC236}">
                <a16:creationId xmlns:a16="http://schemas.microsoft.com/office/drawing/2014/main" id="{275BD4A7-DE7C-17DD-5C4F-A0C0DCE8C19C}"/>
              </a:ext>
            </a:extLst>
          </p:cNvPr>
          <p:cNvSpPr txBox="1"/>
          <p:nvPr/>
        </p:nvSpPr>
        <p:spPr>
          <a:xfrm>
            <a:off x="4605944" y="4144541"/>
            <a:ext cx="1213473"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a:solidFill>
                  <a:srgbClr val="2E2E38"/>
                </a:solidFill>
              </a:rPr>
              <a:t>Energy-</a:t>
            </a:r>
            <a:r>
              <a:rPr lang="es-AR" sz="1200" b="1" dirty="0" err="1">
                <a:solidFill>
                  <a:srgbClr val="2E2E38"/>
                </a:solidFill>
              </a:rPr>
              <a:t>efficient</a:t>
            </a:r>
            <a:r>
              <a:rPr lang="es-AR" sz="1200" b="1" dirty="0">
                <a:solidFill>
                  <a:srgbClr val="2E2E38"/>
                </a:solidFill>
              </a:rPr>
              <a:t> </a:t>
            </a:r>
            <a:r>
              <a:rPr lang="es-AR" sz="1200" b="1" dirty="0" err="1">
                <a:solidFill>
                  <a:srgbClr val="2E2E38"/>
                </a:solidFill>
              </a:rPr>
              <a:t>buildings</a:t>
            </a:r>
            <a:endParaRPr lang="es-AR" sz="1200" b="1" dirty="0">
              <a:solidFill>
                <a:srgbClr val="2E2E38"/>
              </a:solidFill>
            </a:endParaRP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6" name="TextBox 5">
            <a:extLst>
              <a:ext uri="{FF2B5EF4-FFF2-40B4-BE49-F238E27FC236}">
                <a16:creationId xmlns:a16="http://schemas.microsoft.com/office/drawing/2014/main" id="{20CFD82D-5ECA-6B8E-79EF-B9F1FBDBEE5E}"/>
              </a:ext>
            </a:extLst>
          </p:cNvPr>
          <p:cNvSpPr txBox="1"/>
          <p:nvPr/>
        </p:nvSpPr>
        <p:spPr>
          <a:xfrm>
            <a:off x="3266080" y="2144816"/>
            <a:ext cx="1181206"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a:solidFill>
                  <a:srgbClr val="2E2E38"/>
                </a:solidFill>
              </a:rPr>
              <a:t>Fleet </a:t>
            </a:r>
            <a:r>
              <a:rPr lang="es-AR" sz="1200" b="1" dirty="0" err="1">
                <a:solidFill>
                  <a:srgbClr val="2E2E38"/>
                </a:solidFill>
              </a:rPr>
              <a:t>decarbonization</a:t>
            </a:r>
            <a:endParaRPr lang="es-AR" sz="1200" b="1" dirty="0">
              <a:solidFill>
                <a:srgbClr val="2E2E38"/>
              </a:solidFill>
            </a:endParaRP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7" name="TextBox 6">
            <a:extLst>
              <a:ext uri="{FF2B5EF4-FFF2-40B4-BE49-F238E27FC236}">
                <a16:creationId xmlns:a16="http://schemas.microsoft.com/office/drawing/2014/main" id="{70B86A37-B73C-C3CF-7927-3A22175FE963}"/>
              </a:ext>
            </a:extLst>
          </p:cNvPr>
          <p:cNvSpPr txBox="1"/>
          <p:nvPr/>
        </p:nvSpPr>
        <p:spPr>
          <a:xfrm>
            <a:off x="4696716" y="2131813"/>
            <a:ext cx="1065170"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err="1">
                <a:solidFill>
                  <a:srgbClr val="2E2E38"/>
                </a:solidFill>
              </a:rPr>
              <a:t>Advanced</a:t>
            </a:r>
            <a:r>
              <a:rPr lang="es-AR" sz="1200" b="1" dirty="0">
                <a:solidFill>
                  <a:srgbClr val="2E2E38"/>
                </a:solidFill>
              </a:rPr>
              <a:t> </a:t>
            </a:r>
            <a:r>
              <a:rPr lang="es-AR" sz="1200" b="1" dirty="0" err="1">
                <a:solidFill>
                  <a:srgbClr val="2E2E38"/>
                </a:solidFill>
              </a:rPr>
              <a:t>manufacturing</a:t>
            </a:r>
            <a:endParaRPr lang="es-AR" sz="1200" b="1" dirty="0">
              <a:solidFill>
                <a:srgbClr val="2E2E38"/>
              </a:solidFill>
            </a:endParaRP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9" name="TextBox 8">
            <a:extLst>
              <a:ext uri="{FF2B5EF4-FFF2-40B4-BE49-F238E27FC236}">
                <a16:creationId xmlns:a16="http://schemas.microsoft.com/office/drawing/2014/main" id="{F2D4C5EA-389A-9FF1-AE4A-91A9C5923034}"/>
              </a:ext>
            </a:extLst>
          </p:cNvPr>
          <p:cNvSpPr txBox="1"/>
          <p:nvPr/>
        </p:nvSpPr>
        <p:spPr>
          <a:xfrm>
            <a:off x="2965501" y="3241931"/>
            <a:ext cx="1065170"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dirty="0" err="1">
                <a:solidFill>
                  <a:srgbClr val="2E2E38"/>
                </a:solidFill>
              </a:rPr>
              <a:t>Renewable</a:t>
            </a:r>
            <a:r>
              <a:rPr lang="es-AR" sz="1200" b="1" dirty="0">
                <a:solidFill>
                  <a:srgbClr val="2E2E38"/>
                </a:solidFill>
              </a:rPr>
              <a:t> </a:t>
            </a:r>
            <a:r>
              <a:rPr lang="es-AR" sz="1200" b="1" dirty="0" err="1">
                <a:solidFill>
                  <a:srgbClr val="2E2E38"/>
                </a:solidFill>
              </a:rPr>
              <a:t>fuels</a:t>
            </a:r>
            <a:endParaRPr lang="es-AR" sz="1200" b="1" dirty="0">
              <a:solidFill>
                <a:srgbClr val="2E2E38"/>
              </a:solidFill>
            </a:endParaRPr>
          </a:p>
          <a:p>
            <a:pPr marL="356616" indent="-356616">
              <a:lnSpc>
                <a:spcPct val="85000"/>
              </a:lnSpc>
              <a:spcAft>
                <a:spcPts val="600"/>
              </a:spcAft>
              <a:buClr>
                <a:schemeClr val="accent2"/>
              </a:buClr>
              <a:buSzPct val="70000"/>
              <a:buFont typeface="Arial" pitchFamily="34" charset="0"/>
              <a:buChar char="►"/>
            </a:pPr>
            <a:endParaRPr lang="es-AR" sz="1200" dirty="0">
              <a:solidFill>
                <a:schemeClr val="bg1"/>
              </a:solidFill>
            </a:endParaRPr>
          </a:p>
        </p:txBody>
      </p:sp>
      <p:sp>
        <p:nvSpPr>
          <p:cNvPr id="10" name="TextBox 9">
            <a:extLst>
              <a:ext uri="{FF2B5EF4-FFF2-40B4-BE49-F238E27FC236}">
                <a16:creationId xmlns:a16="http://schemas.microsoft.com/office/drawing/2014/main" id="{8C34C7D3-DE96-CB2F-1C06-C6B9929FBA24}"/>
              </a:ext>
            </a:extLst>
          </p:cNvPr>
          <p:cNvSpPr txBox="1"/>
          <p:nvPr/>
        </p:nvSpPr>
        <p:spPr>
          <a:xfrm>
            <a:off x="4883531" y="3242550"/>
            <a:ext cx="1415424" cy="584775"/>
          </a:xfrm>
          <a:prstGeom prst="rect">
            <a:avLst/>
          </a:prstGeom>
          <a:noFill/>
        </p:spPr>
        <p:txBody>
          <a:bodyPr wrap="square" lIns="0" tIns="36576" rIns="0" bIns="0" rtlCol="0">
            <a:spAutoFit/>
          </a:bodyPr>
          <a:lstStyle/>
          <a:p>
            <a:pPr algn="ctr">
              <a:lnSpc>
                <a:spcPct val="85000"/>
              </a:lnSpc>
              <a:spcAft>
                <a:spcPts val="600"/>
              </a:spcAft>
              <a:buClr>
                <a:schemeClr val="accent2"/>
              </a:buClr>
              <a:buSzPct val="70000"/>
            </a:pPr>
            <a:r>
              <a:rPr lang="es-AR" sz="1200" b="1" err="1">
                <a:solidFill>
                  <a:srgbClr val="2E2E38"/>
                </a:solidFill>
              </a:rPr>
              <a:t>Renewable</a:t>
            </a:r>
            <a:r>
              <a:rPr lang="es-AR" sz="1200" b="1">
                <a:solidFill>
                  <a:srgbClr val="2E2E38"/>
                </a:solidFill>
              </a:rPr>
              <a:t>/</a:t>
            </a:r>
            <a:r>
              <a:rPr lang="es-AR" sz="1200" b="1" err="1">
                <a:solidFill>
                  <a:srgbClr val="2E2E38"/>
                </a:solidFill>
              </a:rPr>
              <a:t>clean</a:t>
            </a:r>
            <a:r>
              <a:rPr lang="es-AR" sz="1200" b="1">
                <a:solidFill>
                  <a:srgbClr val="2E2E38"/>
                </a:solidFill>
              </a:rPr>
              <a:t> </a:t>
            </a:r>
            <a:r>
              <a:rPr lang="es-AR" sz="1200" b="1" err="1">
                <a:solidFill>
                  <a:srgbClr val="2E2E38"/>
                </a:solidFill>
              </a:rPr>
              <a:t>energy</a:t>
            </a:r>
            <a:endParaRPr lang="es-AR" sz="1200" b="1">
              <a:solidFill>
                <a:srgbClr val="2E2E38"/>
              </a:solidFill>
            </a:endParaRPr>
          </a:p>
          <a:p>
            <a:pPr marL="356616" indent="-356616">
              <a:lnSpc>
                <a:spcPct val="85000"/>
              </a:lnSpc>
              <a:spcAft>
                <a:spcPts val="600"/>
              </a:spcAft>
              <a:buClr>
                <a:schemeClr val="accent2"/>
              </a:buClr>
              <a:buSzPct val="70000"/>
              <a:buFont typeface="Arial" pitchFamily="34" charset="0"/>
              <a:buChar char="►"/>
            </a:pPr>
            <a:endParaRPr lang="es-AR" sz="1200" err="1">
              <a:solidFill>
                <a:schemeClr val="bg1"/>
              </a:solidFill>
            </a:endParaRPr>
          </a:p>
        </p:txBody>
      </p:sp>
    </p:spTree>
    <p:extLst>
      <p:ext uri="{BB962C8B-B14F-4D97-AF65-F5344CB8AC3E}">
        <p14:creationId xmlns:p14="http://schemas.microsoft.com/office/powerpoint/2010/main" val="27592312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Content Placeholder 2">
            <a:extLst>
              <a:ext uri="{FF2B5EF4-FFF2-40B4-BE49-F238E27FC236}">
                <a16:creationId xmlns:a16="http://schemas.microsoft.com/office/drawing/2014/main" id="{30D5DB66-C630-49FD-88D4-E9E9C6433105}"/>
              </a:ext>
            </a:extLst>
          </p:cNvPr>
          <p:cNvSpPr txBox="1">
            <a:spLocks/>
          </p:cNvSpPr>
          <p:nvPr/>
        </p:nvSpPr>
        <p:spPr>
          <a:xfrm>
            <a:off x="457200" y="1135063"/>
            <a:ext cx="4653815" cy="4611519"/>
          </a:xfrm>
          <a:prstGeom prst="rect">
            <a:avLst/>
          </a:prstGeom>
        </p:spPr>
        <p:txBody>
          <a:bodyPr wrap="square" lIns="0" tIns="0" rIns="0" bIns="0">
            <a:sp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69875" indent="-269875">
              <a:spcBef>
                <a:spcPts val="0"/>
              </a:spcBef>
              <a:spcAft>
                <a:spcPts val="450"/>
              </a:spcAft>
              <a:buClr>
                <a:srgbClr val="FFE600"/>
              </a:buClr>
              <a:buSzPct val="100000"/>
              <a:buFont typeface="EYInterstate" panose="02000503020000020004" pitchFamily="2" charset="0"/>
              <a:buChar char="•"/>
            </a:pPr>
            <a:r>
              <a:rPr lang="en-US" sz="1400" dirty="0">
                <a:solidFill>
                  <a:prstClr val="white"/>
                </a:solidFill>
                <a:latin typeface="+mn-lt"/>
              </a:rPr>
              <a:t>An applicable entity can make a direct pay election for certain credits, which would effectively treat tax credits as tax paid on a filed return.</a:t>
            </a:r>
          </a:p>
          <a:p>
            <a:pPr marL="269875" indent="-269875">
              <a:spcBef>
                <a:spcPts val="0"/>
              </a:spcBef>
              <a:spcAft>
                <a:spcPts val="450"/>
              </a:spcAft>
              <a:buClr>
                <a:srgbClr val="FFE600"/>
              </a:buClr>
              <a:buSzPct val="100000"/>
              <a:buFont typeface="EYInterstate" panose="02000503020000020004" pitchFamily="2" charset="0"/>
              <a:buChar char="•"/>
            </a:pPr>
            <a:r>
              <a:rPr lang="en-US" sz="1400" dirty="0">
                <a:solidFill>
                  <a:prstClr val="white"/>
                </a:solidFill>
                <a:latin typeface="+mn-lt"/>
              </a:rPr>
              <a:t>“Applicable entities” include tax-exempt entities, state or local governments, the Tennessee Valley Authority, Indian tribal governments or an Alaska Native corporation (subject to certain exceptions).</a:t>
            </a:r>
          </a:p>
          <a:p>
            <a:pPr marL="269875" indent="-269875">
              <a:spcBef>
                <a:spcPts val="0"/>
              </a:spcBef>
              <a:spcAft>
                <a:spcPts val="450"/>
              </a:spcAft>
              <a:buClr>
                <a:srgbClr val="FFE600"/>
              </a:buClr>
              <a:buSzPct val="100000"/>
              <a:buFont typeface="EYInterstate" panose="02000503020000020004" pitchFamily="2" charset="0"/>
              <a:buChar char="•"/>
            </a:pPr>
            <a:r>
              <a:rPr lang="en-US" sz="1400" b="1" dirty="0">
                <a:solidFill>
                  <a:srgbClr val="FFE600"/>
                </a:solidFill>
                <a:latin typeface="+mn-lt"/>
              </a:rPr>
              <a:t>Exceptions</a:t>
            </a:r>
            <a:r>
              <a:rPr lang="en-US" sz="1400" dirty="0">
                <a:solidFill>
                  <a:prstClr val="white"/>
                </a:solidFill>
                <a:latin typeface="+mn-lt"/>
              </a:rPr>
              <a:t> to the applicable entity limitation:</a:t>
            </a:r>
          </a:p>
          <a:p>
            <a:pPr marL="431800"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First </a:t>
            </a:r>
            <a:r>
              <a:rPr lang="en-US" sz="1200" b="1" dirty="0">
                <a:solidFill>
                  <a:prstClr val="white"/>
                </a:solidFill>
                <a:latin typeface="+mn-lt"/>
              </a:rPr>
              <a:t>five years </a:t>
            </a:r>
            <a:r>
              <a:rPr lang="en-US" sz="1200" dirty="0">
                <a:solidFill>
                  <a:prstClr val="white"/>
                </a:solidFill>
                <a:latin typeface="+mn-lt"/>
              </a:rPr>
              <a:t>of Section 45V credit (clean hydrogen)</a:t>
            </a:r>
          </a:p>
          <a:p>
            <a:pPr marL="431800"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First </a:t>
            </a:r>
            <a:r>
              <a:rPr lang="en-US" sz="1200" b="1" dirty="0">
                <a:solidFill>
                  <a:prstClr val="white"/>
                </a:solidFill>
                <a:latin typeface="+mn-lt"/>
              </a:rPr>
              <a:t>five years </a:t>
            </a:r>
            <a:r>
              <a:rPr lang="en-US" sz="1200" dirty="0">
                <a:solidFill>
                  <a:prstClr val="white"/>
                </a:solidFill>
                <a:latin typeface="+mn-lt"/>
              </a:rPr>
              <a:t>of Section 45Q credit</a:t>
            </a:r>
          </a:p>
          <a:p>
            <a:pPr marL="431800" lvl="1" indent="-215900">
              <a:spcBef>
                <a:spcPts val="0"/>
              </a:spcBef>
              <a:spcAft>
                <a:spcPts val="450"/>
              </a:spcAft>
              <a:buClr>
                <a:srgbClr val="FFE600"/>
              </a:buClr>
              <a:buSzPct val="100000"/>
              <a:buFont typeface="EYInterstate" panose="02000503020000020004" pitchFamily="2" charset="0"/>
              <a:buChar char="•"/>
            </a:pPr>
            <a:r>
              <a:rPr lang="en-US" sz="1200" b="1" dirty="0">
                <a:solidFill>
                  <a:prstClr val="white"/>
                </a:solidFill>
                <a:latin typeface="+mn-lt"/>
              </a:rPr>
              <a:t>Five-year</a:t>
            </a:r>
            <a:r>
              <a:rPr lang="en-US" sz="1200" dirty="0">
                <a:solidFill>
                  <a:prstClr val="white"/>
                </a:solidFill>
                <a:latin typeface="+mn-lt"/>
              </a:rPr>
              <a:t> period of Section 45X credit</a:t>
            </a:r>
          </a:p>
          <a:p>
            <a:pPr marL="269875" indent="-269875">
              <a:spcBef>
                <a:spcPts val="0"/>
              </a:spcBef>
              <a:spcAft>
                <a:spcPts val="450"/>
              </a:spcAft>
              <a:buClr>
                <a:srgbClr val="FFE600"/>
              </a:buClr>
              <a:buSzPct val="100000"/>
              <a:buFont typeface="EYInterstate" panose="02000503020000020004" pitchFamily="2" charset="0"/>
              <a:buChar char="•"/>
            </a:pPr>
            <a:r>
              <a:rPr lang="en-US" sz="1400" b="1" dirty="0">
                <a:solidFill>
                  <a:srgbClr val="FFE600"/>
                </a:solidFill>
                <a:latin typeface="+mn-lt"/>
              </a:rPr>
              <a:t>Election procedure:</a:t>
            </a:r>
            <a:endParaRPr lang="en-US" sz="1400" dirty="0">
              <a:solidFill>
                <a:prstClr val="white"/>
              </a:solidFill>
              <a:latin typeface="+mn-lt"/>
            </a:endParaRPr>
          </a:p>
          <a:p>
            <a:pPr marL="431800"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Must be made separately to each applicable facility and for tax years beginning after December 31, 2022</a:t>
            </a:r>
          </a:p>
          <a:p>
            <a:pPr marL="431800"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Must be made in the first year that the facility (or applicable equipment) is placed in service (PIS)</a:t>
            </a:r>
          </a:p>
          <a:p>
            <a:pPr marL="431800"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Applies for the full applicable credit term period, subject to the time-limited direct pay options for certain taxpayers</a:t>
            </a:r>
          </a:p>
          <a:p>
            <a:pPr marL="431800" lvl="1" indent="-215900">
              <a:spcBef>
                <a:spcPts val="0"/>
              </a:spcBef>
              <a:spcAft>
                <a:spcPts val="450"/>
              </a:spcAft>
              <a:buClr>
                <a:srgbClr val="FFE600"/>
              </a:buClr>
              <a:buSzPct val="100000"/>
              <a:buFont typeface="EYInterstate" panose="02000503020000020004" pitchFamily="2" charset="0"/>
              <a:buChar char="•"/>
            </a:pPr>
            <a:r>
              <a:rPr lang="en-US" sz="1200" dirty="0">
                <a:solidFill>
                  <a:prstClr val="white"/>
                </a:solidFill>
                <a:latin typeface="+mn-lt"/>
              </a:rPr>
              <a:t>Unclear what the review process will entail and how this will impact the timing of the refund</a:t>
            </a:r>
          </a:p>
        </p:txBody>
      </p:sp>
      <p:graphicFrame>
        <p:nvGraphicFramePr>
          <p:cNvPr id="6" name="Table 6">
            <a:extLst>
              <a:ext uri="{FF2B5EF4-FFF2-40B4-BE49-F238E27FC236}">
                <a16:creationId xmlns:a16="http://schemas.microsoft.com/office/drawing/2014/main" id="{9B702AE7-048C-0FF1-1895-74BA5C1AEF96}"/>
              </a:ext>
            </a:extLst>
          </p:cNvPr>
          <p:cNvGraphicFramePr>
            <a:graphicFrameLocks noGrp="1"/>
          </p:cNvGraphicFramePr>
          <p:nvPr>
            <p:extLst>
              <p:ext uri="{D42A27DB-BD31-4B8C-83A1-F6EECF244321}">
                <p14:modId xmlns:p14="http://schemas.microsoft.com/office/powerpoint/2010/main" val="1707082495"/>
              </p:ext>
            </p:extLst>
          </p:nvPr>
        </p:nvGraphicFramePr>
        <p:xfrm>
          <a:off x="5270500" y="1135063"/>
          <a:ext cx="3416300" cy="4953002"/>
        </p:xfrm>
        <a:graphic>
          <a:graphicData uri="http://schemas.openxmlformats.org/drawingml/2006/table">
            <a:tbl>
              <a:tblPr firstRow="1">
                <a:tableStyleId>{5C22544A-7EE6-4342-B048-85BDC9FD1C3A}</a:tableStyleId>
              </a:tblPr>
              <a:tblGrid>
                <a:gridCol w="3416300">
                  <a:extLst>
                    <a:ext uri="{9D8B030D-6E8A-4147-A177-3AD203B41FA5}">
                      <a16:colId xmlns:a16="http://schemas.microsoft.com/office/drawing/2014/main" val="2464755947"/>
                    </a:ext>
                  </a:extLst>
                </a:gridCol>
              </a:tblGrid>
              <a:tr h="753160">
                <a:tc>
                  <a:txBody>
                    <a:bodyPr/>
                    <a:lstStyle/>
                    <a:p>
                      <a:r>
                        <a:rPr lang="en-US" sz="1000">
                          <a:solidFill>
                            <a:srgbClr val="2E2E38"/>
                          </a:solidFill>
                        </a:rPr>
                        <a:t>The provision would allow applicable entities to elect to be treated as having made a payment of tax equal to the value of the credit for which they would otherwise be eligible under:</a:t>
                      </a:r>
                      <a:endParaRPr lang="es-AR" sz="1000">
                        <a:solidFill>
                          <a:srgbClr val="2E2E38"/>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mpd="sng">
                      <a:noFill/>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2036605608"/>
                  </a:ext>
                </a:extLst>
              </a:tr>
              <a:tr h="339134">
                <a:tc>
                  <a:txBody>
                    <a:bodyPr/>
                    <a:lstStyle/>
                    <a:p>
                      <a:r>
                        <a:rPr lang="en-US" sz="1000">
                          <a:solidFill>
                            <a:srgbClr val="F6F6FA"/>
                          </a:solidFill>
                        </a:rPr>
                        <a:t>Section 30C AFV refueling property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49056887"/>
                  </a:ext>
                </a:extLst>
              </a:tr>
              <a:tr h="339134">
                <a:tc>
                  <a:txBody>
                    <a:bodyPr/>
                    <a:lstStyle/>
                    <a:p>
                      <a:r>
                        <a:rPr lang="es-AR" sz="1000" err="1">
                          <a:solidFill>
                            <a:srgbClr val="F6F6FA"/>
                          </a:solidFill>
                        </a:rPr>
                        <a:t>Section</a:t>
                      </a:r>
                      <a:r>
                        <a:rPr lang="es-AR" sz="1000">
                          <a:solidFill>
                            <a:srgbClr val="F6F6FA"/>
                          </a:solidFill>
                        </a:rPr>
                        <a:t> 45 </a:t>
                      </a:r>
                      <a:r>
                        <a:rPr lang="es-AR" sz="1000" err="1">
                          <a:solidFill>
                            <a:srgbClr val="F6F6FA"/>
                          </a:solidFill>
                        </a:rPr>
                        <a:t>production</a:t>
                      </a:r>
                      <a:r>
                        <a:rPr lang="es-AR" sz="1000">
                          <a:solidFill>
                            <a:srgbClr val="F6F6FA"/>
                          </a:solidFill>
                        </a:rPr>
                        <a:t> </a:t>
                      </a:r>
                      <a:r>
                        <a:rPr lang="es-AR" sz="1000" err="1">
                          <a:solidFill>
                            <a:srgbClr val="F6F6FA"/>
                          </a:solidFill>
                        </a:rPr>
                        <a:t>tax</a:t>
                      </a:r>
                      <a:r>
                        <a:rPr lang="es-AR" sz="1000">
                          <a:solidFill>
                            <a:srgbClr val="F6F6FA"/>
                          </a:solidFill>
                        </a:rPr>
                        <a:t> </a:t>
                      </a:r>
                      <a:r>
                        <a:rPr lang="es-AR" sz="1000" err="1">
                          <a:solidFill>
                            <a:srgbClr val="F6F6FA"/>
                          </a:solidFill>
                        </a:rPr>
                        <a:t>credit</a:t>
                      </a:r>
                      <a:endParaRPr lang="es-AR" sz="1000">
                        <a:solidFill>
                          <a:srgbClr val="F6F6FA"/>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5793447"/>
                  </a:ext>
                </a:extLst>
              </a:tr>
              <a:tr h="404251">
                <a:tc>
                  <a:txBody>
                    <a:bodyPr/>
                    <a:lstStyle/>
                    <a:p>
                      <a:r>
                        <a:rPr lang="es-AR" sz="1000" dirty="0" err="1">
                          <a:solidFill>
                            <a:srgbClr val="F6F6FA"/>
                          </a:solidFill>
                        </a:rPr>
                        <a:t>Section</a:t>
                      </a:r>
                      <a:r>
                        <a:rPr lang="es-AR" sz="1000" dirty="0">
                          <a:solidFill>
                            <a:srgbClr val="F6F6FA"/>
                          </a:solidFill>
                        </a:rPr>
                        <a:t> 45Q </a:t>
                      </a:r>
                      <a:r>
                        <a:rPr lang="es-AR" sz="1000" dirty="0" err="1">
                          <a:solidFill>
                            <a:srgbClr val="F6F6FA"/>
                          </a:solidFill>
                        </a:rPr>
                        <a:t>credit</a:t>
                      </a:r>
                      <a:r>
                        <a:rPr lang="es-AR" sz="1000" dirty="0">
                          <a:solidFill>
                            <a:srgbClr val="F6F6FA"/>
                          </a:solidFill>
                        </a:rPr>
                        <a:t> </a:t>
                      </a:r>
                      <a:r>
                        <a:rPr lang="es-AR" sz="1000" dirty="0" err="1">
                          <a:solidFill>
                            <a:srgbClr val="F6F6FA"/>
                          </a:solidFill>
                        </a:rPr>
                        <a:t>for</a:t>
                      </a:r>
                      <a:r>
                        <a:rPr lang="es-AR" sz="1000" dirty="0">
                          <a:solidFill>
                            <a:srgbClr val="F6F6FA"/>
                          </a:solidFill>
                        </a:rPr>
                        <a:t> </a:t>
                      </a:r>
                      <a:r>
                        <a:rPr lang="es-AR" sz="1000" dirty="0" err="1">
                          <a:solidFill>
                            <a:srgbClr val="F6F6FA"/>
                          </a:solidFill>
                        </a:rPr>
                        <a:t>carbon</a:t>
                      </a:r>
                      <a:r>
                        <a:rPr lang="es-AR" sz="1000" dirty="0">
                          <a:solidFill>
                            <a:srgbClr val="F6F6FA"/>
                          </a:solidFill>
                        </a:rPr>
                        <a:t> capture and </a:t>
                      </a:r>
                      <a:r>
                        <a:rPr lang="es-AR" sz="1000" dirty="0" err="1">
                          <a:solidFill>
                            <a:srgbClr val="F6F6FA"/>
                          </a:solidFill>
                        </a:rPr>
                        <a:t>sequestration</a:t>
                      </a:r>
                      <a:endParaRPr lang="es-AR" sz="1000" dirty="0">
                        <a:solidFill>
                          <a:srgbClr val="F6F6FA"/>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08566865"/>
                  </a:ext>
                </a:extLst>
              </a:tr>
              <a:tr h="404251">
                <a:tc>
                  <a:txBody>
                    <a:bodyPr/>
                    <a:lstStyle/>
                    <a:p>
                      <a:r>
                        <a:rPr lang="en-US" sz="1000" dirty="0">
                          <a:solidFill>
                            <a:srgbClr val="F6F6FA"/>
                          </a:solidFill>
                        </a:rPr>
                        <a:t>Section 45U zero-emission nuclear power production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72695932"/>
                  </a:ext>
                </a:extLst>
              </a:tr>
              <a:tr h="339134">
                <a:tc>
                  <a:txBody>
                    <a:bodyPr/>
                    <a:lstStyle/>
                    <a:p>
                      <a:r>
                        <a:rPr lang="es-AR" sz="1000" err="1">
                          <a:solidFill>
                            <a:srgbClr val="F6F6FA"/>
                          </a:solidFill>
                        </a:rPr>
                        <a:t>Section</a:t>
                      </a:r>
                      <a:r>
                        <a:rPr lang="es-AR" sz="1000">
                          <a:solidFill>
                            <a:srgbClr val="F6F6FA"/>
                          </a:solidFill>
                        </a:rPr>
                        <a:t> 45V </a:t>
                      </a:r>
                      <a:r>
                        <a:rPr lang="es-AR" sz="1000" err="1">
                          <a:solidFill>
                            <a:srgbClr val="F6F6FA"/>
                          </a:solidFill>
                        </a:rPr>
                        <a:t>hydrogen</a:t>
                      </a:r>
                      <a:r>
                        <a:rPr lang="es-AR" sz="1000">
                          <a:solidFill>
                            <a:srgbClr val="F6F6FA"/>
                          </a:solidFill>
                        </a:rPr>
                        <a:t> PTC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80220005"/>
                  </a:ext>
                </a:extLst>
              </a:tr>
              <a:tr h="339134">
                <a:tc>
                  <a:txBody>
                    <a:bodyPr/>
                    <a:lstStyle/>
                    <a:p>
                      <a:r>
                        <a:rPr lang="es-AR" sz="1000" err="1">
                          <a:solidFill>
                            <a:srgbClr val="F6F6FA"/>
                          </a:solidFill>
                        </a:rPr>
                        <a:t>Section</a:t>
                      </a:r>
                      <a:r>
                        <a:rPr lang="es-AR" sz="1000">
                          <a:solidFill>
                            <a:srgbClr val="F6F6FA"/>
                          </a:solidFill>
                        </a:rPr>
                        <a:t> 45W </a:t>
                      </a:r>
                      <a:r>
                        <a:rPr lang="es-AR" sz="1000" err="1">
                          <a:solidFill>
                            <a:srgbClr val="F6F6FA"/>
                          </a:solidFill>
                        </a:rPr>
                        <a:t>clean</a:t>
                      </a:r>
                      <a:r>
                        <a:rPr lang="es-AR" sz="1000">
                          <a:solidFill>
                            <a:srgbClr val="F6F6FA"/>
                          </a:solidFill>
                        </a:rPr>
                        <a:t> </a:t>
                      </a:r>
                      <a:r>
                        <a:rPr lang="es-AR" sz="1000" err="1">
                          <a:solidFill>
                            <a:srgbClr val="F6F6FA"/>
                          </a:solidFill>
                        </a:rPr>
                        <a:t>commercial</a:t>
                      </a:r>
                      <a:r>
                        <a:rPr lang="es-AR" sz="1000">
                          <a:solidFill>
                            <a:srgbClr val="F6F6FA"/>
                          </a:solidFill>
                        </a:rPr>
                        <a:t> </a:t>
                      </a:r>
                      <a:r>
                        <a:rPr lang="es-AR" sz="1000" err="1">
                          <a:solidFill>
                            <a:srgbClr val="F6F6FA"/>
                          </a:solidFill>
                        </a:rPr>
                        <a:t>vehicles</a:t>
                      </a:r>
                      <a:endParaRPr lang="es-AR" sz="1000">
                        <a:solidFill>
                          <a:srgbClr val="F6F6FA"/>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2348895"/>
                  </a:ext>
                </a:extLst>
              </a:tr>
              <a:tr h="339134">
                <a:tc>
                  <a:txBody>
                    <a:bodyPr/>
                    <a:lstStyle/>
                    <a:p>
                      <a:r>
                        <a:rPr lang="en-US" sz="1000">
                          <a:solidFill>
                            <a:srgbClr val="F6F6FA"/>
                          </a:solidFill>
                        </a:rPr>
                        <a:t>Section 45X advanced manufacturing credit</a:t>
                      </a:r>
                      <a:endParaRPr lang="es-AR" sz="1000">
                        <a:solidFill>
                          <a:srgbClr val="F6F6FA"/>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104556"/>
                  </a:ext>
                </a:extLst>
              </a:tr>
              <a:tr h="339134">
                <a:tc>
                  <a:txBody>
                    <a:bodyPr/>
                    <a:lstStyle/>
                    <a:p>
                      <a:r>
                        <a:rPr lang="es-AR" sz="1000" err="1">
                          <a:solidFill>
                            <a:srgbClr val="F6F6FA"/>
                          </a:solidFill>
                        </a:rPr>
                        <a:t>Section</a:t>
                      </a:r>
                      <a:r>
                        <a:rPr lang="es-AR" sz="1000">
                          <a:solidFill>
                            <a:srgbClr val="F6F6FA"/>
                          </a:solidFill>
                        </a:rPr>
                        <a:t> 45Y </a:t>
                      </a:r>
                      <a:r>
                        <a:rPr lang="es-AR" sz="1000" err="1">
                          <a:solidFill>
                            <a:srgbClr val="F6F6FA"/>
                          </a:solidFill>
                        </a:rPr>
                        <a:t>technology</a:t>
                      </a:r>
                      <a:r>
                        <a:rPr lang="es-AR" sz="1000">
                          <a:solidFill>
                            <a:srgbClr val="F6F6FA"/>
                          </a:solidFill>
                        </a:rPr>
                        <a:t> neutral PTC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8803761"/>
                  </a:ext>
                </a:extLst>
              </a:tr>
              <a:tr h="339134">
                <a:tc>
                  <a:txBody>
                    <a:bodyPr/>
                    <a:lstStyle/>
                    <a:p>
                      <a:r>
                        <a:rPr lang="es-AR" sz="1000" err="1">
                          <a:solidFill>
                            <a:srgbClr val="F6F6FA"/>
                          </a:solidFill>
                        </a:rPr>
                        <a:t>Section</a:t>
                      </a:r>
                      <a:r>
                        <a:rPr lang="es-AR" sz="1000">
                          <a:solidFill>
                            <a:srgbClr val="F6F6FA"/>
                          </a:solidFill>
                        </a:rPr>
                        <a:t> 45Z </a:t>
                      </a:r>
                      <a:r>
                        <a:rPr lang="es-AR" sz="1000" err="1">
                          <a:solidFill>
                            <a:srgbClr val="F6F6FA"/>
                          </a:solidFill>
                        </a:rPr>
                        <a:t>clean</a:t>
                      </a:r>
                      <a:r>
                        <a:rPr lang="es-AR" sz="1000">
                          <a:solidFill>
                            <a:srgbClr val="F6F6FA"/>
                          </a:solidFill>
                        </a:rPr>
                        <a:t> fuel </a:t>
                      </a:r>
                      <a:r>
                        <a:rPr lang="es-AR" sz="1000" err="1">
                          <a:solidFill>
                            <a:srgbClr val="F6F6FA"/>
                          </a:solidFill>
                        </a:rPr>
                        <a:t>production</a:t>
                      </a:r>
                      <a:r>
                        <a:rPr lang="es-AR" sz="1000">
                          <a:solidFill>
                            <a:srgbClr val="F6F6FA"/>
                          </a:solidFill>
                        </a:rPr>
                        <a:t> </a:t>
                      </a:r>
                      <a:r>
                        <a:rPr lang="es-AR" sz="1000" err="1">
                          <a:solidFill>
                            <a:srgbClr val="F6F6FA"/>
                          </a:solidFill>
                        </a:rPr>
                        <a:t>credit</a:t>
                      </a:r>
                      <a:endParaRPr lang="es-AR" sz="1000">
                        <a:solidFill>
                          <a:srgbClr val="F6F6FA"/>
                        </a:solidFill>
                      </a:endParaRP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4029625"/>
                  </a:ext>
                </a:extLst>
              </a:tr>
              <a:tr h="339134">
                <a:tc>
                  <a:txBody>
                    <a:bodyPr/>
                    <a:lstStyle/>
                    <a:p>
                      <a:r>
                        <a:rPr lang="en-US" sz="1000">
                          <a:solidFill>
                            <a:srgbClr val="F6F6FA"/>
                          </a:solidFill>
                        </a:rPr>
                        <a:t>Section 48C qualifying advanced energy credit</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6251075"/>
                  </a:ext>
                </a:extLst>
              </a:tr>
              <a:tr h="339134">
                <a:tc>
                  <a:txBody>
                    <a:bodyPr/>
                    <a:lstStyle/>
                    <a:p>
                      <a:r>
                        <a:rPr lang="en-US" sz="1000">
                          <a:solidFill>
                            <a:srgbClr val="F6F6FA"/>
                          </a:solidFill>
                        </a:rPr>
                        <a:t>Section 48 clean energy ITC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96075243"/>
                  </a:ext>
                </a:extLst>
              </a:tr>
              <a:tr h="339134">
                <a:tc>
                  <a:txBody>
                    <a:bodyPr/>
                    <a:lstStyle/>
                    <a:p>
                      <a:r>
                        <a:rPr lang="en-US" sz="1000" dirty="0">
                          <a:solidFill>
                            <a:srgbClr val="F6F6FA"/>
                          </a:solidFill>
                        </a:rPr>
                        <a:t>Section 48E clean electricity ITC</a:t>
                      </a:r>
                    </a:p>
                  </a:txBody>
                  <a:tcPr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6547259"/>
                  </a:ext>
                </a:extLst>
              </a:tr>
            </a:tbl>
          </a:graphicData>
        </a:graphic>
      </p:graphicFrame>
      <p:sp>
        <p:nvSpPr>
          <p:cNvPr id="8" name="Title 7">
            <a:extLst>
              <a:ext uri="{FF2B5EF4-FFF2-40B4-BE49-F238E27FC236}">
                <a16:creationId xmlns:a16="http://schemas.microsoft.com/office/drawing/2014/main" id="{F6650E85-E2D7-B362-F528-996EF7A69DC3}"/>
              </a:ext>
            </a:extLst>
          </p:cNvPr>
          <p:cNvSpPr>
            <a:spLocks noGrp="1"/>
          </p:cNvSpPr>
          <p:nvPr>
            <p:ph type="title"/>
          </p:nvPr>
        </p:nvSpPr>
        <p:spPr>
          <a:xfrm>
            <a:off x="457201" y="294200"/>
            <a:ext cx="8229600" cy="590400"/>
          </a:xfrm>
        </p:spPr>
        <p:txBody>
          <a:bodyPr/>
          <a:lstStyle/>
          <a:p>
            <a:r>
              <a:rPr lang="en-IN" sz="2200">
                <a:solidFill>
                  <a:schemeClr val="bg1"/>
                </a:solidFill>
              </a:rPr>
              <a:t>IRA — direct pay (Section 6417) option</a:t>
            </a:r>
            <a:br>
              <a:rPr lang="en-IN">
                <a:solidFill>
                  <a:schemeClr val="bg1"/>
                </a:solidFill>
              </a:rPr>
            </a:br>
            <a:r>
              <a:rPr lang="en-US" sz="1400" i="1">
                <a:solidFill>
                  <a:schemeClr val="bg1"/>
                </a:solidFill>
              </a:rPr>
              <a:t>Overview</a:t>
            </a:r>
            <a:br>
              <a:rPr lang="en-US">
                <a:solidFill>
                  <a:schemeClr val="bg1"/>
                </a:solidFill>
              </a:rPr>
            </a:br>
            <a:endParaRPr lang="es-AR"/>
          </a:p>
        </p:txBody>
      </p:sp>
    </p:spTree>
    <p:extLst>
      <p:ext uri="{BB962C8B-B14F-4D97-AF65-F5344CB8AC3E}">
        <p14:creationId xmlns:p14="http://schemas.microsoft.com/office/powerpoint/2010/main" val="809851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a:t>Polling question</a:t>
            </a:r>
          </a:p>
        </p:txBody>
      </p:sp>
      <p:grpSp>
        <p:nvGrpSpPr>
          <p:cNvPr id="37" name="Group 36">
            <a:extLst>
              <a:ext uri="{FF2B5EF4-FFF2-40B4-BE49-F238E27FC236}">
                <a16:creationId xmlns:a16="http://schemas.microsoft.com/office/drawing/2014/main" id="{FCED90EE-F7E9-40D6-B3BC-09D428557646}"/>
              </a:ext>
            </a:extLst>
          </p:cNvPr>
          <p:cNvGrpSpPr/>
          <p:nvPr/>
        </p:nvGrpSpPr>
        <p:grpSpPr>
          <a:xfrm>
            <a:off x="457201" y="1138238"/>
            <a:ext cx="8229600" cy="4949825"/>
            <a:chOff x="457201" y="1138238"/>
            <a:chExt cx="8229600"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grpSp>
      <p:sp>
        <p:nvSpPr>
          <p:cNvPr id="3" name="Text Placeholder 5">
            <a:extLst>
              <a:ext uri="{FF2B5EF4-FFF2-40B4-BE49-F238E27FC236}">
                <a16:creationId xmlns:a16="http://schemas.microsoft.com/office/drawing/2014/main" id="{DCC98CC1-9789-596F-B0FB-D4E418D55DD7}"/>
              </a:ext>
            </a:extLst>
          </p:cNvPr>
          <p:cNvSpPr txBox="1">
            <a:spLocks/>
          </p:cNvSpPr>
          <p:nvPr/>
        </p:nvSpPr>
        <p:spPr>
          <a:xfrm>
            <a:off x="763996" y="1438199"/>
            <a:ext cx="5261420"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A Section 6417 election will </a:t>
            </a:r>
            <a:r>
              <a:rPr lang="en-US" sz="1800" b="1" dirty="0">
                <a:solidFill>
                  <a:schemeClr val="tx2"/>
                </a:solidFill>
                <a:latin typeface="+mj-lt"/>
              </a:rPr>
              <a:t>effectively treat tax credits as tax paid on a filed return.</a:t>
            </a:r>
            <a:endParaRPr lang="en-IN" sz="1800" b="1" dirty="0">
              <a:solidFill>
                <a:schemeClr val="tx2"/>
              </a:solidFill>
              <a:latin typeface="+mj-lt"/>
            </a:endParaRPr>
          </a:p>
        </p:txBody>
      </p:sp>
      <p:sp>
        <p:nvSpPr>
          <p:cNvPr id="5" name="Oval 4">
            <a:extLst>
              <a:ext uri="{FF2B5EF4-FFF2-40B4-BE49-F238E27FC236}">
                <a16:creationId xmlns:a16="http://schemas.microsoft.com/office/drawing/2014/main" id="{F8CD3C4C-F960-EF12-F825-FFDE58077746}"/>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B</a:t>
            </a:r>
            <a:endParaRPr kumimoji="0" lang="en-US" sz="1600" b="1" i="0" u="none" strike="noStrike" kern="0" cap="none" spc="0" normalizeH="0" baseline="0" noProof="0">
              <a:ln>
                <a:noFill/>
              </a:ln>
              <a:effectLst/>
              <a:uLnTx/>
              <a:uFillTx/>
              <a:latin typeface="+mj-lt"/>
            </a:endParaRPr>
          </a:p>
        </p:txBody>
      </p:sp>
      <p:sp>
        <p:nvSpPr>
          <p:cNvPr id="6" name="Oval 5">
            <a:extLst>
              <a:ext uri="{FF2B5EF4-FFF2-40B4-BE49-F238E27FC236}">
                <a16:creationId xmlns:a16="http://schemas.microsoft.com/office/drawing/2014/main" id="{14C43F40-8E87-9F0E-FB34-E9D5ED9BAB87}"/>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a:latin typeface="+mj-lt"/>
              </a:rPr>
              <a:t>A</a:t>
            </a:r>
            <a:endParaRPr lang="en-US" sz="1600" b="1" kern="0">
              <a:latin typeface="+mj-lt"/>
            </a:endParaRPr>
          </a:p>
        </p:txBody>
      </p:sp>
      <p:sp>
        <p:nvSpPr>
          <p:cNvPr id="7" name="Title 1">
            <a:extLst>
              <a:ext uri="{FF2B5EF4-FFF2-40B4-BE49-F238E27FC236}">
                <a16:creationId xmlns:a16="http://schemas.microsoft.com/office/drawing/2014/main" id="{4CC6C008-6EA8-C208-6A1A-D741E7CC7F8C}"/>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True</a:t>
            </a:r>
          </a:p>
        </p:txBody>
      </p:sp>
      <p:sp>
        <p:nvSpPr>
          <p:cNvPr id="8" name="Title 1">
            <a:extLst>
              <a:ext uri="{FF2B5EF4-FFF2-40B4-BE49-F238E27FC236}">
                <a16:creationId xmlns:a16="http://schemas.microsoft.com/office/drawing/2014/main" id="{137F0A8E-9BB3-B2CF-91E5-8D87E458B4D2}"/>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False</a:t>
            </a:r>
          </a:p>
        </p:txBody>
      </p:sp>
    </p:spTree>
    <p:extLst>
      <p:ext uri="{BB962C8B-B14F-4D97-AF65-F5344CB8AC3E}">
        <p14:creationId xmlns:p14="http://schemas.microsoft.com/office/powerpoint/2010/main" val="3329896648"/>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569AA05A-DB46-70EE-8BB3-D90A367C4353}"/>
              </a:ext>
            </a:extLst>
          </p:cNvPr>
          <p:cNvGraphicFramePr>
            <a:graphicFrameLocks noChangeAspect="1"/>
          </p:cNvGraphicFramePr>
          <p:nvPr>
            <p:custDataLst>
              <p:tags r:id="rId2"/>
            </p:custDataLst>
            <p:extLst>
              <p:ext uri="{D42A27DB-BD31-4B8C-83A1-F6EECF244321}">
                <p14:modId xmlns:p14="http://schemas.microsoft.com/office/powerpoint/2010/main" val="2197226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8" imgH="338" progId="TCLayout.ActiveDocument.1">
                  <p:embed/>
                </p:oleObj>
              </mc:Choice>
              <mc:Fallback>
                <p:oleObj name="think-cell Slide" r:id="rId5" imgW="338" imgH="338" progId="TCLayout.ActiveDocument.1">
                  <p:embed/>
                  <p:pic>
                    <p:nvPicPr>
                      <p:cNvPr id="6" name="Object 5" hidden="1">
                        <a:extLst>
                          <a:ext uri="{FF2B5EF4-FFF2-40B4-BE49-F238E27FC236}">
                            <a16:creationId xmlns:a16="http://schemas.microsoft.com/office/drawing/2014/main" id="{569AA05A-DB46-70EE-8BB3-D90A367C435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Title 11">
            <a:extLst>
              <a:ext uri="{FF2B5EF4-FFF2-40B4-BE49-F238E27FC236}">
                <a16:creationId xmlns:a16="http://schemas.microsoft.com/office/drawing/2014/main" id="{235761C4-8D2F-3C2A-7F97-915DC768CF39}"/>
              </a:ext>
            </a:extLst>
          </p:cNvPr>
          <p:cNvSpPr>
            <a:spLocks noGrp="1"/>
          </p:cNvSpPr>
          <p:nvPr>
            <p:ph type="title"/>
          </p:nvPr>
        </p:nvSpPr>
        <p:spPr/>
        <p:txBody>
          <a:bodyPr/>
          <a:lstStyle/>
          <a:p>
            <a:r>
              <a:rPr lang="en-IN">
                <a:solidFill>
                  <a:schemeClr val="bg1"/>
                </a:solidFill>
              </a:rPr>
              <a:t>IRA — direct pay (Section 6417) option (cont.)</a:t>
            </a:r>
            <a:br>
              <a:rPr lang="en-IN">
                <a:solidFill>
                  <a:schemeClr val="bg1"/>
                </a:solidFill>
              </a:rPr>
            </a:br>
            <a:r>
              <a:rPr lang="en-US" sz="1400" i="1">
                <a:solidFill>
                  <a:schemeClr val="bg1"/>
                </a:solidFill>
              </a:rPr>
              <a:t>Overview</a:t>
            </a:r>
            <a:endParaRPr lang="es-AR"/>
          </a:p>
        </p:txBody>
      </p:sp>
      <p:sp>
        <p:nvSpPr>
          <p:cNvPr id="4" name="Content Placeholder 3">
            <a:extLst>
              <a:ext uri="{FF2B5EF4-FFF2-40B4-BE49-F238E27FC236}">
                <a16:creationId xmlns:a16="http://schemas.microsoft.com/office/drawing/2014/main" id="{571A69E4-E0AA-4B13-8B35-5A24A0AD18C3}"/>
              </a:ext>
            </a:extLst>
          </p:cNvPr>
          <p:cNvSpPr>
            <a:spLocks noGrp="1"/>
          </p:cNvSpPr>
          <p:nvPr>
            <p:ph sz="half" idx="4294967295"/>
          </p:nvPr>
        </p:nvSpPr>
        <p:spPr>
          <a:xfrm>
            <a:off x="457200" y="1135063"/>
            <a:ext cx="4043363" cy="4953000"/>
          </a:xfrm>
        </p:spPr>
        <p:txBody>
          <a:bodyPr/>
          <a:lstStyle/>
          <a:p>
            <a:pPr marL="288925" indent="-288925">
              <a:spcAft>
                <a:spcPts val="450"/>
              </a:spcAft>
            </a:pPr>
            <a:r>
              <a:rPr lang="en-US" sz="1600" b="1" dirty="0">
                <a:solidFill>
                  <a:schemeClr val="tx2"/>
                </a:solidFill>
                <a:latin typeface="+mn-lt"/>
              </a:rPr>
              <a:t>“Excessive payments” penalty:</a:t>
            </a:r>
          </a:p>
          <a:p>
            <a:pPr marL="574675" lvl="1" indent="-288925">
              <a:spcAft>
                <a:spcPts val="450"/>
              </a:spcAft>
            </a:pPr>
            <a:r>
              <a:rPr lang="en-US" sz="1400" dirty="0">
                <a:latin typeface="+mn-lt"/>
              </a:rPr>
              <a:t>If it is determined that the amount of the direct payment was excessive, the taxpayer will be subject to an additional 20% penalty, unless the taxpayer can show reasonable cause for claiming the excessive payment.</a:t>
            </a:r>
          </a:p>
          <a:p>
            <a:pPr marL="288925" indent="-288925">
              <a:spcAft>
                <a:spcPts val="450"/>
              </a:spcAft>
            </a:pPr>
            <a:r>
              <a:rPr lang="en-US" sz="1600" b="1" dirty="0">
                <a:solidFill>
                  <a:schemeClr val="tx2"/>
                </a:solidFill>
                <a:latin typeface="+mn-lt"/>
              </a:rPr>
              <a:t>Gross-up of direct spending:</a:t>
            </a:r>
          </a:p>
          <a:p>
            <a:pPr marL="574675" lvl="1" indent="-288925">
              <a:spcAft>
                <a:spcPts val="450"/>
              </a:spcAft>
            </a:pPr>
            <a:r>
              <a:rPr lang="en-US" sz="1400" dirty="0">
                <a:latin typeface="+mn-lt"/>
              </a:rPr>
              <a:t>Beginning in 2023, and each year thereafter, the portion of any direct payment made to a taxpayer under the direct pay election (or any amount treated as a payment made by the taxpayer under Section 6417(a)) will increase by 6.0445%.</a:t>
            </a:r>
          </a:p>
          <a:p>
            <a:pPr marL="288925" indent="-288925">
              <a:spcAft>
                <a:spcPts val="450"/>
              </a:spcAft>
            </a:pPr>
            <a:r>
              <a:rPr lang="en-US" sz="1600" b="1" dirty="0">
                <a:solidFill>
                  <a:schemeClr val="tx2"/>
                </a:solidFill>
                <a:latin typeface="+mn-lt"/>
              </a:rPr>
              <a:t>Applicable entities:</a:t>
            </a:r>
          </a:p>
          <a:p>
            <a:pPr marL="574675" lvl="1" indent="-288925">
              <a:spcAft>
                <a:spcPts val="450"/>
              </a:spcAft>
            </a:pPr>
            <a:r>
              <a:rPr lang="en-US" sz="1400" dirty="0">
                <a:latin typeface="+mn-lt"/>
              </a:rPr>
              <a:t>It is expected that a tax-exempt entity that has 501(c)(3) status would meet the definition of an applicable entity based on current statute and guidance, but it is subject to change pending future guidance.</a:t>
            </a:r>
          </a:p>
        </p:txBody>
      </p:sp>
      <p:sp>
        <p:nvSpPr>
          <p:cNvPr id="3" name="Content Placeholder 2">
            <a:extLst>
              <a:ext uri="{FF2B5EF4-FFF2-40B4-BE49-F238E27FC236}">
                <a16:creationId xmlns:a16="http://schemas.microsoft.com/office/drawing/2014/main" id="{7905E171-25CC-47D8-B6E4-C9111D024D75}"/>
              </a:ext>
            </a:extLst>
          </p:cNvPr>
          <p:cNvSpPr>
            <a:spLocks noGrp="1"/>
          </p:cNvSpPr>
          <p:nvPr>
            <p:ph sz="half" idx="4294967295"/>
          </p:nvPr>
        </p:nvSpPr>
        <p:spPr>
          <a:xfrm>
            <a:off x="4648201" y="1135063"/>
            <a:ext cx="4043362" cy="4953000"/>
          </a:xfrm>
        </p:spPr>
        <p:txBody>
          <a:bodyPr/>
          <a:lstStyle/>
          <a:p>
            <a:pPr marL="288925" indent="-288925">
              <a:spcAft>
                <a:spcPts val="450"/>
              </a:spcAft>
            </a:pPr>
            <a:r>
              <a:rPr lang="en-US" sz="1600" b="1" dirty="0">
                <a:solidFill>
                  <a:schemeClr val="tx2"/>
                </a:solidFill>
                <a:latin typeface="+mn-lt"/>
              </a:rPr>
              <a:t>Domestic content requirement:</a:t>
            </a:r>
          </a:p>
          <a:p>
            <a:pPr marL="574675" lvl="1" indent="-288925">
              <a:spcAft>
                <a:spcPts val="450"/>
              </a:spcAft>
            </a:pPr>
            <a:r>
              <a:rPr lang="en-US" sz="1400" dirty="0">
                <a:latin typeface="+mn-lt"/>
              </a:rPr>
              <a:t>For qualified projects electing the direct pay option that do not meet the domestic content requirements and begin construction in 2024, only 90% of the PTC or ITC amount can be claimed.</a:t>
            </a:r>
          </a:p>
          <a:p>
            <a:pPr marL="288925" indent="-288925">
              <a:spcAft>
                <a:spcPts val="450"/>
              </a:spcAft>
            </a:pPr>
            <a:r>
              <a:rPr lang="en-US" sz="1600" b="1" dirty="0">
                <a:solidFill>
                  <a:schemeClr val="tx2"/>
                </a:solidFill>
                <a:latin typeface="+mn-lt"/>
              </a:rPr>
              <a:t>Fiscal-year filing:</a:t>
            </a:r>
          </a:p>
          <a:p>
            <a:pPr marL="574675" lvl="1" indent="-288925">
              <a:spcAft>
                <a:spcPts val="450"/>
              </a:spcAft>
            </a:pPr>
            <a:r>
              <a:rPr lang="en-US" sz="1400" dirty="0">
                <a:latin typeface="+mn-lt"/>
              </a:rPr>
              <a:t>Direct pay can be elected for tax years beginning only after December 31, 2022. If a tax-exempt entity has an FYE starting after December 31, 2022, then the credits associated with an eligible investment made:</a:t>
            </a:r>
          </a:p>
          <a:p>
            <a:pPr marL="863600" lvl="2" indent="-288925">
              <a:spcAft>
                <a:spcPts val="450"/>
              </a:spcAft>
            </a:pPr>
            <a:r>
              <a:rPr lang="en-US" sz="1200" dirty="0">
                <a:latin typeface="+mn-lt"/>
              </a:rPr>
              <a:t>Between January 1, 2023, and the fiscal year beginning would not be monetizable through a direct pay election</a:t>
            </a:r>
          </a:p>
          <a:p>
            <a:pPr marL="863600" lvl="2" indent="-288925">
              <a:spcAft>
                <a:spcPts val="450"/>
              </a:spcAft>
            </a:pPr>
            <a:r>
              <a:rPr lang="en-US" sz="1200" dirty="0">
                <a:latin typeface="+mn-lt"/>
              </a:rPr>
              <a:t>After the fiscal year beginning in 2023 would be monetizable through a direct pay election on the FYE24 filing; if the FYE24 return is filed with an extension, the election may not be submitted until 2025</a:t>
            </a:r>
          </a:p>
        </p:txBody>
      </p:sp>
    </p:spTree>
    <p:custDataLst>
      <p:custData r:id="rId1"/>
    </p:custDataLst>
    <p:extLst>
      <p:ext uri="{BB962C8B-B14F-4D97-AF65-F5344CB8AC3E}">
        <p14:creationId xmlns:p14="http://schemas.microsoft.com/office/powerpoint/2010/main" val="22060087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FF38AB26-57D6-6C54-4959-2DDA3CE436A0}"/>
              </a:ext>
            </a:extLst>
          </p:cNvPr>
          <p:cNvGraphicFramePr>
            <a:graphicFrameLocks noChangeAspect="1"/>
          </p:cNvGraphicFramePr>
          <p:nvPr>
            <p:custDataLst>
              <p:tags r:id="rId2"/>
            </p:custDataLst>
            <p:extLst>
              <p:ext uri="{D42A27DB-BD31-4B8C-83A1-F6EECF244321}">
                <p14:modId xmlns:p14="http://schemas.microsoft.com/office/powerpoint/2010/main" val="2530749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5" name="Object 4" hidden="1">
                        <a:extLst>
                          <a:ext uri="{FF2B5EF4-FFF2-40B4-BE49-F238E27FC236}">
                            <a16:creationId xmlns:a16="http://schemas.microsoft.com/office/drawing/2014/main" id="{FF38AB26-57D6-6C54-4959-2DDA3CE436A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 name="Title 5">
            <a:extLst>
              <a:ext uri="{FF2B5EF4-FFF2-40B4-BE49-F238E27FC236}">
                <a16:creationId xmlns:a16="http://schemas.microsoft.com/office/drawing/2014/main" id="{2DBA077A-B64A-445C-9C14-BA9CB79341E1}"/>
              </a:ext>
            </a:extLst>
          </p:cNvPr>
          <p:cNvSpPr>
            <a:spLocks noGrp="1"/>
          </p:cNvSpPr>
          <p:nvPr>
            <p:ph type="title"/>
          </p:nvPr>
        </p:nvSpPr>
        <p:spPr/>
        <p:txBody>
          <a:bodyPr vert="horz"/>
          <a:lstStyle/>
          <a:p>
            <a:r>
              <a:rPr lang="en-IN" dirty="0"/>
              <a:t>IRA — two-tiered credit structure</a:t>
            </a:r>
            <a:br>
              <a:rPr lang="en-IN" dirty="0"/>
            </a:br>
            <a:r>
              <a:rPr lang="en-IN" sz="1400" i="1" dirty="0"/>
              <a:t>Overview</a:t>
            </a:r>
            <a:endParaRPr lang="en-IN" sz="1350" i="1" dirty="0"/>
          </a:p>
        </p:txBody>
      </p:sp>
      <p:sp>
        <p:nvSpPr>
          <p:cNvPr id="8" name="Text Placeholder 2">
            <a:extLst>
              <a:ext uri="{FF2B5EF4-FFF2-40B4-BE49-F238E27FC236}">
                <a16:creationId xmlns:a16="http://schemas.microsoft.com/office/drawing/2014/main" id="{6C8169D2-F9F4-41C4-AA3E-07157A5554B8}"/>
              </a:ext>
            </a:extLst>
          </p:cNvPr>
          <p:cNvSpPr txBox="1">
            <a:spLocks/>
          </p:cNvSpPr>
          <p:nvPr/>
        </p:nvSpPr>
        <p:spPr>
          <a:xfrm>
            <a:off x="456962" y="1135063"/>
            <a:ext cx="8234601" cy="4953000"/>
          </a:xfrm>
          <a:prstGeom prst="rect">
            <a:avLst/>
          </a:prstGeom>
        </p:spPr>
        <p:txBody>
          <a:bodyPr vert="horz" lIns="0" tIns="0" rIns="0" bIns="0" rtlCol="0" anchor="t" anchorCtr="0">
            <a:noAutofit/>
          </a:bodyPr>
          <a:lstStyle>
            <a:lvl1pPr marL="356438" indent="-356438" algn="l" defTabSz="913943" rtl="0" eaLnBrk="1" latinLnBrk="0" hangingPunct="1">
              <a:spcBef>
                <a:spcPts val="600"/>
              </a:spcBef>
              <a:buClr>
                <a:srgbClr val="FFE600"/>
              </a:buClr>
              <a:buSzPct val="100000"/>
              <a:buFont typeface="EYInterstate" panose="02000503020000020004" pitchFamily="2" charset="0"/>
              <a:buChar char="•"/>
              <a:defRPr sz="1999" kern="1200">
                <a:solidFill>
                  <a:schemeClr val="bg1"/>
                </a:solidFill>
                <a:latin typeface="EYInterstate Light" panose="02000506000000020004" pitchFamily="2" charset="0"/>
                <a:ea typeface="+mn-ea"/>
                <a:cs typeface="+mn-cs"/>
              </a:defRPr>
            </a:lvl1pPr>
            <a:lvl2pPr marL="712875" indent="-356438" algn="l" defTabSz="913943" rtl="0" eaLnBrk="1" latinLnBrk="0" hangingPunct="1">
              <a:spcBef>
                <a:spcPts val="600"/>
              </a:spcBef>
              <a:buClr>
                <a:srgbClr val="FFE600"/>
              </a:buClr>
              <a:buSzPct val="100000"/>
              <a:buFont typeface="EYInterstate" panose="02000503020000020004" pitchFamily="2" charset="0"/>
              <a:buChar char="•"/>
              <a:defRPr sz="1799" kern="1200">
                <a:solidFill>
                  <a:schemeClr val="bg1"/>
                </a:solidFill>
                <a:latin typeface="EYInterstate Light" panose="02000506000000020004" pitchFamily="2" charset="0"/>
                <a:ea typeface="+mn-ea"/>
                <a:cs typeface="+mn-cs"/>
              </a:defRPr>
            </a:lvl2pPr>
            <a:lvl3pPr marL="1069313" indent="-356438" algn="l" defTabSz="913943" rtl="0" eaLnBrk="1" latinLnBrk="0" hangingPunct="1">
              <a:spcBef>
                <a:spcPts val="600"/>
              </a:spcBef>
              <a:buClr>
                <a:srgbClr val="FFE600"/>
              </a:buClr>
              <a:buSzPct val="100000"/>
              <a:buFont typeface="EYInterstate" panose="02000503020000020004" pitchFamily="2" charset="0"/>
              <a:buChar char="•"/>
              <a:defRPr sz="1599" kern="1200">
                <a:solidFill>
                  <a:schemeClr val="bg1"/>
                </a:solidFill>
                <a:latin typeface="EYInterstate Light" panose="02000506000000020004" pitchFamily="2" charset="0"/>
                <a:ea typeface="+mn-ea"/>
                <a:cs typeface="+mn-cs"/>
              </a:defRPr>
            </a:lvl3pPr>
            <a:lvl4pPr marL="1425751" indent="-356438" algn="l" defTabSz="913943" rtl="0" eaLnBrk="1" latinLnBrk="0" hangingPunct="1">
              <a:spcBef>
                <a:spcPts val="600"/>
              </a:spcBef>
              <a:buClr>
                <a:srgbClr val="FFE600"/>
              </a:buClr>
              <a:buSzPct val="100000"/>
              <a:buFont typeface="EYInterstate" panose="02000503020000020004" pitchFamily="2" charset="0"/>
              <a:buChar char="•"/>
              <a:defRPr sz="1399" kern="1200">
                <a:solidFill>
                  <a:schemeClr val="bg1"/>
                </a:solidFill>
                <a:latin typeface="EYInterstate Light" panose="02000506000000020004" pitchFamily="2" charset="0"/>
                <a:ea typeface="+mn-ea"/>
                <a:cs typeface="+mn-cs"/>
              </a:defRPr>
            </a:lvl4pPr>
            <a:lvl5pPr marL="1782188" indent="-356438" algn="l" defTabSz="913943" rtl="0" eaLnBrk="1" latinLnBrk="0" hangingPunct="1">
              <a:spcBef>
                <a:spcPts val="600"/>
              </a:spcBef>
              <a:buClr>
                <a:srgbClr val="FFE600"/>
              </a:buClr>
              <a:buSzPct val="100000"/>
              <a:buFont typeface="EYInterstate" panose="02000503020000020004" pitchFamily="2" charset="0"/>
              <a:buChar char="•"/>
              <a:defRPr sz="1199" kern="1200">
                <a:solidFill>
                  <a:schemeClr val="bg1"/>
                </a:solidFill>
                <a:latin typeface="EYInterstate Light" panose="02000506000000020004" pitchFamily="2" charset="0"/>
                <a:ea typeface="+mn-ea"/>
                <a:cs typeface="+mn-cs"/>
              </a:defRPr>
            </a:lvl5pPr>
            <a:lvl6pPr marL="2513343"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6pPr>
            <a:lvl7pPr marL="2970314"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7pPr>
            <a:lvl8pPr marL="3427286"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8pPr>
            <a:lvl9pPr marL="3884257" indent="-228486" algn="l" defTabSz="913943" rtl="0" eaLnBrk="1" latinLnBrk="0" hangingPunct="1">
              <a:spcBef>
                <a:spcPct val="20000"/>
              </a:spcBef>
              <a:buFont typeface="Arial" pitchFamily="34" charset="0"/>
              <a:buChar char="•"/>
              <a:defRPr sz="1999" kern="1200">
                <a:solidFill>
                  <a:schemeClr val="tx1"/>
                </a:solidFill>
                <a:latin typeface="+mn-lt"/>
                <a:ea typeface="+mn-ea"/>
                <a:cs typeface="+mn-cs"/>
              </a:defRPr>
            </a:lvl9pPr>
          </a:lstStyle>
          <a:p>
            <a:pPr marL="0" indent="0">
              <a:spcBef>
                <a:spcPts val="0"/>
              </a:spcBef>
              <a:spcAft>
                <a:spcPts val="450"/>
              </a:spcAft>
              <a:buNone/>
            </a:pPr>
            <a:r>
              <a:rPr lang="en-IN" sz="1400" dirty="0">
                <a:latin typeface="+mn-lt"/>
              </a:rPr>
              <a:t>The two-tiered credit amount structure from the Build Back Better Act is retained with a lower base credit and bonus credit rates up to </a:t>
            </a:r>
            <a:r>
              <a:rPr lang="en-IN" sz="1400" dirty="0">
                <a:solidFill>
                  <a:schemeClr val="tx2"/>
                </a:solidFill>
                <a:latin typeface="+mn-lt"/>
              </a:rPr>
              <a:t>five times </a:t>
            </a:r>
            <a:r>
              <a:rPr lang="en-IN" sz="1400" dirty="0">
                <a:latin typeface="+mn-lt"/>
              </a:rPr>
              <a:t>the base credit rate:</a:t>
            </a:r>
          </a:p>
          <a:p>
            <a:pPr marL="176213" indent="-176213">
              <a:spcBef>
                <a:spcPts val="0"/>
              </a:spcBef>
              <a:spcAft>
                <a:spcPts val="450"/>
              </a:spcAft>
              <a:buSzPct val="110000"/>
              <a:buFontTx/>
              <a:buChar char="•"/>
            </a:pPr>
            <a:r>
              <a:rPr lang="en-IN" sz="1400" dirty="0">
                <a:latin typeface="+mn-lt"/>
              </a:rPr>
              <a:t>The increased rate can be achieved when projects meet prevailing wage and apprenticeship requirements:</a:t>
            </a:r>
          </a:p>
          <a:p>
            <a:pPr marL="342900" lvl="1" indent="-158354">
              <a:spcBef>
                <a:spcPts val="0"/>
              </a:spcBef>
              <a:spcAft>
                <a:spcPts val="450"/>
              </a:spcAft>
              <a:buSzPct val="110000"/>
              <a:buFontTx/>
              <a:buChar char="•"/>
              <a:defRPr/>
            </a:pPr>
            <a:r>
              <a:rPr lang="en-US" sz="1200" b="1" dirty="0">
                <a:solidFill>
                  <a:prstClr val="white"/>
                </a:solidFill>
                <a:latin typeface="+mn-lt"/>
              </a:rPr>
              <a:t>Prevailing wage</a:t>
            </a:r>
            <a:r>
              <a:rPr lang="en-US" sz="1200" dirty="0">
                <a:solidFill>
                  <a:prstClr val="white"/>
                </a:solidFill>
                <a:latin typeface="+mn-lt"/>
              </a:rPr>
              <a:t>: a</a:t>
            </a:r>
            <a:r>
              <a:rPr lang="en-US" sz="1200" dirty="0">
                <a:latin typeface="+mn-lt"/>
              </a:rPr>
              <a:t>ny laborer or mechanic employed by the taxpayer must receive wages equal to, or greater than, the locality’s prevailing wage rates for construction, alteration or repair:</a:t>
            </a:r>
          </a:p>
          <a:p>
            <a:pPr marL="519113" lvl="2" indent="-176213">
              <a:spcBef>
                <a:spcPts val="0"/>
              </a:spcBef>
              <a:spcAft>
                <a:spcPts val="450"/>
              </a:spcAft>
              <a:buSzPct val="110000"/>
              <a:buFontTx/>
              <a:buChar char="•"/>
              <a:defRPr/>
            </a:pPr>
            <a:r>
              <a:rPr lang="en-US" sz="1100" dirty="0">
                <a:solidFill>
                  <a:prstClr val="white"/>
                </a:solidFill>
                <a:latin typeface="+mn-lt"/>
              </a:rPr>
              <a:t>Sufficient records, including books of accounts and records of work, must be kept.</a:t>
            </a:r>
          </a:p>
          <a:p>
            <a:pPr marL="519113" lvl="2" indent="-176213">
              <a:spcBef>
                <a:spcPts val="0"/>
              </a:spcBef>
              <a:spcAft>
                <a:spcPts val="450"/>
              </a:spcAft>
              <a:buSzPct val="110000"/>
              <a:buFontTx/>
              <a:buChar char="•"/>
              <a:defRPr/>
            </a:pPr>
            <a:r>
              <a:rPr lang="en-US" sz="1100" dirty="0">
                <a:solidFill>
                  <a:prstClr val="white"/>
                </a:solidFill>
                <a:latin typeface="+mn-lt"/>
              </a:rPr>
              <a:t>Local rates are determined by the Department of Labor via the bicentennial census. Local rates are published on the Secretary of Labor website (</a:t>
            </a:r>
            <a:r>
              <a:rPr lang="en-US" sz="1100" dirty="0">
                <a:solidFill>
                  <a:schemeClr val="tx2"/>
                </a:solidFill>
                <a:latin typeface="+mn-lt"/>
              </a:rPr>
              <a:t>SAM.gov</a:t>
            </a:r>
            <a:r>
              <a:rPr lang="en-US" sz="1100" dirty="0">
                <a:solidFill>
                  <a:prstClr val="white"/>
                </a:solidFill>
                <a:latin typeface="+mn-lt"/>
              </a:rPr>
              <a:t>) for the geographic area and type of construction applicable to the facility by labor classification.</a:t>
            </a:r>
          </a:p>
          <a:p>
            <a:pPr marL="519113" lvl="2" indent="-176213">
              <a:spcBef>
                <a:spcPts val="0"/>
              </a:spcBef>
              <a:spcAft>
                <a:spcPts val="450"/>
              </a:spcAft>
              <a:buSzPct val="110000"/>
              <a:buFontTx/>
              <a:buChar char="•"/>
              <a:defRPr/>
            </a:pPr>
            <a:r>
              <a:rPr lang="en-US" sz="1100" dirty="0">
                <a:solidFill>
                  <a:prstClr val="white"/>
                </a:solidFill>
                <a:latin typeface="+mn-lt"/>
              </a:rPr>
              <a:t>If a local rate is not published, the taxpayer must provide the type of facility, location, proposed labor classification, proposed prevailing wage rates, job description and duties, and any rationale used to the Department of Labor to then agree upon a rate.</a:t>
            </a:r>
          </a:p>
          <a:p>
            <a:pPr marL="342900" lvl="1" indent="-158354">
              <a:spcBef>
                <a:spcPts val="0"/>
              </a:spcBef>
              <a:spcAft>
                <a:spcPts val="450"/>
              </a:spcAft>
              <a:buSzPct val="110000"/>
              <a:buFontTx/>
              <a:buChar char="•"/>
              <a:defRPr/>
            </a:pPr>
            <a:r>
              <a:rPr lang="en-US" sz="1200" b="1" dirty="0">
                <a:solidFill>
                  <a:prstClr val="white"/>
                </a:solidFill>
                <a:latin typeface="+mn-lt"/>
              </a:rPr>
              <a:t>Apprenticeship</a:t>
            </a:r>
            <a:r>
              <a:rPr lang="en-US" sz="1200" dirty="0">
                <a:solidFill>
                  <a:prstClr val="white"/>
                </a:solidFill>
                <a:latin typeface="+mn-lt"/>
              </a:rPr>
              <a:t>:</a:t>
            </a:r>
            <a:r>
              <a:rPr lang="en-US" sz="1200" dirty="0">
                <a:latin typeface="+mn-lt"/>
              </a:rPr>
              <a:t> A minimum percentage of total labor hours is required to be performed by qualified apprentices: </a:t>
            </a:r>
          </a:p>
          <a:p>
            <a:pPr marL="519113" lvl="2" indent="-176213">
              <a:spcBef>
                <a:spcPts val="0"/>
              </a:spcBef>
              <a:spcAft>
                <a:spcPts val="450"/>
              </a:spcAft>
              <a:buSzPct val="110000"/>
              <a:buFontTx/>
              <a:buChar char="•"/>
              <a:defRPr/>
            </a:pPr>
            <a:r>
              <a:rPr lang="en-US" sz="1100" b="1" dirty="0">
                <a:solidFill>
                  <a:srgbClr val="FFE600"/>
                </a:solidFill>
                <a:latin typeface="+mn-lt"/>
              </a:rPr>
              <a:t>10%</a:t>
            </a:r>
            <a:r>
              <a:rPr lang="en-US" sz="1100" dirty="0">
                <a:solidFill>
                  <a:prstClr val="white"/>
                </a:solidFill>
                <a:latin typeface="+mn-lt"/>
              </a:rPr>
              <a:t> for projects where construction begins in </a:t>
            </a:r>
            <a:r>
              <a:rPr lang="en-US" sz="1100" b="1" dirty="0">
                <a:solidFill>
                  <a:srgbClr val="FFE600"/>
                </a:solidFill>
                <a:latin typeface="+mn-lt"/>
              </a:rPr>
              <a:t>2022</a:t>
            </a:r>
          </a:p>
          <a:p>
            <a:pPr marL="519113" lvl="2" indent="-176213">
              <a:spcBef>
                <a:spcPts val="0"/>
              </a:spcBef>
              <a:spcAft>
                <a:spcPts val="450"/>
              </a:spcAft>
              <a:buSzPct val="110000"/>
              <a:buFontTx/>
              <a:buChar char="•"/>
              <a:defRPr/>
            </a:pPr>
            <a:r>
              <a:rPr lang="en-US" sz="1100" b="1" dirty="0">
                <a:solidFill>
                  <a:srgbClr val="FFE600"/>
                </a:solidFill>
                <a:latin typeface="+mn-lt"/>
              </a:rPr>
              <a:t>12.5%</a:t>
            </a:r>
            <a:r>
              <a:rPr lang="en-US" sz="1100" dirty="0">
                <a:solidFill>
                  <a:prstClr val="white"/>
                </a:solidFill>
                <a:latin typeface="+mn-lt"/>
              </a:rPr>
              <a:t> for projects where construction begins in </a:t>
            </a:r>
            <a:r>
              <a:rPr lang="en-US" sz="1100" b="1" dirty="0">
                <a:solidFill>
                  <a:srgbClr val="FFE600"/>
                </a:solidFill>
                <a:latin typeface="+mn-lt"/>
              </a:rPr>
              <a:t>2023</a:t>
            </a:r>
          </a:p>
          <a:p>
            <a:pPr marL="519113" lvl="2" indent="-176213">
              <a:spcBef>
                <a:spcPts val="0"/>
              </a:spcBef>
              <a:spcAft>
                <a:spcPts val="450"/>
              </a:spcAft>
              <a:buSzPct val="110000"/>
              <a:buFontTx/>
              <a:buChar char="•"/>
              <a:defRPr/>
            </a:pPr>
            <a:r>
              <a:rPr lang="en-US" sz="1100" b="1" dirty="0">
                <a:solidFill>
                  <a:srgbClr val="FFE600"/>
                </a:solidFill>
                <a:latin typeface="+mn-lt"/>
              </a:rPr>
              <a:t>15% </a:t>
            </a:r>
            <a:r>
              <a:rPr lang="en-US" sz="1100" dirty="0">
                <a:solidFill>
                  <a:prstClr val="white"/>
                </a:solidFill>
                <a:latin typeface="+mn-lt"/>
              </a:rPr>
              <a:t>for projects where construction begins in </a:t>
            </a:r>
            <a:r>
              <a:rPr lang="en-US" sz="1100" b="1" dirty="0">
                <a:solidFill>
                  <a:srgbClr val="FFE600"/>
                </a:solidFill>
                <a:latin typeface="+mn-lt"/>
              </a:rPr>
              <a:t>2024</a:t>
            </a:r>
          </a:p>
          <a:p>
            <a:pPr marL="519113" lvl="2" indent="-176213">
              <a:spcBef>
                <a:spcPts val="0"/>
              </a:spcBef>
              <a:spcAft>
                <a:spcPts val="450"/>
              </a:spcAft>
              <a:buSzPct val="110000"/>
              <a:buFontTx/>
              <a:buChar char="•"/>
              <a:defRPr/>
            </a:pPr>
            <a:r>
              <a:rPr lang="en-US" sz="1100" dirty="0">
                <a:solidFill>
                  <a:srgbClr val="FFFFFF"/>
                </a:solidFill>
                <a:latin typeface="+mn-lt"/>
              </a:rPr>
              <a:t>Each contractor or subcontractor employing four or more construction, alteration or repair workers must employ at least one qualified apprentice:</a:t>
            </a:r>
          </a:p>
          <a:p>
            <a:pPr marL="685800" lvl="3" indent="-176213">
              <a:spcBef>
                <a:spcPts val="0"/>
              </a:spcBef>
              <a:spcAft>
                <a:spcPts val="450"/>
              </a:spcAft>
              <a:buSzPct val="110000"/>
              <a:buFontTx/>
              <a:buChar char="•"/>
              <a:defRPr/>
            </a:pPr>
            <a:r>
              <a:rPr lang="en-US" sz="1000" dirty="0">
                <a:solidFill>
                  <a:prstClr val="white"/>
                </a:solidFill>
                <a:latin typeface="+mn-lt"/>
              </a:rPr>
              <a:t>Qualified apprentices come from registered apprenticeship programs, as defined in Section </a:t>
            </a:r>
            <a:r>
              <a:rPr lang="en-US" sz="1000" b="1" dirty="0">
                <a:solidFill>
                  <a:srgbClr val="FFE600"/>
                </a:solidFill>
                <a:latin typeface="+mn-lt"/>
              </a:rPr>
              <a:t>3131(e)(3)(B)</a:t>
            </a:r>
            <a:r>
              <a:rPr lang="en-US" sz="1000" b="1" dirty="0">
                <a:latin typeface="+mn-lt"/>
              </a:rPr>
              <a:t>.</a:t>
            </a:r>
            <a:endParaRPr lang="en-US" sz="1000" dirty="0">
              <a:solidFill>
                <a:prstClr val="white"/>
              </a:solidFill>
              <a:latin typeface="+mn-lt"/>
            </a:endParaRPr>
          </a:p>
          <a:p>
            <a:pPr marL="342900" lvl="1" indent="-158354">
              <a:spcBef>
                <a:spcPts val="0"/>
              </a:spcBef>
              <a:spcAft>
                <a:spcPts val="450"/>
              </a:spcAft>
              <a:buSzPct val="110000"/>
              <a:buFontTx/>
              <a:buChar char="•"/>
              <a:defRPr/>
            </a:pPr>
            <a:r>
              <a:rPr lang="en-US" sz="1200" dirty="0">
                <a:solidFill>
                  <a:prstClr val="white"/>
                </a:solidFill>
                <a:latin typeface="+mn-lt"/>
              </a:rPr>
              <a:t>The IRA establishes certain options to rectify the unintentional failure to satisfy these requirements:</a:t>
            </a:r>
          </a:p>
          <a:p>
            <a:pPr marL="519113" lvl="2" indent="-176213">
              <a:spcBef>
                <a:spcPts val="0"/>
              </a:spcBef>
              <a:spcAft>
                <a:spcPts val="450"/>
              </a:spcAft>
              <a:buSzPct val="110000"/>
              <a:buFontTx/>
              <a:buChar char="•"/>
              <a:defRPr/>
            </a:pPr>
            <a:r>
              <a:rPr lang="en-US" sz="1100" dirty="0">
                <a:solidFill>
                  <a:prstClr val="white"/>
                </a:solidFill>
                <a:latin typeface="+mn-lt"/>
              </a:rPr>
              <a:t>Example: A taxpayer is penalized by paying $5,000-per-laborer fine to the Department of Labor and paying laborer the difference </a:t>
            </a:r>
            <a:r>
              <a:rPr lang="en-US" sz="1100" dirty="0">
                <a:solidFill>
                  <a:prstClr val="white"/>
                </a:solidFill>
              </a:rPr>
              <a:t>to cure the unintentional failure to satisfy this requirement.</a:t>
            </a:r>
            <a:endParaRPr lang="en-US" sz="1100" dirty="0">
              <a:solidFill>
                <a:prstClr val="white"/>
              </a:solidFill>
              <a:latin typeface="+mn-lt"/>
            </a:endParaRPr>
          </a:p>
        </p:txBody>
      </p:sp>
    </p:spTree>
    <p:custDataLst>
      <p:custData r:id="rId1"/>
    </p:custDataLst>
    <p:extLst>
      <p:ext uri="{BB962C8B-B14F-4D97-AF65-F5344CB8AC3E}">
        <p14:creationId xmlns:p14="http://schemas.microsoft.com/office/powerpoint/2010/main" val="21721358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E3352A-6295-89D1-8883-6E9FB60EF3F8}"/>
              </a:ext>
            </a:extLst>
          </p:cNvPr>
          <p:cNvGraphicFramePr>
            <a:graphicFrameLocks noChangeAspect="1"/>
          </p:cNvGraphicFramePr>
          <p:nvPr>
            <p:custDataLst>
              <p:tags r:id="rId1"/>
            </p:custDataLst>
            <p:extLst>
              <p:ext uri="{D42A27DB-BD31-4B8C-83A1-F6EECF244321}">
                <p14:modId xmlns:p14="http://schemas.microsoft.com/office/powerpoint/2010/main" val="465663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38" imgH="338" progId="TCLayout.ActiveDocument.1">
                  <p:embed/>
                </p:oleObj>
              </mc:Choice>
              <mc:Fallback>
                <p:oleObj name="think-cell Slide" r:id="rId4" imgW="338" imgH="338" progId="TCLayout.ActiveDocument.1">
                  <p:embed/>
                  <p:pic>
                    <p:nvPicPr>
                      <p:cNvPr id="7" name="Object 6" hidden="1">
                        <a:extLst>
                          <a:ext uri="{FF2B5EF4-FFF2-40B4-BE49-F238E27FC236}">
                            <a16:creationId xmlns:a16="http://schemas.microsoft.com/office/drawing/2014/main" id="{33E3352A-6295-89D1-8883-6E9FB60EF3F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2" name="Title 1">
            <a:extLst>
              <a:ext uri="{FF2B5EF4-FFF2-40B4-BE49-F238E27FC236}">
                <a16:creationId xmlns:a16="http://schemas.microsoft.com/office/drawing/2014/main" id="{B56D4E75-9FCE-4F73-ACE4-92934F66A818}"/>
              </a:ext>
            </a:extLst>
          </p:cNvPr>
          <p:cNvSpPr>
            <a:spLocks noGrp="1"/>
          </p:cNvSpPr>
          <p:nvPr>
            <p:ph type="title"/>
          </p:nvPr>
        </p:nvSpPr>
        <p:spPr/>
        <p:txBody>
          <a:bodyPr vert="horz"/>
          <a:lstStyle/>
          <a:p>
            <a:r>
              <a:rPr lang="en-US" dirty="0"/>
              <a:t>Section 48 clean energy ITC/Section 48E clean electricity ITC</a:t>
            </a:r>
            <a:br>
              <a:rPr lang="en-US" dirty="0"/>
            </a:br>
            <a:r>
              <a:rPr lang="en-IN" sz="1400" i="1" dirty="0">
                <a:solidFill>
                  <a:schemeClr val="bg1">
                    <a:lumMod val="95000"/>
                  </a:schemeClr>
                </a:solidFill>
              </a:rPr>
              <a:t>Credit overview</a:t>
            </a:r>
            <a:endParaRPr lang="en-US" sz="1350" i="1" dirty="0"/>
          </a:p>
        </p:txBody>
      </p:sp>
      <p:grpSp>
        <p:nvGrpSpPr>
          <p:cNvPr id="9" name="Group 8">
            <a:extLst>
              <a:ext uri="{FF2B5EF4-FFF2-40B4-BE49-F238E27FC236}">
                <a16:creationId xmlns:a16="http://schemas.microsoft.com/office/drawing/2014/main" id="{9F1D067D-D380-498E-B246-05429D4D6ACD}"/>
              </a:ext>
            </a:extLst>
          </p:cNvPr>
          <p:cNvGrpSpPr/>
          <p:nvPr/>
        </p:nvGrpSpPr>
        <p:grpSpPr>
          <a:xfrm>
            <a:off x="6505303" y="1145296"/>
            <a:ext cx="2181498" cy="4942767"/>
            <a:chOff x="609916" y="1000612"/>
            <a:chExt cx="4859682" cy="4353013"/>
          </a:xfrm>
        </p:grpSpPr>
        <p:grpSp>
          <p:nvGrpSpPr>
            <p:cNvPr id="10" name="Group 9">
              <a:extLst>
                <a:ext uri="{FF2B5EF4-FFF2-40B4-BE49-F238E27FC236}">
                  <a16:creationId xmlns:a16="http://schemas.microsoft.com/office/drawing/2014/main" id="{37A28946-FA77-4D19-8F77-3C96E86858A2}"/>
                </a:ext>
              </a:extLst>
            </p:cNvPr>
            <p:cNvGrpSpPr/>
            <p:nvPr/>
          </p:nvGrpSpPr>
          <p:grpSpPr>
            <a:xfrm>
              <a:off x="609916" y="1238792"/>
              <a:ext cx="4859682" cy="4114833"/>
              <a:chOff x="609917" y="1053520"/>
              <a:chExt cx="4859682" cy="4114833"/>
            </a:xfrm>
          </p:grpSpPr>
          <p:sp>
            <p:nvSpPr>
              <p:cNvPr id="12" name="Content Placeholder 20">
                <a:extLst>
                  <a:ext uri="{FF2B5EF4-FFF2-40B4-BE49-F238E27FC236}">
                    <a16:creationId xmlns:a16="http://schemas.microsoft.com/office/drawing/2014/main" id="{B8DB2672-8639-4703-9926-CE55FA0F7126}"/>
                  </a:ext>
                </a:extLst>
              </p:cNvPr>
              <p:cNvSpPr txBox="1">
                <a:spLocks/>
              </p:cNvSpPr>
              <p:nvPr/>
            </p:nvSpPr>
            <p:spPr>
              <a:xfrm>
                <a:off x="609919" y="1183773"/>
                <a:ext cx="4859680" cy="3745028"/>
              </a:xfrm>
              <a:prstGeom prst="rect">
                <a:avLst/>
              </a:prstGeom>
              <a:noFill/>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Bef>
                    <a:spcPts val="450"/>
                  </a:spcBef>
                  <a:defRPr/>
                </a:pPr>
                <a:r>
                  <a:rPr lang="en-US" sz="1100" kern="0" dirty="0">
                    <a:latin typeface="EYInterstate Light"/>
                  </a:rPr>
                  <a:t>Base credit amount of </a:t>
                </a:r>
                <a:r>
                  <a:rPr lang="en-US" sz="1100" b="1" kern="0" dirty="0">
                    <a:solidFill>
                      <a:schemeClr val="tx2"/>
                    </a:solidFill>
                    <a:latin typeface="EYInterstate Light"/>
                  </a:rPr>
                  <a:t>6%</a:t>
                </a:r>
                <a:r>
                  <a:rPr lang="en-US" sz="1100" kern="0" dirty="0">
                    <a:solidFill>
                      <a:schemeClr val="tx2"/>
                    </a:solidFill>
                    <a:latin typeface="EYInterstate Light"/>
                  </a:rPr>
                  <a:t> </a:t>
                </a:r>
                <a:r>
                  <a:rPr lang="en-US" sz="1100" kern="0" dirty="0">
                    <a:latin typeface="EYInterstate Light"/>
                  </a:rPr>
                  <a:t>or a bonus credit of</a:t>
                </a:r>
                <a:r>
                  <a:rPr lang="en-US" sz="1100" kern="0" dirty="0">
                    <a:solidFill>
                      <a:schemeClr val="tx2"/>
                    </a:solidFill>
                    <a:latin typeface="EYInterstate Light"/>
                  </a:rPr>
                  <a:t> </a:t>
                </a:r>
                <a:r>
                  <a:rPr lang="en-US" sz="1100" b="1" kern="0" dirty="0">
                    <a:solidFill>
                      <a:schemeClr val="tx2">
                        <a:lumMod val="60000"/>
                        <a:lumOff val="40000"/>
                      </a:schemeClr>
                    </a:solidFill>
                    <a:latin typeface="EYInterstate Light"/>
                  </a:rPr>
                  <a:t>30%</a:t>
                </a:r>
                <a:endParaRPr lang="en-US" sz="1100" b="1" kern="0" dirty="0">
                  <a:solidFill>
                    <a:prstClr val="white"/>
                  </a:solidFill>
                  <a:latin typeface="EYInterstate Light"/>
                </a:endParaRPr>
              </a:p>
              <a:p>
                <a:pPr marL="176213" indent="-176213">
                  <a:spcBef>
                    <a:spcPts val="450"/>
                  </a:spcBef>
                  <a:defRPr/>
                </a:pPr>
                <a:r>
                  <a:rPr lang="en-US" sz="1100" kern="0" dirty="0">
                    <a:latin typeface="EYInterstate Light"/>
                  </a:rPr>
                  <a:t>Taxpayers eligible for the </a:t>
                </a:r>
                <a:r>
                  <a:rPr lang="en-US" sz="1100" b="1" kern="0" dirty="0">
                    <a:solidFill>
                      <a:schemeClr val="tx2"/>
                    </a:solidFill>
                    <a:latin typeface="EYInterstate Light"/>
                  </a:rPr>
                  <a:t>10%</a:t>
                </a:r>
                <a:r>
                  <a:rPr lang="en-US" sz="1100" kern="0" dirty="0">
                    <a:latin typeface="EYInterstate Light"/>
                  </a:rPr>
                  <a:t> bonus if certain domestic content requirements are met, or the facility or energy storage technology is located in an energy community</a:t>
                </a:r>
              </a:p>
              <a:p>
                <a:pPr marL="176213" indent="-176213">
                  <a:spcBef>
                    <a:spcPts val="450"/>
                  </a:spcBef>
                  <a:defRPr/>
                </a:pPr>
                <a:r>
                  <a:rPr lang="en-US" sz="1100" kern="0" dirty="0">
                    <a:latin typeface="EYInterstate Light"/>
                  </a:rPr>
                  <a:t>Additional </a:t>
                </a:r>
                <a:r>
                  <a:rPr lang="en-US" sz="1100" b="1" kern="0" dirty="0">
                    <a:solidFill>
                      <a:schemeClr val="tx2"/>
                    </a:solidFill>
                    <a:latin typeface="EYInterstate Light"/>
                  </a:rPr>
                  <a:t>10%</a:t>
                </a:r>
                <a:r>
                  <a:rPr lang="en-US" sz="1100" kern="0" dirty="0">
                    <a:latin typeface="EYInterstate Light"/>
                  </a:rPr>
                  <a:t> or </a:t>
                </a:r>
                <a:r>
                  <a:rPr lang="en-US" sz="1100" b="1" kern="0" dirty="0">
                    <a:solidFill>
                      <a:schemeClr val="tx2"/>
                    </a:solidFill>
                    <a:latin typeface="EYInterstate Light"/>
                  </a:rPr>
                  <a:t>20%</a:t>
                </a:r>
                <a:r>
                  <a:rPr lang="en-US" sz="1100" kern="0" dirty="0">
                    <a:latin typeface="EYInterstate Light"/>
                  </a:rPr>
                  <a:t> bonus credit available for certain solar and wind facilities located in low-income communities</a:t>
                </a:r>
              </a:p>
              <a:p>
                <a:pPr marL="176213" indent="-176213">
                  <a:spcBef>
                    <a:spcPts val="450"/>
                  </a:spcBef>
                  <a:defRPr/>
                </a:pPr>
                <a:r>
                  <a:rPr lang="en-US" sz="1100" kern="0" dirty="0">
                    <a:solidFill>
                      <a:prstClr val="white"/>
                    </a:solidFill>
                    <a:latin typeface="EYInterstate Light"/>
                  </a:rPr>
                  <a:t>Effective for facilities placed in service after </a:t>
                </a:r>
                <a:br>
                  <a:rPr lang="en-US" sz="1100" kern="0" dirty="0">
                    <a:solidFill>
                      <a:prstClr val="white"/>
                    </a:solidFill>
                    <a:latin typeface="EYInterstate Light"/>
                  </a:rPr>
                </a:br>
                <a:r>
                  <a:rPr lang="en-US" sz="1100" kern="0" dirty="0">
                    <a:solidFill>
                      <a:prstClr val="white"/>
                    </a:solidFill>
                    <a:latin typeface="EYInterstate Light"/>
                  </a:rPr>
                  <a:t>December 31, 2024</a:t>
                </a:r>
              </a:p>
            </p:txBody>
          </p:sp>
          <p:sp>
            <p:nvSpPr>
              <p:cNvPr id="13" name="Rectangle 12">
                <a:extLst>
                  <a:ext uri="{FF2B5EF4-FFF2-40B4-BE49-F238E27FC236}">
                    <a16:creationId xmlns:a16="http://schemas.microsoft.com/office/drawing/2014/main" id="{B2294A56-4B32-40F3-A4FF-B68CF0026687}"/>
                  </a:ext>
                </a:extLst>
              </p:cNvPr>
              <p:cNvSpPr/>
              <p:nvPr/>
            </p:nvSpPr>
            <p:spPr>
              <a:xfrm>
                <a:off x="609917" y="1053520"/>
                <a:ext cx="4852326" cy="4114833"/>
              </a:xfrm>
              <a:prstGeom prst="rect">
                <a:avLst/>
              </a:prstGeom>
              <a:noFill/>
              <a:ln w="19050" cap="flat" cmpd="sng" algn="ctr">
                <a:solidFill>
                  <a:srgbClr val="C4C4CD"/>
                </a:solidFill>
                <a:prstDash val="solid"/>
              </a:ln>
              <a:effectLst/>
            </p:spPr>
            <p:txBody>
              <a:bodyPr rtlCol="0" anchor="t" anchorCtr="0">
                <a:noAutofit/>
              </a:bodyPr>
              <a:lstStyle/>
              <a:p>
                <a:pPr marL="128523" indent="-128523">
                  <a:spcBef>
                    <a:spcPts val="450"/>
                  </a:spcBef>
                  <a:buClr>
                    <a:schemeClr val="tx2"/>
                  </a:buClr>
                  <a:buFontTx/>
                  <a:buChar char="•"/>
                  <a:defRPr/>
                </a:pPr>
                <a:endParaRPr lang="en-US" sz="974" kern="0">
                  <a:solidFill>
                    <a:schemeClr val="bg1"/>
                  </a:solidFill>
                  <a:latin typeface="EYInterstate Light"/>
                </a:endParaRPr>
              </a:p>
            </p:txBody>
          </p:sp>
        </p:grpSp>
        <p:sp>
          <p:nvSpPr>
            <p:cNvPr id="11" name="Rectangle 1454">
              <a:extLst>
                <a:ext uri="{FF2B5EF4-FFF2-40B4-BE49-F238E27FC236}">
                  <a16:creationId xmlns:a16="http://schemas.microsoft.com/office/drawing/2014/main" id="{F4BFF95D-3E59-4229-9B86-3F46123AD747}"/>
                </a:ext>
              </a:extLst>
            </p:cNvPr>
            <p:cNvSpPr/>
            <p:nvPr/>
          </p:nvSpPr>
          <p:spPr>
            <a:xfrm>
              <a:off x="609916" y="1000612"/>
              <a:ext cx="4859680" cy="289907"/>
            </a:xfrm>
            <a:prstGeom prst="rect">
              <a:avLst/>
            </a:prstGeom>
            <a:solidFill>
              <a:srgbClr val="C4C4CD"/>
            </a:solidFill>
            <a:ln w="19050">
              <a:solidFill>
                <a:srgbClr val="C4C4CD"/>
              </a:solidFill>
            </a:ln>
          </p:spPr>
          <p:txBody>
            <a:bodyPr wrap="square" lIns="0" tIns="0" rIns="0" bIns="0" anchor="ctr">
              <a:noAutofit/>
            </a:bodyPr>
            <a:lstStyle/>
            <a:p>
              <a:pPr algn="ctr"/>
              <a:r>
                <a:rPr lang="en-US" sz="1043" kern="0" dirty="0">
                  <a:latin typeface="EYInterstate-Light"/>
                </a:rPr>
                <a:t>Section 48E clean electricity ITC</a:t>
              </a:r>
            </a:p>
          </p:txBody>
        </p:sp>
      </p:grpSp>
      <p:grpSp>
        <p:nvGrpSpPr>
          <p:cNvPr id="24" name="Group 23">
            <a:extLst>
              <a:ext uri="{FF2B5EF4-FFF2-40B4-BE49-F238E27FC236}">
                <a16:creationId xmlns:a16="http://schemas.microsoft.com/office/drawing/2014/main" id="{996D19FF-9FF2-4825-9B43-3780F477577E}"/>
              </a:ext>
            </a:extLst>
          </p:cNvPr>
          <p:cNvGrpSpPr/>
          <p:nvPr/>
        </p:nvGrpSpPr>
        <p:grpSpPr>
          <a:xfrm>
            <a:off x="471620" y="1146179"/>
            <a:ext cx="5905080" cy="4941883"/>
            <a:chOff x="617218" y="1005016"/>
            <a:chExt cx="4819386" cy="6930433"/>
          </a:xfrm>
        </p:grpSpPr>
        <p:grpSp>
          <p:nvGrpSpPr>
            <p:cNvPr id="25" name="Group 24">
              <a:extLst>
                <a:ext uri="{FF2B5EF4-FFF2-40B4-BE49-F238E27FC236}">
                  <a16:creationId xmlns:a16="http://schemas.microsoft.com/office/drawing/2014/main" id="{9384C98B-B6CB-41FD-AF65-72FD46984457}"/>
                </a:ext>
              </a:extLst>
            </p:cNvPr>
            <p:cNvGrpSpPr/>
            <p:nvPr/>
          </p:nvGrpSpPr>
          <p:grpSpPr>
            <a:xfrm>
              <a:off x="617219" y="1394314"/>
              <a:ext cx="4819385" cy="6541135"/>
              <a:chOff x="617220" y="1209042"/>
              <a:chExt cx="4819385" cy="6541135"/>
            </a:xfrm>
          </p:grpSpPr>
          <p:sp>
            <p:nvSpPr>
              <p:cNvPr id="27" name="Content Placeholder 20">
                <a:extLst>
                  <a:ext uri="{FF2B5EF4-FFF2-40B4-BE49-F238E27FC236}">
                    <a16:creationId xmlns:a16="http://schemas.microsoft.com/office/drawing/2014/main" id="{EF9DBDDC-ABAF-4E93-BD55-2BF2A668EA1A}"/>
                  </a:ext>
                </a:extLst>
              </p:cNvPr>
              <p:cNvSpPr txBox="1">
                <a:spLocks/>
              </p:cNvSpPr>
              <p:nvPr/>
            </p:nvSpPr>
            <p:spPr>
              <a:xfrm>
                <a:off x="703645" y="1396151"/>
                <a:ext cx="4654433" cy="5765817"/>
              </a:xfrm>
              <a:prstGeom prst="rect">
                <a:avLst/>
              </a:prstGeom>
              <a:noFill/>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defTabSz="685457">
                  <a:spcBef>
                    <a:spcPts val="150"/>
                  </a:spcBef>
                  <a:defRPr/>
                </a:pPr>
                <a:r>
                  <a:rPr lang="en-US" sz="1100" dirty="0">
                    <a:latin typeface="+mn-lt"/>
                  </a:rPr>
                  <a:t>The ITC is extended for most projects that begin construction before January 1, 2025.</a:t>
                </a:r>
              </a:p>
              <a:p>
                <a:pPr marL="176213" indent="-176213" defTabSz="685457">
                  <a:spcBef>
                    <a:spcPts val="150"/>
                  </a:spcBef>
                  <a:defRPr/>
                </a:pPr>
                <a:r>
                  <a:rPr lang="en-US" sz="1100" dirty="0">
                    <a:latin typeface="+mn-lt"/>
                  </a:rPr>
                  <a:t>Tax credit is available for the cost of qualified energy property in the year it is placed in service:</a:t>
                </a:r>
              </a:p>
              <a:p>
                <a:pPr marL="342900" lvl="1" indent="-172641">
                  <a:spcBef>
                    <a:spcPts val="150"/>
                  </a:spcBef>
                  <a:defRPr/>
                </a:pPr>
                <a:r>
                  <a:rPr lang="en-US" sz="1050" dirty="0">
                    <a:latin typeface="+mn-lt"/>
                  </a:rPr>
                  <a:t>Base credit of </a:t>
                </a:r>
                <a:r>
                  <a:rPr lang="en-US" sz="1050" b="1" dirty="0">
                    <a:solidFill>
                      <a:schemeClr val="tx2"/>
                    </a:solidFill>
                    <a:latin typeface="+mn-lt"/>
                  </a:rPr>
                  <a:t>6%</a:t>
                </a:r>
                <a:r>
                  <a:rPr lang="en-US" sz="1050" dirty="0">
                    <a:latin typeface="+mn-lt"/>
                  </a:rPr>
                  <a:t> of the basis of qualified energy property (or </a:t>
                </a:r>
                <a:r>
                  <a:rPr lang="en-US" sz="1050" b="1" dirty="0">
                    <a:solidFill>
                      <a:schemeClr val="tx2"/>
                    </a:solidFill>
                    <a:latin typeface="+mn-lt"/>
                  </a:rPr>
                  <a:t>2%</a:t>
                </a:r>
                <a:r>
                  <a:rPr lang="en-US" sz="1050" dirty="0">
                    <a:latin typeface="+mn-lt"/>
                  </a:rPr>
                  <a:t> for certain technologies (e.g., microturbine))</a:t>
                </a:r>
              </a:p>
              <a:p>
                <a:pPr marL="342900" lvl="1" indent="-172641">
                  <a:spcBef>
                    <a:spcPts val="150"/>
                  </a:spcBef>
                  <a:defRPr/>
                </a:pPr>
                <a:r>
                  <a:rPr lang="en-US" sz="1050" dirty="0">
                    <a:latin typeface="+mn-lt"/>
                  </a:rPr>
                  <a:t>Maximum bonus credit rate of </a:t>
                </a:r>
                <a:r>
                  <a:rPr lang="en-US" sz="1050" b="1" dirty="0">
                    <a:solidFill>
                      <a:schemeClr val="tx2"/>
                    </a:solidFill>
                    <a:latin typeface="+mn-lt"/>
                  </a:rPr>
                  <a:t>30%</a:t>
                </a:r>
                <a:r>
                  <a:rPr lang="en-US" sz="1050" dirty="0">
                    <a:latin typeface="+mn-lt"/>
                  </a:rPr>
                  <a:t> of the basis of qualified energy property (or </a:t>
                </a:r>
                <a:r>
                  <a:rPr lang="en-US" sz="1050" b="1" dirty="0">
                    <a:solidFill>
                      <a:schemeClr val="tx2"/>
                    </a:solidFill>
                    <a:latin typeface="+mn-lt"/>
                  </a:rPr>
                  <a:t>10%</a:t>
                </a:r>
                <a:r>
                  <a:rPr lang="en-US" sz="1050" dirty="0">
                    <a:latin typeface="+mn-lt"/>
                  </a:rPr>
                  <a:t> for certain technologies) </a:t>
                </a:r>
                <a:r>
                  <a:rPr lang="en-IN" sz="1050" dirty="0">
                    <a:latin typeface="+mn-lt"/>
                  </a:rPr>
                  <a:t>if taxpayer meets the prevailing wage and apprenticeship requirements:</a:t>
                </a:r>
              </a:p>
              <a:p>
                <a:pPr marL="519113" lvl="2" indent="-172641">
                  <a:spcBef>
                    <a:spcPts val="150"/>
                  </a:spcBef>
                  <a:defRPr/>
                </a:pPr>
                <a:r>
                  <a:rPr lang="en-IN" sz="900" dirty="0">
                    <a:latin typeface="+mn-lt"/>
                  </a:rPr>
                  <a:t>Certain exceptions apply, including for energy property with a maximum net output of less than 1 MW</a:t>
                </a:r>
                <a:endParaRPr lang="en-US" sz="900" dirty="0">
                  <a:latin typeface="+mn-lt"/>
                </a:endParaRPr>
              </a:p>
              <a:p>
                <a:pPr marL="176213" indent="-176213">
                  <a:spcBef>
                    <a:spcPts val="150"/>
                  </a:spcBef>
                  <a:defRPr/>
                </a:pPr>
                <a:r>
                  <a:rPr lang="en-US" sz="1100" dirty="0">
                    <a:latin typeface="+mn-lt"/>
                  </a:rPr>
                  <a:t>The IRA expands the credit to include three new technologies:</a:t>
                </a:r>
              </a:p>
              <a:p>
                <a:pPr marL="342900" lvl="1" indent="-172641">
                  <a:spcBef>
                    <a:spcPts val="150"/>
                  </a:spcBef>
                  <a:defRPr/>
                </a:pPr>
                <a:r>
                  <a:rPr lang="en-US" sz="1050" dirty="0">
                    <a:latin typeface="+mn-lt"/>
                  </a:rPr>
                  <a:t>Stand-alone energy storage</a:t>
                </a:r>
              </a:p>
              <a:p>
                <a:pPr marL="342900" lvl="1" indent="-172641">
                  <a:spcBef>
                    <a:spcPts val="150"/>
                  </a:spcBef>
                  <a:defRPr/>
                </a:pPr>
                <a:r>
                  <a:rPr lang="en-US" sz="1050" dirty="0">
                    <a:latin typeface="+mn-lt"/>
                  </a:rPr>
                  <a:t>Qualified biogas property</a:t>
                </a:r>
              </a:p>
              <a:p>
                <a:pPr marL="342900" lvl="1" indent="-172641">
                  <a:spcBef>
                    <a:spcPts val="150"/>
                  </a:spcBef>
                  <a:defRPr/>
                </a:pPr>
                <a:r>
                  <a:rPr lang="en-US" sz="1050" dirty="0">
                    <a:latin typeface="+mn-lt"/>
                  </a:rPr>
                  <a:t>Microgrid controller</a:t>
                </a:r>
              </a:p>
              <a:p>
                <a:pPr marL="176213" indent="-176213">
                  <a:spcBef>
                    <a:spcPts val="150"/>
                  </a:spcBef>
                  <a:defRPr/>
                </a:pPr>
                <a:r>
                  <a:rPr lang="en-US" sz="1100" dirty="0">
                    <a:latin typeface="+mn-lt"/>
                  </a:rPr>
                  <a:t>Incremental bonus credit rates available:</a:t>
                </a:r>
              </a:p>
              <a:p>
                <a:pPr marL="301229" lvl="1" indent="-172641">
                  <a:spcBef>
                    <a:spcPts val="150"/>
                  </a:spcBef>
                  <a:defRPr/>
                </a:pPr>
                <a:r>
                  <a:rPr lang="en-US" sz="1050" dirty="0">
                    <a:latin typeface="+mn-lt"/>
                  </a:rPr>
                  <a:t>10% for meeting domestic content requirements</a:t>
                </a:r>
              </a:p>
              <a:p>
                <a:pPr marL="301229" lvl="1" indent="-172641">
                  <a:spcBef>
                    <a:spcPts val="150"/>
                  </a:spcBef>
                  <a:defRPr/>
                </a:pPr>
                <a:r>
                  <a:rPr lang="en-US" sz="1050" dirty="0">
                    <a:latin typeface="+mn-lt"/>
                  </a:rPr>
                  <a:t>10% for projects located in “energy communities” (e.g., brownfield sites, certain census tracts with former coal mines or coal power plants)</a:t>
                </a:r>
              </a:p>
              <a:p>
                <a:pPr marL="301229" lvl="1" indent="-172641">
                  <a:spcBef>
                    <a:spcPts val="150"/>
                  </a:spcBef>
                  <a:defRPr/>
                </a:pPr>
                <a:r>
                  <a:rPr lang="en-IN" sz="1050" dirty="0">
                    <a:latin typeface="+mn-lt"/>
                  </a:rPr>
                  <a:t>10%-20% for certain solar and wind property located in a low-income community, and that has</a:t>
                </a:r>
                <a:r>
                  <a:rPr lang="en-US" sz="1050" dirty="0">
                    <a:solidFill>
                      <a:prstClr val="white"/>
                    </a:solidFill>
                    <a:latin typeface="+mn-lt"/>
                  </a:rPr>
                  <a:t> a maximum net output of less than 5 MW; requires an application to be granted limited low-income community funds</a:t>
                </a:r>
                <a:endParaRPr lang="en-US" sz="1050" dirty="0">
                  <a:latin typeface="+mn-lt"/>
                </a:endParaRPr>
              </a:p>
              <a:p>
                <a:pPr marL="176213" indent="-176213">
                  <a:spcBef>
                    <a:spcPts val="150"/>
                  </a:spcBef>
                  <a:defRPr/>
                </a:pPr>
                <a:r>
                  <a:rPr lang="en-US" sz="1100" dirty="0">
                    <a:latin typeface="+mn-lt"/>
                  </a:rPr>
                  <a:t>Credit utilization: The ITC is eligible for direct pay election for applicable entities, is transferable (one-time; paid in cash) and is eligible for a modified three-year carryback period. </a:t>
                </a:r>
              </a:p>
            </p:txBody>
          </p:sp>
          <p:sp>
            <p:nvSpPr>
              <p:cNvPr id="28" name="Rectangle 27">
                <a:extLst>
                  <a:ext uri="{FF2B5EF4-FFF2-40B4-BE49-F238E27FC236}">
                    <a16:creationId xmlns:a16="http://schemas.microsoft.com/office/drawing/2014/main" id="{8EC8F241-4507-4CB1-8206-697D4EEDD005}"/>
                  </a:ext>
                </a:extLst>
              </p:cNvPr>
              <p:cNvSpPr/>
              <p:nvPr/>
            </p:nvSpPr>
            <p:spPr>
              <a:xfrm>
                <a:off x="617220" y="1209042"/>
                <a:ext cx="4819385" cy="6541135"/>
              </a:xfrm>
              <a:prstGeom prst="rect">
                <a:avLst/>
              </a:prstGeom>
              <a:noFill/>
              <a:ln w="19050" cap="flat" cmpd="sng" algn="ctr">
                <a:solidFill>
                  <a:srgbClr val="C4C4CD"/>
                </a:solidFill>
                <a:prstDash val="solid"/>
              </a:ln>
              <a:effectLst/>
            </p:spPr>
            <p:txBody>
              <a:bodyPr rtlCol="0" anchor="t" anchorCtr="0">
                <a:noAutofit/>
              </a:bodyPr>
              <a:lstStyle/>
              <a:p>
                <a:pPr marL="128523" indent="-128523">
                  <a:spcBef>
                    <a:spcPts val="450"/>
                  </a:spcBef>
                  <a:buClr>
                    <a:schemeClr val="tx2"/>
                  </a:buClr>
                  <a:buFontTx/>
                  <a:buChar char="•"/>
                  <a:defRPr/>
                </a:pPr>
                <a:endParaRPr lang="en-US" sz="974" kern="0">
                  <a:solidFill>
                    <a:schemeClr val="bg1"/>
                  </a:solidFill>
                  <a:latin typeface="EYInterstate Light"/>
                </a:endParaRPr>
              </a:p>
            </p:txBody>
          </p:sp>
        </p:grpSp>
        <p:sp>
          <p:nvSpPr>
            <p:cNvPr id="26" name="Rectangle 1454">
              <a:extLst>
                <a:ext uri="{FF2B5EF4-FFF2-40B4-BE49-F238E27FC236}">
                  <a16:creationId xmlns:a16="http://schemas.microsoft.com/office/drawing/2014/main" id="{1572BE66-9738-48EE-A35C-6FCDADA05768}"/>
                </a:ext>
              </a:extLst>
            </p:cNvPr>
            <p:cNvSpPr/>
            <p:nvPr/>
          </p:nvSpPr>
          <p:spPr>
            <a:xfrm>
              <a:off x="617218" y="1005016"/>
              <a:ext cx="4819385" cy="461643"/>
            </a:xfrm>
            <a:prstGeom prst="rect">
              <a:avLst/>
            </a:prstGeom>
            <a:solidFill>
              <a:srgbClr val="C4C4CD"/>
            </a:solidFill>
            <a:ln w="19050">
              <a:solidFill>
                <a:srgbClr val="C4C4CD"/>
              </a:solidFill>
            </a:ln>
          </p:spPr>
          <p:txBody>
            <a:bodyPr wrap="square" lIns="0" tIns="0" rIns="0" bIns="0" anchor="ctr">
              <a:noAutofit/>
            </a:bodyPr>
            <a:lstStyle/>
            <a:p>
              <a:pPr algn="ctr"/>
              <a:r>
                <a:rPr lang="en-US" sz="1043" kern="0" dirty="0">
                  <a:latin typeface="EYInterstate-Light"/>
                </a:rPr>
                <a:t>Section 48 clean energy ITC</a:t>
              </a:r>
            </a:p>
          </p:txBody>
        </p:sp>
      </p:grpSp>
    </p:spTree>
    <p:extLst>
      <p:ext uri="{BB962C8B-B14F-4D97-AF65-F5344CB8AC3E}">
        <p14:creationId xmlns:p14="http://schemas.microsoft.com/office/powerpoint/2010/main" val="41349845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BAACD-D111-479A-A71E-87DF4336E562}"/>
              </a:ext>
            </a:extLst>
          </p:cNvPr>
          <p:cNvSpPr>
            <a:spLocks noGrp="1"/>
          </p:cNvSpPr>
          <p:nvPr>
            <p:ph type="title"/>
          </p:nvPr>
        </p:nvSpPr>
        <p:spPr/>
        <p:txBody>
          <a:bodyPr/>
          <a:lstStyle/>
          <a:p>
            <a:r>
              <a:rPr lang="en-US" dirty="0"/>
              <a:t>Section 48 clean energy ITC</a:t>
            </a:r>
            <a:br>
              <a:rPr lang="en-IN" dirty="0"/>
            </a:br>
            <a:r>
              <a:rPr lang="en-US" sz="1400" i="1" dirty="0"/>
              <a:t>Incremental credits overview</a:t>
            </a:r>
            <a:endParaRPr lang="en-US" sz="1350" i="1" dirty="0"/>
          </a:p>
        </p:txBody>
      </p:sp>
      <p:sp>
        <p:nvSpPr>
          <p:cNvPr id="5" name="Content Placeholder 4">
            <a:extLst>
              <a:ext uri="{FF2B5EF4-FFF2-40B4-BE49-F238E27FC236}">
                <a16:creationId xmlns:a16="http://schemas.microsoft.com/office/drawing/2014/main" id="{DDF3EE92-B181-4616-8962-C1F715790077}"/>
              </a:ext>
            </a:extLst>
          </p:cNvPr>
          <p:cNvSpPr>
            <a:spLocks noGrp="1"/>
          </p:cNvSpPr>
          <p:nvPr>
            <p:ph idx="4294967295"/>
          </p:nvPr>
        </p:nvSpPr>
        <p:spPr>
          <a:xfrm>
            <a:off x="457200" y="1135063"/>
            <a:ext cx="2560320" cy="4325937"/>
          </a:xfrm>
        </p:spPr>
        <p:txBody>
          <a:bodyPr/>
          <a:lstStyle/>
          <a:p>
            <a:pPr marL="0" indent="0">
              <a:buNone/>
            </a:pPr>
            <a:r>
              <a:rPr lang="en-US" sz="1400" dirty="0">
                <a:latin typeface="+mj-lt"/>
                <a:ea typeface="Times New Roman" panose="02020603050405020304" pitchFamily="18" charset="0"/>
              </a:rPr>
              <a:t>Projects located within a</a:t>
            </a:r>
            <a:br>
              <a:rPr lang="en-US" sz="1400" dirty="0">
                <a:latin typeface="+mj-lt"/>
                <a:ea typeface="Times New Roman" panose="02020603050405020304" pitchFamily="18" charset="0"/>
              </a:rPr>
            </a:br>
            <a:r>
              <a:rPr lang="en-US" sz="1400" dirty="0">
                <a:latin typeface="+mj-lt"/>
                <a:ea typeface="Times New Roman" panose="02020603050405020304" pitchFamily="18" charset="0"/>
              </a:rPr>
              <a:t>low-income area (competitive)</a:t>
            </a:r>
            <a:endParaRPr lang="en-US" sz="1400" dirty="0">
              <a:latin typeface="+mj-lt"/>
              <a:ea typeface="Calibri" panose="020F0502020204030204" pitchFamily="34" charset="0"/>
            </a:endParaRPr>
          </a:p>
          <a:p>
            <a:pPr marL="176213" lvl="1" indent="-176213"/>
            <a:r>
              <a:rPr lang="en-US" sz="1100" dirty="0">
                <a:latin typeface="+mn-lt"/>
                <a:ea typeface="Times New Roman" panose="02020603050405020304" pitchFamily="18" charset="0"/>
              </a:rPr>
              <a:t>Per the recent Notice 2023-17, a program is being established to allocate a limited amount of solar and wind capacity that is eligible to receive an incremental bonus credit of 10%-20%, so this amount is not guaranteed. Being located in a low-income area is only one component of qualifying for the incremental </a:t>
            </a:r>
            <a:r>
              <a:rPr lang="en-US" sz="1100" dirty="0">
                <a:solidFill>
                  <a:schemeClr val="tx2"/>
                </a:solidFill>
                <a:latin typeface="+mn-lt"/>
                <a:ea typeface="Times New Roman" panose="02020603050405020304" pitchFamily="18" charset="0"/>
              </a:rPr>
              <a:t>10%-20% </a:t>
            </a:r>
            <a:r>
              <a:rPr lang="en-US" sz="1100" dirty="0">
                <a:latin typeface="+mn-lt"/>
                <a:ea typeface="Times New Roman" panose="02020603050405020304" pitchFamily="18" charset="0"/>
              </a:rPr>
              <a:t>low-income bonus rate. There are other criteria (including a net output limitation of 5 MW), and we expect the allocation process to be very competitive. </a:t>
            </a:r>
            <a:endParaRPr lang="en-US" sz="1100" dirty="0">
              <a:latin typeface="+mn-lt"/>
              <a:ea typeface="Calibri" panose="020F0502020204030204" pitchFamily="34" charset="0"/>
            </a:endParaRPr>
          </a:p>
        </p:txBody>
      </p:sp>
      <p:sp>
        <p:nvSpPr>
          <p:cNvPr id="7" name="Content Placeholder 4">
            <a:extLst>
              <a:ext uri="{FF2B5EF4-FFF2-40B4-BE49-F238E27FC236}">
                <a16:creationId xmlns:a16="http://schemas.microsoft.com/office/drawing/2014/main" id="{94EA2577-0F72-662B-D000-C57FEB8D7204}"/>
              </a:ext>
            </a:extLst>
          </p:cNvPr>
          <p:cNvSpPr txBox="1">
            <a:spLocks/>
          </p:cNvSpPr>
          <p:nvPr/>
        </p:nvSpPr>
        <p:spPr>
          <a:xfrm>
            <a:off x="3294221" y="1135062"/>
            <a:ext cx="2560320" cy="4953001"/>
          </a:xfrm>
          <a:prstGeom prst="rect">
            <a:avLst/>
          </a:prstGeom>
        </p:spPr>
        <p:txBody>
          <a:bodyPr vert="horz" lIns="0" tIns="0" rIns="0" bIns="0" rtlCol="0" anchor="t" anchorCtr="0">
            <a:noAutofit/>
          </a:bodyPr>
          <a:lstStyle>
            <a:lvl1pPr marL="356616"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1pPr>
            <a:lvl2pPr marL="713232"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2pPr>
            <a:lvl3pPr marL="1069848"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3pPr>
            <a:lvl4pPr marL="1426464"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4pPr>
            <a:lvl5pPr marL="1783080"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buFont typeface="EYInterstate" panose="02000503020000020004" pitchFamily="2" charset="0"/>
              <a:buNone/>
            </a:pPr>
            <a:r>
              <a:rPr lang="en-US" sz="1400" dirty="0">
                <a:latin typeface="+mj-lt"/>
                <a:ea typeface="Times New Roman" panose="02020603050405020304" pitchFamily="18" charset="0"/>
              </a:rPr>
              <a:t>Projects located within energy communities</a:t>
            </a:r>
            <a:endParaRPr lang="en-US" sz="1400" dirty="0">
              <a:latin typeface="+mj-lt"/>
              <a:ea typeface="Calibri" panose="020F0502020204030204" pitchFamily="34" charset="0"/>
            </a:endParaRPr>
          </a:p>
          <a:p>
            <a:pPr marL="176213" lvl="1" indent="-176213"/>
            <a:r>
              <a:rPr lang="en-US" sz="1100" dirty="0">
                <a:latin typeface="+mj-lt"/>
                <a:ea typeface="Times New Roman" panose="02020603050405020304" pitchFamily="18" charset="0"/>
              </a:rPr>
              <a:t>Energy communities are defined as: </a:t>
            </a:r>
          </a:p>
          <a:p>
            <a:pPr marL="342900" lvl="2" indent="-176213"/>
            <a:r>
              <a:rPr lang="en-US" sz="1000" dirty="0">
                <a:latin typeface="+mj-lt"/>
                <a:ea typeface="Times New Roman" panose="02020603050405020304" pitchFamily="18" charset="0"/>
              </a:rPr>
              <a:t>A brownfield site</a:t>
            </a:r>
            <a:endParaRPr lang="en-US" sz="1000" dirty="0">
              <a:latin typeface="+mj-lt"/>
              <a:ea typeface="Calibri" panose="020F0502020204030204" pitchFamily="34" charset="0"/>
            </a:endParaRPr>
          </a:p>
          <a:p>
            <a:pPr marL="342900" lvl="2" indent="-176213"/>
            <a:r>
              <a:rPr lang="en-US" sz="1000" dirty="0">
                <a:latin typeface="+mj-lt"/>
                <a:ea typeface="Times New Roman" panose="02020603050405020304" pitchFamily="18" charset="0"/>
              </a:rPr>
              <a:t>A metropolitan or nonmetropolitan area that has (or at any time after 2009, had) at least 0.17% direct employment or at least 25% local tax revenues related to the extraction, processing, transport or storage of coal, oil or natural gas and has an unemployment rate at or above the national average unemployment rate for the previous year</a:t>
            </a:r>
            <a:endParaRPr lang="en-US" sz="1000" dirty="0">
              <a:latin typeface="+mj-lt"/>
              <a:ea typeface="Calibri" panose="020F0502020204030204" pitchFamily="34" charset="0"/>
            </a:endParaRPr>
          </a:p>
          <a:p>
            <a:pPr marL="342900" lvl="2" indent="-176213"/>
            <a:r>
              <a:rPr lang="en-US" sz="1000" dirty="0">
                <a:latin typeface="+mj-lt"/>
                <a:ea typeface="Times New Roman" panose="02020603050405020304" pitchFamily="18" charset="0"/>
              </a:rPr>
              <a:t>A census tract in which either (after 1999) a coal mine has closed or (after 2009) a coal-fired electric generating unit has been retired or </a:t>
            </a:r>
          </a:p>
          <a:p>
            <a:pPr marL="342900" lvl="2" indent="-176213"/>
            <a:r>
              <a:rPr lang="en-US" sz="1000" dirty="0">
                <a:latin typeface="+mj-lt"/>
                <a:ea typeface="Times New Roman" panose="02020603050405020304" pitchFamily="18" charset="0"/>
              </a:rPr>
              <a:t>A census tract directly adjoining either of those previously mentioned census tracts</a:t>
            </a:r>
          </a:p>
          <a:p>
            <a:pPr marL="176213" lvl="1" indent="-176213"/>
            <a:r>
              <a:rPr lang="en-US" sz="1100" dirty="0">
                <a:latin typeface="+mj-lt"/>
                <a:ea typeface="Calibri" panose="020F0502020204030204" pitchFamily="34" charset="0"/>
              </a:rPr>
              <a:t>Projects placed in service within an energy community are eligible for an additional </a:t>
            </a:r>
            <a:r>
              <a:rPr lang="en-US" sz="1100" dirty="0">
                <a:solidFill>
                  <a:schemeClr val="tx2"/>
                </a:solidFill>
                <a:latin typeface="+mj-lt"/>
                <a:ea typeface="Calibri" panose="020F0502020204030204" pitchFamily="34" charset="0"/>
              </a:rPr>
              <a:t>2% credit</a:t>
            </a:r>
            <a:r>
              <a:rPr lang="en-US" sz="1100" dirty="0">
                <a:latin typeface="+mj-lt"/>
                <a:ea typeface="Calibri" panose="020F0502020204030204" pitchFamily="34" charset="0"/>
              </a:rPr>
              <a:t> or, if PW&amp;A requirements are met, an additional </a:t>
            </a:r>
            <a:r>
              <a:rPr lang="en-US" sz="1100" dirty="0">
                <a:solidFill>
                  <a:schemeClr val="tx2"/>
                </a:solidFill>
                <a:latin typeface="+mj-lt"/>
                <a:ea typeface="Calibri" panose="020F0502020204030204" pitchFamily="34" charset="0"/>
              </a:rPr>
              <a:t>10% credit</a:t>
            </a:r>
            <a:r>
              <a:rPr lang="en-US" sz="1100" dirty="0">
                <a:latin typeface="+mj-lt"/>
                <a:ea typeface="Calibri" panose="020F0502020204030204" pitchFamily="34" charset="0"/>
              </a:rPr>
              <a:t>. </a:t>
            </a:r>
          </a:p>
          <a:p>
            <a:pPr marL="471488" lvl="1" indent="-128588"/>
            <a:endParaRPr lang="en-US" sz="1100" dirty="0">
              <a:latin typeface="+mj-lt"/>
              <a:ea typeface="Calibri" panose="020F0502020204030204" pitchFamily="34" charset="0"/>
            </a:endParaRPr>
          </a:p>
          <a:p>
            <a:pPr marL="524351" lvl="1" indent="-257175">
              <a:buFont typeface="EYInterstate Light"/>
              <a:buAutoNum type="arabicPeriod"/>
            </a:pPr>
            <a:endParaRPr lang="en-US" sz="1800" dirty="0"/>
          </a:p>
          <a:p>
            <a:pPr marL="267176" indent="-267176"/>
            <a:endParaRPr lang="en-US" sz="2000" dirty="0"/>
          </a:p>
          <a:p>
            <a:pPr marL="0" indent="0">
              <a:buFont typeface="EYInterstate" panose="02000503020000020004" pitchFamily="2" charset="0"/>
              <a:buNone/>
            </a:pPr>
            <a:endParaRPr lang="en-US" sz="2000" dirty="0"/>
          </a:p>
        </p:txBody>
      </p:sp>
      <p:sp>
        <p:nvSpPr>
          <p:cNvPr id="8" name="Content Placeholder 4">
            <a:extLst>
              <a:ext uri="{FF2B5EF4-FFF2-40B4-BE49-F238E27FC236}">
                <a16:creationId xmlns:a16="http://schemas.microsoft.com/office/drawing/2014/main" id="{4DEAD897-0B7E-06D7-6DC6-8F555D6E9FED}"/>
              </a:ext>
            </a:extLst>
          </p:cNvPr>
          <p:cNvSpPr txBox="1">
            <a:spLocks/>
          </p:cNvSpPr>
          <p:nvPr/>
        </p:nvSpPr>
        <p:spPr>
          <a:xfrm>
            <a:off x="6131243" y="1135062"/>
            <a:ext cx="2560320" cy="4325937"/>
          </a:xfrm>
          <a:prstGeom prst="rect">
            <a:avLst/>
          </a:prstGeom>
        </p:spPr>
        <p:txBody>
          <a:bodyPr vert="horz" lIns="0" tIns="0" rIns="0" bIns="0" rtlCol="0" anchor="t" anchorCtr="0">
            <a:noAutofit/>
          </a:bodyPr>
          <a:lstStyle>
            <a:lvl1pPr marL="356616"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800" kern="1200">
                <a:solidFill>
                  <a:schemeClr val="bg1"/>
                </a:solidFill>
                <a:latin typeface="EYInterstate Light" panose="02000506000000020004" pitchFamily="2" charset="0"/>
                <a:ea typeface="+mn-ea"/>
                <a:cs typeface="+mn-cs"/>
              </a:defRPr>
            </a:lvl1pPr>
            <a:lvl2pPr marL="713232"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600" kern="1200">
                <a:solidFill>
                  <a:schemeClr val="bg1"/>
                </a:solidFill>
                <a:latin typeface="EYInterstate Light" panose="02000506000000020004" pitchFamily="2" charset="0"/>
                <a:ea typeface="+mn-ea"/>
                <a:cs typeface="+mn-cs"/>
              </a:defRPr>
            </a:lvl2pPr>
            <a:lvl3pPr marL="1069848"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400" kern="1200">
                <a:solidFill>
                  <a:schemeClr val="bg1"/>
                </a:solidFill>
                <a:latin typeface="EYInterstate Light" panose="02000506000000020004" pitchFamily="2" charset="0"/>
                <a:ea typeface="+mn-ea"/>
                <a:cs typeface="+mn-cs"/>
              </a:defRPr>
            </a:lvl3pPr>
            <a:lvl4pPr marL="1426464"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200" kern="1200">
                <a:solidFill>
                  <a:schemeClr val="bg1"/>
                </a:solidFill>
                <a:latin typeface="EYInterstate Light" panose="02000506000000020004" pitchFamily="2" charset="0"/>
                <a:ea typeface="+mn-ea"/>
                <a:cs typeface="+mn-cs"/>
              </a:defRPr>
            </a:lvl4pPr>
            <a:lvl5pPr marL="1783080" indent="-356616" algn="l" defTabSz="685434" rtl="0" eaLnBrk="1" latinLnBrk="0" hangingPunct="1">
              <a:spcBef>
                <a:spcPts val="0"/>
              </a:spcBef>
              <a:spcAft>
                <a:spcPts val="600"/>
              </a:spcAft>
              <a:buClr>
                <a:srgbClr val="FFE600"/>
              </a:buClr>
              <a:buSzPct val="100000"/>
              <a:buFont typeface="EYInterstate" panose="02000503020000020004" pitchFamily="2"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marL="0" indent="0">
              <a:buFont typeface="EYInterstate" panose="02000503020000020004" pitchFamily="2" charset="0"/>
              <a:buNone/>
            </a:pPr>
            <a:r>
              <a:rPr lang="en-US" sz="1400" dirty="0">
                <a:latin typeface="+mj-lt"/>
                <a:ea typeface="Times New Roman" panose="02020603050405020304" pitchFamily="18" charset="0"/>
              </a:rPr>
              <a:t>Domestic content requirements</a:t>
            </a:r>
            <a:endParaRPr lang="en-US" sz="1400" dirty="0">
              <a:latin typeface="+mj-lt"/>
              <a:ea typeface="Calibri" panose="020F0502020204030204" pitchFamily="34" charset="0"/>
            </a:endParaRPr>
          </a:p>
          <a:p>
            <a:pPr marL="176213" lvl="1" indent="-176213"/>
            <a:r>
              <a:rPr lang="en-US" sz="1100" b="1" dirty="0">
                <a:latin typeface="+mj-lt"/>
                <a:ea typeface="Times New Roman" panose="02020603050405020304" pitchFamily="18" charset="0"/>
              </a:rPr>
              <a:t>Steel and iron </a:t>
            </a:r>
            <a:r>
              <a:rPr lang="en-US" sz="1100" dirty="0">
                <a:latin typeface="+mj-lt"/>
                <a:ea typeface="Times New Roman" panose="02020603050405020304" pitchFamily="18" charset="0"/>
              </a:rPr>
              <a:t>— 100% of the steel and iron used in the solar project must be produced in the United States. </a:t>
            </a:r>
            <a:endParaRPr lang="en-US" sz="1100" dirty="0">
              <a:latin typeface="+mj-lt"/>
              <a:ea typeface="Calibri" panose="020F0502020204030204" pitchFamily="34" charset="0"/>
            </a:endParaRPr>
          </a:p>
          <a:p>
            <a:pPr marL="176213" lvl="1" indent="-176213"/>
            <a:r>
              <a:rPr lang="en-US" sz="1100" b="1" dirty="0">
                <a:latin typeface="+mj-lt"/>
                <a:ea typeface="Times New Roman" panose="02020603050405020304" pitchFamily="18" charset="0"/>
              </a:rPr>
              <a:t>Manufactured products </a:t>
            </a:r>
            <a:r>
              <a:rPr lang="en-US" sz="1100" dirty="0">
                <a:latin typeface="+mj-lt"/>
                <a:ea typeface="Times New Roman" panose="02020603050405020304" pitchFamily="18" charset="0"/>
              </a:rPr>
              <a:t>that are components of the qualified energy project would meet the domestic content requirements if at least 40% of the total costs of the manufactured products (upon completion of construction of the project) are mined, produced or manufactured in the United States. </a:t>
            </a:r>
          </a:p>
          <a:p>
            <a:pPr marL="176213" lvl="1" indent="-176213"/>
            <a:r>
              <a:rPr lang="en-US" sz="1100" dirty="0">
                <a:latin typeface="+mj-lt"/>
                <a:ea typeface="Calibri" panose="020F0502020204030204" pitchFamily="34" charset="0"/>
              </a:rPr>
              <a:t>If the taxpayer can certify that the project meets the content standards above, the project will be eligible for an additional </a:t>
            </a:r>
            <a:r>
              <a:rPr lang="en-US" sz="1100" dirty="0">
                <a:solidFill>
                  <a:schemeClr val="tx2"/>
                </a:solidFill>
                <a:latin typeface="+mj-lt"/>
                <a:ea typeface="Calibri" panose="020F0502020204030204" pitchFamily="34" charset="0"/>
              </a:rPr>
              <a:t>2% credit </a:t>
            </a:r>
            <a:r>
              <a:rPr lang="en-US" sz="1100" dirty="0">
                <a:latin typeface="+mj-lt"/>
                <a:ea typeface="Calibri" panose="020F0502020204030204" pitchFamily="34" charset="0"/>
              </a:rPr>
              <a:t>or, if PW&amp;A requirements are met, an additional </a:t>
            </a:r>
            <a:r>
              <a:rPr lang="en-US" sz="1100" dirty="0">
                <a:solidFill>
                  <a:schemeClr val="tx2"/>
                </a:solidFill>
                <a:latin typeface="+mj-lt"/>
                <a:ea typeface="Calibri" panose="020F0502020204030204" pitchFamily="34" charset="0"/>
              </a:rPr>
              <a:t>10% credit</a:t>
            </a:r>
            <a:r>
              <a:rPr lang="en-US" sz="1100" dirty="0">
                <a:latin typeface="+mj-lt"/>
                <a:ea typeface="Calibri" panose="020F0502020204030204" pitchFamily="34" charset="0"/>
              </a:rPr>
              <a:t>. </a:t>
            </a:r>
          </a:p>
          <a:p>
            <a:pPr marL="471488" lvl="1" indent="-128588"/>
            <a:endParaRPr lang="en-US" sz="1100" dirty="0">
              <a:latin typeface="+mj-lt"/>
              <a:ea typeface="Calibri" panose="020F0502020204030204" pitchFamily="34" charset="0"/>
            </a:endParaRPr>
          </a:p>
          <a:p>
            <a:pPr marL="524351" lvl="1" indent="-257175">
              <a:buFont typeface="EYInterstate Light"/>
              <a:buAutoNum type="arabicPeriod"/>
            </a:pPr>
            <a:endParaRPr lang="en-US" sz="1800" dirty="0"/>
          </a:p>
          <a:p>
            <a:pPr marL="267176" indent="-267176"/>
            <a:endParaRPr lang="en-US" sz="2000" dirty="0"/>
          </a:p>
          <a:p>
            <a:pPr marL="0" indent="0">
              <a:buFont typeface="EYInterstate" panose="02000503020000020004" pitchFamily="2" charset="0"/>
              <a:buNone/>
            </a:pPr>
            <a:endParaRPr lang="en-US" sz="2000" dirty="0"/>
          </a:p>
        </p:txBody>
      </p:sp>
      <p:cxnSp>
        <p:nvCxnSpPr>
          <p:cNvPr id="13" name="Straight Connector 12">
            <a:extLst>
              <a:ext uri="{FF2B5EF4-FFF2-40B4-BE49-F238E27FC236}">
                <a16:creationId xmlns:a16="http://schemas.microsoft.com/office/drawing/2014/main" id="{A613FF49-BCBC-1E8E-9304-9AE89B1BB02A}"/>
              </a:ext>
            </a:extLst>
          </p:cNvPr>
          <p:cNvCxnSpPr>
            <a:cxnSpLocks/>
          </p:cNvCxnSpPr>
          <p:nvPr/>
        </p:nvCxnSpPr>
        <p:spPr>
          <a:xfrm>
            <a:off x="3136900" y="1135063"/>
            <a:ext cx="0" cy="4579937"/>
          </a:xfrm>
          <a:prstGeom prst="line">
            <a:avLst/>
          </a:prstGeom>
          <a:ln w="9525" cap="flat" cmpd="sng" algn="ctr">
            <a:solidFill>
              <a:srgbClr val="C4C4C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5A62551-E688-0814-4584-506D8581853A}"/>
              </a:ext>
            </a:extLst>
          </p:cNvPr>
          <p:cNvCxnSpPr>
            <a:cxnSpLocks/>
          </p:cNvCxnSpPr>
          <p:nvPr/>
        </p:nvCxnSpPr>
        <p:spPr>
          <a:xfrm>
            <a:off x="5969000" y="1135063"/>
            <a:ext cx="0" cy="4579937"/>
          </a:xfrm>
          <a:prstGeom prst="line">
            <a:avLst/>
          </a:prstGeom>
          <a:ln w="9525" cap="flat" cmpd="sng" algn="ctr">
            <a:solidFill>
              <a:srgbClr val="C4C4C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58671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56D4E75-9FCE-4F73-ACE4-92934F66A818}"/>
              </a:ext>
            </a:extLst>
          </p:cNvPr>
          <p:cNvSpPr>
            <a:spLocks noGrp="1"/>
          </p:cNvSpPr>
          <p:nvPr>
            <p:ph type="title"/>
          </p:nvPr>
        </p:nvSpPr>
        <p:spPr>
          <a:xfrm>
            <a:off x="457201" y="98674"/>
            <a:ext cx="8229600" cy="590400"/>
          </a:xfrm>
        </p:spPr>
        <p:txBody>
          <a:bodyPr/>
          <a:lstStyle/>
          <a:p>
            <a:r>
              <a:rPr lang="en-US" dirty="0"/>
              <a:t>Section 45 — production tax credit (PTC)/Section 45Y clean electricity PTC</a:t>
            </a:r>
            <a:br>
              <a:rPr lang="en-US" dirty="0"/>
            </a:br>
            <a:r>
              <a:rPr lang="en-US" sz="1400" i="1" dirty="0"/>
              <a:t>Credit overview </a:t>
            </a:r>
            <a:endParaRPr lang="en-US" sz="1350" i="1" dirty="0"/>
          </a:p>
        </p:txBody>
      </p:sp>
      <p:grpSp>
        <p:nvGrpSpPr>
          <p:cNvPr id="15" name="Group 14">
            <a:extLst>
              <a:ext uri="{FF2B5EF4-FFF2-40B4-BE49-F238E27FC236}">
                <a16:creationId xmlns:a16="http://schemas.microsoft.com/office/drawing/2014/main" id="{CFF87D3C-74E6-443F-8308-8E86881C9B50}"/>
              </a:ext>
            </a:extLst>
          </p:cNvPr>
          <p:cNvGrpSpPr/>
          <p:nvPr/>
        </p:nvGrpSpPr>
        <p:grpSpPr>
          <a:xfrm>
            <a:off x="6504298" y="1147763"/>
            <a:ext cx="2182503" cy="4940300"/>
            <a:chOff x="530239" y="989427"/>
            <a:chExt cx="4925027" cy="5668250"/>
          </a:xfrm>
        </p:grpSpPr>
        <p:grpSp>
          <p:nvGrpSpPr>
            <p:cNvPr id="17" name="Group 16">
              <a:extLst>
                <a:ext uri="{FF2B5EF4-FFF2-40B4-BE49-F238E27FC236}">
                  <a16:creationId xmlns:a16="http://schemas.microsoft.com/office/drawing/2014/main" id="{861B3436-8E97-4F0B-845D-3D3EADC78969}"/>
                </a:ext>
              </a:extLst>
            </p:cNvPr>
            <p:cNvGrpSpPr/>
            <p:nvPr/>
          </p:nvGrpSpPr>
          <p:grpSpPr>
            <a:xfrm>
              <a:off x="530239" y="1362926"/>
              <a:ext cx="4922461" cy="5294751"/>
              <a:chOff x="530240" y="1177654"/>
              <a:chExt cx="4922461" cy="5294751"/>
            </a:xfrm>
          </p:grpSpPr>
          <p:sp>
            <p:nvSpPr>
              <p:cNvPr id="19" name="Content Placeholder 20">
                <a:extLst>
                  <a:ext uri="{FF2B5EF4-FFF2-40B4-BE49-F238E27FC236}">
                    <a16:creationId xmlns:a16="http://schemas.microsoft.com/office/drawing/2014/main" id="{97BFF451-C912-49C6-B72D-03C10D1B3DFC}"/>
                  </a:ext>
                </a:extLst>
              </p:cNvPr>
              <p:cNvSpPr txBox="1">
                <a:spLocks/>
              </p:cNvSpPr>
              <p:nvPr/>
            </p:nvSpPr>
            <p:spPr>
              <a:xfrm>
                <a:off x="603055" y="1276323"/>
                <a:ext cx="4826687" cy="4578925"/>
              </a:xfrm>
              <a:prstGeom prst="rect">
                <a:avLst/>
              </a:prstGeom>
              <a:noFill/>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76213" indent="-176213">
                  <a:spcBef>
                    <a:spcPts val="150"/>
                  </a:spcBef>
                </a:pPr>
                <a:r>
                  <a:rPr lang="en-US" sz="1100" kern="0" dirty="0">
                    <a:solidFill>
                      <a:prstClr val="white"/>
                    </a:solidFill>
                    <a:latin typeface="EYInterstate Light"/>
                  </a:rPr>
                  <a:t>Base credit amount of </a:t>
                </a:r>
                <a:r>
                  <a:rPr lang="en-US" sz="1100" b="1" kern="0" dirty="0">
                    <a:solidFill>
                      <a:srgbClr val="FFE600"/>
                    </a:solidFill>
                    <a:latin typeface="EYInterstate Light"/>
                  </a:rPr>
                  <a:t>$0.003 </a:t>
                </a:r>
                <a:r>
                  <a:rPr lang="en-US" sz="1100" kern="0" dirty="0">
                    <a:solidFill>
                      <a:prstClr val="white"/>
                    </a:solidFill>
                    <a:latin typeface="EYInterstate Light"/>
                  </a:rPr>
                  <a:t>per kWh</a:t>
                </a:r>
                <a:r>
                  <a:rPr lang="en-US" sz="1100" kern="0" dirty="0">
                    <a:solidFill>
                      <a:schemeClr val="tx2"/>
                    </a:solidFill>
                    <a:latin typeface="EYInterstate Light"/>
                  </a:rPr>
                  <a:t> </a:t>
                </a:r>
                <a:r>
                  <a:rPr lang="en-US" sz="1100" kern="0" dirty="0">
                    <a:solidFill>
                      <a:prstClr val="white"/>
                    </a:solidFill>
                    <a:latin typeface="EYInterstate Light"/>
                  </a:rPr>
                  <a:t>or a bonus credit of </a:t>
                </a:r>
                <a:r>
                  <a:rPr lang="en-US" sz="1100" b="1" kern="0" dirty="0">
                    <a:solidFill>
                      <a:srgbClr val="FFE600"/>
                    </a:solidFill>
                    <a:latin typeface="EYInterstate Light"/>
                  </a:rPr>
                  <a:t>$0.015</a:t>
                </a:r>
                <a:r>
                  <a:rPr lang="en-US" sz="1100" b="1" kern="0" dirty="0">
                    <a:latin typeface="EYInterstate Light"/>
                  </a:rPr>
                  <a:t> </a:t>
                </a:r>
                <a:r>
                  <a:rPr lang="en-US" sz="1100" kern="0" dirty="0">
                    <a:latin typeface="EYInterstate Light"/>
                  </a:rPr>
                  <a:t>kWh</a:t>
                </a:r>
                <a:endParaRPr lang="en-US" sz="1100" kern="0" dirty="0">
                  <a:solidFill>
                    <a:schemeClr val="tx2">
                      <a:lumMod val="60000"/>
                      <a:lumOff val="40000"/>
                    </a:schemeClr>
                  </a:solidFill>
                  <a:latin typeface="EYInterstate Light"/>
                </a:endParaRPr>
              </a:p>
              <a:p>
                <a:pPr marL="176213" indent="-176213">
                  <a:spcBef>
                    <a:spcPts val="150"/>
                  </a:spcBef>
                </a:pPr>
                <a:r>
                  <a:rPr lang="en-US" sz="1100" kern="0" dirty="0">
                    <a:solidFill>
                      <a:prstClr val="white"/>
                    </a:solidFill>
                    <a:latin typeface="EYInterstate Light"/>
                  </a:rPr>
                  <a:t>Zero-emissions facility defined as any facility that generates electricity and does not generate greenhouse gases</a:t>
                </a:r>
              </a:p>
              <a:p>
                <a:pPr marL="176213" indent="-176213">
                  <a:spcBef>
                    <a:spcPts val="150"/>
                  </a:spcBef>
                </a:pPr>
                <a:r>
                  <a:rPr lang="en-US" sz="1100" kern="0" dirty="0">
                    <a:solidFill>
                      <a:prstClr val="white"/>
                    </a:solidFill>
                    <a:latin typeface="EYInterstate Light"/>
                  </a:rPr>
                  <a:t>Must satisfy prevailing wage and apprenticeship requirements</a:t>
                </a:r>
              </a:p>
              <a:p>
                <a:pPr marL="176213" indent="-176213">
                  <a:spcBef>
                    <a:spcPts val="150"/>
                  </a:spcBef>
                </a:pPr>
                <a:r>
                  <a:rPr lang="en-US" sz="1100" kern="0" dirty="0">
                    <a:solidFill>
                      <a:prstClr val="white"/>
                    </a:solidFill>
                    <a:latin typeface="EYInterstate Light"/>
                  </a:rPr>
                  <a:t>Effective for facilities placed in service after December 31, 2024, and facilities beginning construction before January 1, 2033</a:t>
                </a:r>
              </a:p>
              <a:p>
                <a:pPr marL="176213" indent="-176213">
                  <a:spcBef>
                    <a:spcPts val="150"/>
                  </a:spcBef>
                </a:pPr>
                <a:r>
                  <a:rPr lang="en-US" sz="1100" b="1" kern="0" dirty="0">
                    <a:solidFill>
                      <a:srgbClr val="FFE600"/>
                    </a:solidFill>
                    <a:latin typeface="EYInterstate Light"/>
                  </a:rPr>
                  <a:t>10-year term </a:t>
                </a:r>
                <a:r>
                  <a:rPr lang="en-US" sz="1100" kern="0" dirty="0">
                    <a:latin typeface="EYInterstate Light"/>
                  </a:rPr>
                  <a:t>of the Section 45Y PTC to commence when the facility is placed in service</a:t>
                </a:r>
              </a:p>
              <a:p>
                <a:pPr marL="176213" indent="-176213">
                  <a:spcBef>
                    <a:spcPts val="150"/>
                  </a:spcBef>
                </a:pPr>
                <a:r>
                  <a:rPr lang="en-US" sz="1100" dirty="0">
                    <a:latin typeface="EYInterstate Light"/>
                  </a:rPr>
                  <a:t>Credit utilization: transferable (one-time; paid in cash) </a:t>
                </a:r>
                <a:endParaRPr lang="en-US" sz="1100" kern="0" dirty="0">
                  <a:latin typeface="EYInterstate Light"/>
                </a:endParaRPr>
              </a:p>
            </p:txBody>
          </p:sp>
          <p:sp>
            <p:nvSpPr>
              <p:cNvPr id="20" name="Rectangle 19">
                <a:extLst>
                  <a:ext uri="{FF2B5EF4-FFF2-40B4-BE49-F238E27FC236}">
                    <a16:creationId xmlns:a16="http://schemas.microsoft.com/office/drawing/2014/main" id="{B39D52C2-CE22-4DBD-8B83-6B74EDE4DEEC}"/>
                  </a:ext>
                </a:extLst>
              </p:cNvPr>
              <p:cNvSpPr/>
              <p:nvPr/>
            </p:nvSpPr>
            <p:spPr>
              <a:xfrm>
                <a:off x="530240" y="1177654"/>
                <a:ext cx="4922461" cy="5294751"/>
              </a:xfrm>
              <a:prstGeom prst="rect">
                <a:avLst/>
              </a:prstGeom>
              <a:noFill/>
              <a:ln w="19050" cap="flat" cmpd="sng" algn="ctr">
                <a:solidFill>
                  <a:srgbClr val="C4C4CD"/>
                </a:solidFill>
                <a:prstDash val="solid"/>
                <a:round/>
                <a:headEnd type="none" w="med" len="med"/>
                <a:tailEnd type="none" w="med" len="med"/>
              </a:ln>
              <a:effectLst/>
            </p:spPr>
            <p:txBody>
              <a:bodyPr rtlCol="0" anchor="t" anchorCtr="0">
                <a:noAutofit/>
              </a:bodyPr>
              <a:lstStyle/>
              <a:p>
                <a:pPr marL="128523" indent="-128523">
                  <a:spcBef>
                    <a:spcPts val="450"/>
                  </a:spcBef>
                  <a:buClr>
                    <a:schemeClr val="tx2"/>
                  </a:buClr>
                  <a:buFontTx/>
                  <a:buChar char="•"/>
                  <a:defRPr/>
                </a:pPr>
                <a:endParaRPr lang="en-US" sz="974" kern="0">
                  <a:solidFill>
                    <a:schemeClr val="bg1"/>
                  </a:solidFill>
                  <a:latin typeface="EYInterstate Light"/>
                </a:endParaRPr>
              </a:p>
            </p:txBody>
          </p:sp>
        </p:grpSp>
        <p:sp>
          <p:nvSpPr>
            <p:cNvPr id="18" name="Rectangle 1454">
              <a:extLst>
                <a:ext uri="{FF2B5EF4-FFF2-40B4-BE49-F238E27FC236}">
                  <a16:creationId xmlns:a16="http://schemas.microsoft.com/office/drawing/2014/main" id="{E61679D4-D52F-4DFA-A8DE-E3FA1CF676D7}"/>
                </a:ext>
              </a:extLst>
            </p:cNvPr>
            <p:cNvSpPr/>
            <p:nvPr/>
          </p:nvSpPr>
          <p:spPr>
            <a:xfrm>
              <a:off x="532805" y="989427"/>
              <a:ext cx="4922461" cy="373499"/>
            </a:xfrm>
            <a:prstGeom prst="rect">
              <a:avLst/>
            </a:prstGeom>
            <a:solidFill>
              <a:srgbClr val="C4C4CD"/>
            </a:solidFill>
            <a:ln w="19050" cap="flat" cmpd="sng" algn="ctr">
              <a:solidFill>
                <a:srgbClr val="C4C4CD"/>
              </a:solidFill>
              <a:prstDash val="solid"/>
              <a:round/>
              <a:headEnd type="none" w="med" len="med"/>
              <a:tailEnd type="none" w="med" len="med"/>
            </a:ln>
          </p:spPr>
          <p:txBody>
            <a:bodyPr wrap="square" lIns="0" tIns="0" rIns="0" bIns="0" anchor="ctr">
              <a:noAutofit/>
            </a:bodyPr>
            <a:lstStyle/>
            <a:p>
              <a:pPr algn="ctr"/>
              <a:r>
                <a:rPr lang="en-US" sz="1043" kern="0" dirty="0">
                  <a:latin typeface="EYInterstate-Light"/>
                </a:rPr>
                <a:t>Section 45Y clean electricity PTC</a:t>
              </a:r>
            </a:p>
          </p:txBody>
        </p:sp>
      </p:grpSp>
      <p:grpSp>
        <p:nvGrpSpPr>
          <p:cNvPr id="21" name="Group 20">
            <a:extLst>
              <a:ext uri="{FF2B5EF4-FFF2-40B4-BE49-F238E27FC236}">
                <a16:creationId xmlns:a16="http://schemas.microsoft.com/office/drawing/2014/main" id="{6176CEE4-D1CC-4CF5-8227-0C353981BAD8}"/>
              </a:ext>
            </a:extLst>
          </p:cNvPr>
          <p:cNvGrpSpPr/>
          <p:nvPr/>
        </p:nvGrpSpPr>
        <p:grpSpPr>
          <a:xfrm>
            <a:off x="468510" y="1147763"/>
            <a:ext cx="5915583" cy="4940300"/>
            <a:chOff x="617219" y="993265"/>
            <a:chExt cx="4819386" cy="6086390"/>
          </a:xfrm>
        </p:grpSpPr>
        <p:grpSp>
          <p:nvGrpSpPr>
            <p:cNvPr id="23" name="Group 22">
              <a:extLst>
                <a:ext uri="{FF2B5EF4-FFF2-40B4-BE49-F238E27FC236}">
                  <a16:creationId xmlns:a16="http://schemas.microsoft.com/office/drawing/2014/main" id="{D238035F-DFCA-4005-A347-7091791D20A0}"/>
                </a:ext>
              </a:extLst>
            </p:cNvPr>
            <p:cNvGrpSpPr/>
            <p:nvPr/>
          </p:nvGrpSpPr>
          <p:grpSpPr>
            <a:xfrm>
              <a:off x="617219" y="1394316"/>
              <a:ext cx="4819386" cy="5685339"/>
              <a:chOff x="617220" y="1209044"/>
              <a:chExt cx="4819386" cy="5685339"/>
            </a:xfrm>
          </p:grpSpPr>
          <p:sp>
            <p:nvSpPr>
              <p:cNvPr id="25" name="Content Placeholder 20">
                <a:extLst>
                  <a:ext uri="{FF2B5EF4-FFF2-40B4-BE49-F238E27FC236}">
                    <a16:creationId xmlns:a16="http://schemas.microsoft.com/office/drawing/2014/main" id="{585BB061-FCFA-4079-8573-876BDA40B86C}"/>
                  </a:ext>
                </a:extLst>
              </p:cNvPr>
              <p:cNvSpPr txBox="1">
                <a:spLocks/>
              </p:cNvSpPr>
              <p:nvPr/>
            </p:nvSpPr>
            <p:spPr>
              <a:xfrm>
                <a:off x="706027" y="1314993"/>
                <a:ext cx="4730579" cy="5274775"/>
              </a:xfrm>
              <a:prstGeom prst="rect">
                <a:avLst/>
              </a:prstGeom>
              <a:noFill/>
            </p:spPr>
            <p:txBody>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100" dirty="0"/>
                  <a:t>Extension of the Section 45 tax credit for electricity produced from certain renewable sources at facilities that begin construction before January 1, 2025, and sold to an unrelated person:</a:t>
                </a:r>
              </a:p>
              <a:p>
                <a:pPr marL="176213" indent="-176213">
                  <a:spcBef>
                    <a:spcPts val="150"/>
                  </a:spcBef>
                </a:pPr>
                <a:r>
                  <a:rPr lang="en-US" sz="1100" dirty="0"/>
                  <a:t>Qualified energy resources: wind, biomass, geothermal energy, solar energy, small irrigation power, municipal solid waste and landfill gas, hydropower production, marine and hydrokinetic renewable energy</a:t>
                </a:r>
              </a:p>
              <a:p>
                <a:pPr marL="176213" indent="-176213">
                  <a:spcBef>
                    <a:spcPts val="150"/>
                  </a:spcBef>
                </a:pPr>
                <a:r>
                  <a:rPr lang="en-US" sz="1100" dirty="0"/>
                  <a:t>Energy producers to claim a PTC based on electricity produced from renewable energy resources:</a:t>
                </a:r>
              </a:p>
              <a:p>
                <a:pPr marL="342900" lvl="1" indent="-176213">
                  <a:spcBef>
                    <a:spcPts val="150"/>
                  </a:spcBef>
                </a:pPr>
                <a:r>
                  <a:rPr lang="en-US" sz="1000" dirty="0"/>
                  <a:t>Base credit of </a:t>
                </a:r>
                <a:r>
                  <a:rPr lang="en-US" sz="1000" b="1" dirty="0">
                    <a:solidFill>
                      <a:schemeClr val="tx2"/>
                    </a:solidFill>
                  </a:rPr>
                  <a:t>0.3 cents/kilowatt hour (kWh) — pending 2023 inflation adjustment</a:t>
                </a:r>
              </a:p>
              <a:p>
                <a:pPr marL="342900" lvl="1" indent="-176213">
                  <a:spcBef>
                    <a:spcPts val="150"/>
                  </a:spcBef>
                </a:pPr>
                <a:r>
                  <a:rPr lang="en-US" sz="1000" dirty="0"/>
                  <a:t>Bonus credit rate of </a:t>
                </a:r>
                <a:r>
                  <a:rPr lang="en-US" sz="1000" b="1" dirty="0">
                    <a:solidFill>
                      <a:schemeClr val="tx2"/>
                    </a:solidFill>
                  </a:rPr>
                  <a:t>1.5 cents/kWh — pending 2023 inflation adjustment</a:t>
                </a:r>
              </a:p>
              <a:p>
                <a:pPr marL="342900" lvl="1" indent="-176213">
                  <a:spcBef>
                    <a:spcPts val="150"/>
                  </a:spcBef>
                </a:pPr>
                <a:r>
                  <a:rPr lang="en-US" sz="1000" dirty="0"/>
                  <a:t>Increased credits available if domestic requirements are met</a:t>
                </a:r>
              </a:p>
              <a:p>
                <a:pPr marL="176213" indent="-176213">
                  <a:spcBef>
                    <a:spcPts val="150"/>
                  </a:spcBef>
                </a:pPr>
                <a:r>
                  <a:rPr lang="en-US" sz="1100" dirty="0"/>
                  <a:t>Limited credit reduction required where tax-exempt bonds are used to finance the facility</a:t>
                </a:r>
              </a:p>
              <a:p>
                <a:pPr marL="176213" indent="-176213">
                  <a:spcBef>
                    <a:spcPts val="150"/>
                  </a:spcBef>
                </a:pPr>
                <a:r>
                  <a:rPr lang="en-US" sz="1100" dirty="0">
                    <a:latin typeface="EYInterstate Light"/>
                  </a:rPr>
                  <a:t>Credit rate reduction eliminated for hydroelectric, marine and hydrokinetic energy property</a:t>
                </a:r>
              </a:p>
              <a:p>
                <a:pPr marL="176213" indent="-176213">
                  <a:spcBef>
                    <a:spcPts val="150"/>
                  </a:spcBef>
                </a:pPr>
                <a:r>
                  <a:rPr lang="en-US" sz="1100" dirty="0"/>
                  <a:t>Increased credit rate by 10% for each of the following:</a:t>
                </a:r>
              </a:p>
              <a:p>
                <a:pPr marL="342900" lvl="1" indent="-176213">
                  <a:spcBef>
                    <a:spcPts val="150"/>
                  </a:spcBef>
                </a:pPr>
                <a:r>
                  <a:rPr lang="en-US" sz="1000" dirty="0"/>
                  <a:t>Meeting domestic content requirements</a:t>
                </a:r>
              </a:p>
              <a:p>
                <a:pPr marL="342900" lvl="1" indent="-176213">
                  <a:spcBef>
                    <a:spcPts val="150"/>
                  </a:spcBef>
                </a:pPr>
                <a:r>
                  <a:rPr lang="en-US" sz="1000" dirty="0"/>
                  <a:t>Projects located in “energy communities”</a:t>
                </a:r>
              </a:p>
              <a:p>
                <a:pPr marL="342900" lvl="1" indent="-176213">
                  <a:spcBef>
                    <a:spcPts val="150"/>
                  </a:spcBef>
                </a:pPr>
                <a:r>
                  <a:rPr lang="en-US" sz="1000" dirty="0"/>
                  <a:t>Certain solar and wind facilities placed in service in low-income communities</a:t>
                </a:r>
              </a:p>
              <a:p>
                <a:pPr marL="176213" indent="-176213">
                  <a:spcBef>
                    <a:spcPts val="150"/>
                  </a:spcBef>
                </a:pPr>
                <a:r>
                  <a:rPr lang="en-US" sz="1100" b="1" kern="0" dirty="0">
                    <a:solidFill>
                      <a:srgbClr val="FFE600"/>
                    </a:solidFill>
                    <a:latin typeface="EYInterstate Light"/>
                  </a:rPr>
                  <a:t>10-year term </a:t>
                </a:r>
                <a:r>
                  <a:rPr lang="en-US" sz="1100" kern="0" dirty="0">
                    <a:latin typeface="EYInterstate Light"/>
                  </a:rPr>
                  <a:t>would commence when the facility is placed in service</a:t>
                </a:r>
              </a:p>
              <a:p>
                <a:pPr marL="176213" indent="-176213">
                  <a:spcBef>
                    <a:spcPts val="150"/>
                  </a:spcBef>
                  <a:defRPr/>
                </a:pPr>
                <a:r>
                  <a:rPr lang="en-US" sz="1100" dirty="0">
                    <a:latin typeface="+mn-lt"/>
                  </a:rPr>
                  <a:t>Credit utilization: PTC eligible for direct pay election for applicable entities, transferable (one-time; paid in cash) and eligible for a modified three-year carryback period</a:t>
                </a:r>
              </a:p>
              <a:p>
                <a:pPr marL="176213" indent="-176213">
                  <a:spcBef>
                    <a:spcPts val="150"/>
                  </a:spcBef>
                  <a:defRPr/>
                </a:pPr>
                <a:r>
                  <a:rPr lang="en-US" sz="1100" dirty="0">
                    <a:solidFill>
                      <a:prstClr val="white"/>
                    </a:solidFill>
                  </a:rPr>
                  <a:t>Cannot claim Section 45 PTC if such facility is receiving a credit under Section 48</a:t>
                </a:r>
                <a:endParaRPr lang="en-US" sz="1100" dirty="0">
                  <a:latin typeface="EYInterstate Light"/>
                </a:endParaRPr>
              </a:p>
              <a:p>
                <a:pPr marL="214205" indent="-214205">
                  <a:spcBef>
                    <a:spcPts val="150"/>
                  </a:spcBef>
                  <a:defRPr/>
                </a:pPr>
                <a:endParaRPr lang="en-US" sz="1050" dirty="0">
                  <a:latin typeface="+mn-lt"/>
                </a:endParaRPr>
              </a:p>
            </p:txBody>
          </p:sp>
          <p:sp>
            <p:nvSpPr>
              <p:cNvPr id="26" name="Rectangle 25">
                <a:extLst>
                  <a:ext uri="{FF2B5EF4-FFF2-40B4-BE49-F238E27FC236}">
                    <a16:creationId xmlns:a16="http://schemas.microsoft.com/office/drawing/2014/main" id="{22CC2643-6426-4C54-856B-7F682D809A42}"/>
                  </a:ext>
                </a:extLst>
              </p:cNvPr>
              <p:cNvSpPr/>
              <p:nvPr/>
            </p:nvSpPr>
            <p:spPr>
              <a:xfrm>
                <a:off x="617220" y="1209044"/>
                <a:ext cx="4812413" cy="5685339"/>
              </a:xfrm>
              <a:prstGeom prst="rect">
                <a:avLst/>
              </a:prstGeom>
              <a:noFill/>
              <a:ln w="19050" cap="flat" cmpd="sng" algn="ctr">
                <a:solidFill>
                  <a:srgbClr val="C4C4CD"/>
                </a:solidFill>
                <a:prstDash val="solid"/>
                <a:round/>
                <a:headEnd type="none" w="med" len="med"/>
                <a:tailEnd type="none" w="med" len="med"/>
              </a:ln>
              <a:effectLst/>
            </p:spPr>
            <p:txBody>
              <a:bodyPr rtlCol="0" anchor="t" anchorCtr="0">
                <a:noAutofit/>
              </a:bodyPr>
              <a:lstStyle/>
              <a:p>
                <a:pPr marL="128523" indent="-128523">
                  <a:spcBef>
                    <a:spcPts val="450"/>
                  </a:spcBef>
                  <a:buClr>
                    <a:schemeClr val="tx2"/>
                  </a:buClr>
                  <a:buFontTx/>
                  <a:buChar char="•"/>
                  <a:defRPr/>
                </a:pPr>
                <a:endParaRPr lang="en-US" sz="974" kern="0">
                  <a:solidFill>
                    <a:schemeClr val="bg1"/>
                  </a:solidFill>
                  <a:latin typeface="EYInterstate Light"/>
                </a:endParaRPr>
              </a:p>
            </p:txBody>
          </p:sp>
        </p:grpSp>
        <p:sp>
          <p:nvSpPr>
            <p:cNvPr id="24" name="Rectangle 1454">
              <a:extLst>
                <a:ext uri="{FF2B5EF4-FFF2-40B4-BE49-F238E27FC236}">
                  <a16:creationId xmlns:a16="http://schemas.microsoft.com/office/drawing/2014/main" id="{B117A251-7A63-4C81-92CC-A9FC3E9A8483}"/>
                </a:ext>
              </a:extLst>
            </p:cNvPr>
            <p:cNvSpPr/>
            <p:nvPr/>
          </p:nvSpPr>
          <p:spPr>
            <a:xfrm>
              <a:off x="617220" y="993265"/>
              <a:ext cx="4812412" cy="401051"/>
            </a:xfrm>
            <a:prstGeom prst="rect">
              <a:avLst/>
            </a:prstGeom>
            <a:solidFill>
              <a:srgbClr val="C4C4CD"/>
            </a:solidFill>
            <a:ln w="19050" cap="flat" cmpd="sng" algn="ctr">
              <a:solidFill>
                <a:srgbClr val="C4C4CD"/>
              </a:solidFill>
              <a:prstDash val="solid"/>
              <a:round/>
              <a:headEnd type="none" w="med" len="med"/>
              <a:tailEnd type="none" w="med" len="med"/>
            </a:ln>
          </p:spPr>
          <p:txBody>
            <a:bodyPr wrap="square" lIns="0" tIns="0" rIns="0" bIns="0" anchor="ctr">
              <a:noAutofit/>
            </a:bodyPr>
            <a:lstStyle/>
            <a:p>
              <a:pPr algn="ctr"/>
              <a:r>
                <a:rPr lang="en-US" sz="1043" kern="0">
                  <a:latin typeface="EYInterstate-Light"/>
                </a:rPr>
                <a:t>Section 45 PTC</a:t>
              </a:r>
            </a:p>
          </p:txBody>
        </p:sp>
      </p:grpSp>
    </p:spTree>
    <p:extLst>
      <p:ext uri="{BB962C8B-B14F-4D97-AF65-F5344CB8AC3E}">
        <p14:creationId xmlns:p14="http://schemas.microsoft.com/office/powerpoint/2010/main" val="20965267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D5BADAD-830C-49A7-AE94-A9192D18D772}"/>
              </a:ext>
            </a:extLst>
          </p:cNvPr>
          <p:cNvGraphicFramePr>
            <a:graphicFrameLocks noChangeAspect="1"/>
          </p:cNvGraphicFramePr>
          <p:nvPr>
            <p:custDataLst>
              <p:tags r:id="rId1"/>
            </p:custDataLst>
            <p:extLst>
              <p:ext uri="{D42A27DB-BD31-4B8C-83A1-F6EECF244321}">
                <p14:modId xmlns:p14="http://schemas.microsoft.com/office/powerpoint/2010/main" val="3908151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5" name="Object 4" hidden="1">
                        <a:extLst>
                          <a:ext uri="{FF2B5EF4-FFF2-40B4-BE49-F238E27FC236}">
                            <a16:creationId xmlns:a16="http://schemas.microsoft.com/office/drawing/2014/main" id="{4D5BADAD-830C-49A7-AE94-A9192D18D772}"/>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a:t>Objectives</a:t>
            </a:r>
          </a:p>
        </p:txBody>
      </p:sp>
      <p:sp>
        <p:nvSpPr>
          <p:cNvPr id="9" name="Rectangle 19">
            <a:extLst>
              <a:ext uri="{FF2B5EF4-FFF2-40B4-BE49-F238E27FC236}">
                <a16:creationId xmlns:a16="http://schemas.microsoft.com/office/drawing/2014/main" id="{6217B6CD-4098-4BF6-A367-1FE20AA90504}"/>
              </a:ext>
            </a:extLst>
          </p:cNvPr>
          <p:cNvSpPr/>
          <p:nvPr/>
        </p:nvSpPr>
        <p:spPr>
          <a:xfrm>
            <a:off x="926472" y="1135063"/>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a:solidFill>
                  <a:schemeClr val="bg1"/>
                </a:solidFill>
                <a:latin typeface="+mj-lt"/>
                <a:cs typeface="Arial" panose="020B0604020202020204" pitchFamily="34" charset="0"/>
              </a:rPr>
              <a:t>Discuss the current state of sales and use tax, including common issues for sellers and purchasers</a:t>
            </a:r>
          </a:p>
        </p:txBody>
      </p:sp>
      <p:sp>
        <p:nvSpPr>
          <p:cNvPr id="13" name="Rectangle 19">
            <a:extLst>
              <a:ext uri="{FF2B5EF4-FFF2-40B4-BE49-F238E27FC236}">
                <a16:creationId xmlns:a16="http://schemas.microsoft.com/office/drawing/2014/main" id="{C07B0CEE-62CE-4E8A-83C0-39A8624FABE2}"/>
              </a:ext>
            </a:extLst>
          </p:cNvPr>
          <p:cNvSpPr/>
          <p:nvPr/>
        </p:nvSpPr>
        <p:spPr>
          <a:xfrm>
            <a:off x="926472" y="1975030"/>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a:solidFill>
                  <a:schemeClr val="bg1"/>
                </a:solidFill>
                <a:latin typeface="+mj-lt"/>
                <a:cs typeface="Arial" panose="020B0604020202020204" pitchFamily="34" charset="0"/>
              </a:rPr>
              <a:t>Identify how property tax impacts exempt organizations, including welfare exemptions and current issues</a:t>
            </a:r>
          </a:p>
        </p:txBody>
      </p:sp>
      <p:sp>
        <p:nvSpPr>
          <p:cNvPr id="17" name="Rectangle 19">
            <a:extLst>
              <a:ext uri="{FF2B5EF4-FFF2-40B4-BE49-F238E27FC236}">
                <a16:creationId xmlns:a16="http://schemas.microsoft.com/office/drawing/2014/main" id="{EBEBADDA-A0D2-4694-BB5E-9D1FA0F6D86D}"/>
              </a:ext>
            </a:extLst>
          </p:cNvPr>
          <p:cNvSpPr/>
          <p:nvPr/>
        </p:nvSpPr>
        <p:spPr>
          <a:xfrm>
            <a:off x="926472" y="2814997"/>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a:solidFill>
                  <a:schemeClr val="bg1"/>
                </a:solidFill>
                <a:latin typeface="+mj-lt"/>
                <a:cs typeface="Arial"/>
              </a:rPr>
              <a:t>Review sustainability credits and incentive opportunities due to legislation for exempt organizations</a:t>
            </a:r>
          </a:p>
        </p:txBody>
      </p:sp>
      <p:sp>
        <p:nvSpPr>
          <p:cNvPr id="21" name="Rectangle 19">
            <a:extLst>
              <a:ext uri="{FF2B5EF4-FFF2-40B4-BE49-F238E27FC236}">
                <a16:creationId xmlns:a16="http://schemas.microsoft.com/office/drawing/2014/main" id="{CD0AB612-7EC0-4DB6-B9EA-6576158E0E13}"/>
              </a:ext>
            </a:extLst>
          </p:cNvPr>
          <p:cNvSpPr/>
          <p:nvPr/>
        </p:nvSpPr>
        <p:spPr>
          <a:xfrm>
            <a:off x="926472" y="3654964"/>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a:solidFill>
                  <a:schemeClr val="bg1"/>
                </a:solidFill>
                <a:latin typeface="+mj-lt"/>
                <a:cs typeface="Arial" panose="020B0604020202020204" pitchFamily="34" charset="0"/>
              </a:rPr>
              <a:t>Describe key steps to prepare for an unclaimed property audit</a:t>
            </a:r>
          </a:p>
        </p:txBody>
      </p:sp>
      <p:sp>
        <p:nvSpPr>
          <p:cNvPr id="25" name="Rectangle 19">
            <a:extLst>
              <a:ext uri="{FF2B5EF4-FFF2-40B4-BE49-F238E27FC236}">
                <a16:creationId xmlns:a16="http://schemas.microsoft.com/office/drawing/2014/main" id="{566BBB2D-661D-4EC0-9B2E-11C7D84B7740}"/>
              </a:ext>
            </a:extLst>
          </p:cNvPr>
          <p:cNvSpPr/>
          <p:nvPr/>
        </p:nvSpPr>
        <p:spPr>
          <a:xfrm>
            <a:off x="926472" y="4494931"/>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a:solidFill>
                  <a:schemeClr val="bg1"/>
                </a:solidFill>
                <a:latin typeface="+mj-lt"/>
                <a:cs typeface="Arial" panose="020B0604020202020204" pitchFamily="34" charset="0"/>
              </a:rPr>
              <a:t>Discuss leading practices for unclaimed property accounting policies and ongoing compliance</a:t>
            </a:r>
          </a:p>
        </p:txBody>
      </p:sp>
      <p:sp>
        <p:nvSpPr>
          <p:cNvPr id="29" name="Rectangle 19">
            <a:extLst>
              <a:ext uri="{FF2B5EF4-FFF2-40B4-BE49-F238E27FC236}">
                <a16:creationId xmlns:a16="http://schemas.microsoft.com/office/drawing/2014/main" id="{01D8BF2D-21FE-4836-A626-C113ECDAB43D}"/>
              </a:ext>
            </a:extLst>
          </p:cNvPr>
          <p:cNvSpPr/>
          <p:nvPr/>
        </p:nvSpPr>
        <p:spPr>
          <a:xfrm>
            <a:off x="926472" y="5334896"/>
            <a:ext cx="7650996" cy="546208"/>
          </a:xfrm>
          <a:prstGeom prst="rect">
            <a:avLst/>
          </a:prstGeom>
          <a:noFill/>
          <a:ln w="9525" cap="flat" cmpd="sng" algn="ctr">
            <a:noFill/>
            <a:prstDash val="solid"/>
          </a:ln>
          <a:effectLst/>
        </p:spPr>
        <p:txBody>
          <a:bodyPr wrap="square" lIns="0" tIns="0" rIns="0" bIns="0" rtlCol="0" anchor="ctr" anchorCtr="0">
            <a:noAutofit/>
          </a:bodyPr>
          <a:lstStyle/>
          <a:p>
            <a:pPr>
              <a:spcAft>
                <a:spcPts val="400"/>
              </a:spcAft>
              <a:buClr>
                <a:schemeClr val="bg1"/>
              </a:buClr>
              <a:buSzPct val="100000"/>
            </a:pPr>
            <a:r>
              <a:rPr lang="en-IN" kern="0">
                <a:solidFill>
                  <a:schemeClr val="bg1"/>
                </a:solidFill>
                <a:latin typeface="+mj-lt"/>
                <a:cs typeface="Arial" panose="020B0604020202020204" pitchFamily="34" charset="0"/>
              </a:rPr>
              <a:t>Explain how asset recovery might benefit your organization</a:t>
            </a:r>
          </a:p>
        </p:txBody>
      </p:sp>
      <p:sp>
        <p:nvSpPr>
          <p:cNvPr id="3" name="TextBox 2">
            <a:extLst>
              <a:ext uri="{FF2B5EF4-FFF2-40B4-BE49-F238E27FC236}">
                <a16:creationId xmlns:a16="http://schemas.microsoft.com/office/drawing/2014/main" id="{A53E761F-FE51-B039-F674-C41D5ACE8F19}"/>
              </a:ext>
            </a:extLst>
          </p:cNvPr>
          <p:cNvSpPr txBox="1"/>
          <p:nvPr/>
        </p:nvSpPr>
        <p:spPr>
          <a:xfrm>
            <a:off x="457201" y="1143000"/>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a:solidFill>
                  <a:srgbClr val="747480"/>
                </a:solidFill>
              </a:rPr>
              <a:t>1</a:t>
            </a:r>
          </a:p>
        </p:txBody>
      </p:sp>
      <p:sp>
        <p:nvSpPr>
          <p:cNvPr id="4" name="TextBox 3">
            <a:extLst>
              <a:ext uri="{FF2B5EF4-FFF2-40B4-BE49-F238E27FC236}">
                <a16:creationId xmlns:a16="http://schemas.microsoft.com/office/drawing/2014/main" id="{5A5397F0-B6B0-BC23-35D6-697A81166572}"/>
              </a:ext>
            </a:extLst>
          </p:cNvPr>
          <p:cNvSpPr txBox="1"/>
          <p:nvPr/>
        </p:nvSpPr>
        <p:spPr>
          <a:xfrm>
            <a:off x="457201" y="1989945"/>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a:solidFill>
                  <a:srgbClr val="747480"/>
                </a:solidFill>
              </a:rPr>
              <a:t>2</a:t>
            </a:r>
          </a:p>
        </p:txBody>
      </p:sp>
      <p:sp>
        <p:nvSpPr>
          <p:cNvPr id="6" name="TextBox 5">
            <a:extLst>
              <a:ext uri="{FF2B5EF4-FFF2-40B4-BE49-F238E27FC236}">
                <a16:creationId xmlns:a16="http://schemas.microsoft.com/office/drawing/2014/main" id="{D84C0989-D62F-F788-7457-69AD8DC0B61A}"/>
              </a:ext>
            </a:extLst>
          </p:cNvPr>
          <p:cNvSpPr txBox="1"/>
          <p:nvPr/>
        </p:nvSpPr>
        <p:spPr>
          <a:xfrm>
            <a:off x="457201" y="2836890"/>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a:solidFill>
                  <a:srgbClr val="747480"/>
                </a:solidFill>
              </a:rPr>
              <a:t>3</a:t>
            </a:r>
          </a:p>
        </p:txBody>
      </p:sp>
      <p:sp>
        <p:nvSpPr>
          <p:cNvPr id="7" name="TextBox 6">
            <a:extLst>
              <a:ext uri="{FF2B5EF4-FFF2-40B4-BE49-F238E27FC236}">
                <a16:creationId xmlns:a16="http://schemas.microsoft.com/office/drawing/2014/main" id="{A6386108-683F-9C9A-C816-8C06BC2B280E}"/>
              </a:ext>
            </a:extLst>
          </p:cNvPr>
          <p:cNvSpPr txBox="1"/>
          <p:nvPr/>
        </p:nvSpPr>
        <p:spPr>
          <a:xfrm>
            <a:off x="457201" y="3683835"/>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a:solidFill>
                  <a:srgbClr val="747480"/>
                </a:solidFill>
              </a:rPr>
              <a:t>4</a:t>
            </a:r>
          </a:p>
        </p:txBody>
      </p:sp>
      <p:sp>
        <p:nvSpPr>
          <p:cNvPr id="8" name="TextBox 7">
            <a:extLst>
              <a:ext uri="{FF2B5EF4-FFF2-40B4-BE49-F238E27FC236}">
                <a16:creationId xmlns:a16="http://schemas.microsoft.com/office/drawing/2014/main" id="{5A3869C3-F795-1AA6-EB6A-99BC411CA50F}"/>
              </a:ext>
            </a:extLst>
          </p:cNvPr>
          <p:cNvSpPr txBox="1"/>
          <p:nvPr/>
        </p:nvSpPr>
        <p:spPr>
          <a:xfrm>
            <a:off x="457201" y="4530780"/>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a:solidFill>
                  <a:srgbClr val="747480"/>
                </a:solidFill>
              </a:rPr>
              <a:t>5</a:t>
            </a:r>
          </a:p>
        </p:txBody>
      </p:sp>
      <p:sp>
        <p:nvSpPr>
          <p:cNvPr id="10" name="TextBox 9">
            <a:extLst>
              <a:ext uri="{FF2B5EF4-FFF2-40B4-BE49-F238E27FC236}">
                <a16:creationId xmlns:a16="http://schemas.microsoft.com/office/drawing/2014/main" id="{CA825528-6334-2CC2-90E0-3649B257B701}"/>
              </a:ext>
            </a:extLst>
          </p:cNvPr>
          <p:cNvSpPr txBox="1"/>
          <p:nvPr/>
        </p:nvSpPr>
        <p:spPr>
          <a:xfrm>
            <a:off x="457201" y="5377725"/>
            <a:ext cx="317395" cy="560153"/>
          </a:xfrm>
          <a:prstGeom prst="rect">
            <a:avLst/>
          </a:prstGeom>
          <a:noFill/>
        </p:spPr>
        <p:txBody>
          <a:bodyPr wrap="none" lIns="0" tIns="36576" rIns="0" bIns="0" rtlCol="0">
            <a:spAutoFit/>
          </a:bodyPr>
          <a:lstStyle/>
          <a:p>
            <a:pPr>
              <a:lnSpc>
                <a:spcPct val="85000"/>
              </a:lnSpc>
              <a:spcAft>
                <a:spcPts val="600"/>
              </a:spcAft>
              <a:buClr>
                <a:schemeClr val="accent2"/>
              </a:buClr>
              <a:buSzPct val="70000"/>
            </a:pPr>
            <a:r>
              <a:rPr lang="en-US" sz="4000">
                <a:solidFill>
                  <a:srgbClr val="747480"/>
                </a:solidFill>
              </a:rPr>
              <a:t>6</a:t>
            </a:r>
          </a:p>
        </p:txBody>
      </p:sp>
    </p:spTree>
    <p:extLst>
      <p:ext uri="{BB962C8B-B14F-4D97-AF65-F5344CB8AC3E}">
        <p14:creationId xmlns:p14="http://schemas.microsoft.com/office/powerpoint/2010/main" val="2090690180"/>
      </p:ext>
    </p:extLst>
  </p:cSld>
  <p:clrMapOvr>
    <a:masterClrMapping/>
  </p:clrMapOvr>
  <mc:AlternateContent xmlns:mc="http://schemas.openxmlformats.org/markup-compatibility/2006" xmlns:p14="http://schemas.microsoft.com/office/powerpoint/2010/main">
    <mc:Choice Requires="p14">
      <p:transition spd="slow" p14:dur="2000" advTm="6"/>
    </mc:Choice>
    <mc:Fallback xmlns="">
      <p:transition spd="slow" advTm="6"/>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581AA-3B49-4536-9652-3B82E86EFA51}"/>
              </a:ext>
            </a:extLst>
          </p:cNvPr>
          <p:cNvSpPr>
            <a:spLocks noGrp="1"/>
          </p:cNvSpPr>
          <p:nvPr>
            <p:ph type="title"/>
          </p:nvPr>
        </p:nvSpPr>
        <p:spPr>
          <a:xfrm>
            <a:off x="457200" y="281500"/>
            <a:ext cx="8229600" cy="590400"/>
          </a:xfrm>
        </p:spPr>
        <p:txBody>
          <a:bodyPr/>
          <a:lstStyle/>
          <a:p>
            <a:r>
              <a:rPr lang="en-US"/>
              <a:t>Section 45W </a:t>
            </a:r>
            <a:r>
              <a:rPr lang="en-IN"/>
              <a:t>—</a:t>
            </a:r>
            <a:r>
              <a:rPr lang="en-US"/>
              <a:t> qualified commercial clean vehicles credit</a:t>
            </a:r>
            <a:br>
              <a:rPr lang="en-US" sz="1349">
                <a:latin typeface="Calibri" panose="020F0502020204030204" pitchFamily="34" charset="0"/>
                <a:ea typeface="Calibri" panose="020F0502020204030204" pitchFamily="34" charset="0"/>
                <a:cs typeface="Times New Roman" panose="02020603050405020304" pitchFamily="18" charset="0"/>
              </a:rPr>
            </a:br>
            <a:r>
              <a:rPr lang="en-US" sz="1400" i="1" err="1">
                <a:latin typeface="+mn-lt"/>
                <a:ea typeface="Calibri" panose="020F0502020204030204" pitchFamily="34" charset="0"/>
                <a:cs typeface="Times New Roman" panose="02020603050405020304" pitchFamily="18" charset="0"/>
              </a:rPr>
              <a:t>Credit</a:t>
            </a:r>
            <a:r>
              <a:rPr lang="en-US" sz="1400" i="1">
                <a:latin typeface="+mn-lt"/>
                <a:ea typeface="Calibri" panose="020F0502020204030204" pitchFamily="34" charset="0"/>
                <a:cs typeface="Times New Roman" panose="02020603050405020304" pitchFamily="18" charset="0"/>
              </a:rPr>
              <a:t> overview</a:t>
            </a:r>
            <a:endParaRPr lang="en-US" sz="1499" i="1">
              <a:latin typeface="+mn-lt"/>
            </a:endParaRPr>
          </a:p>
        </p:txBody>
      </p:sp>
      <p:sp>
        <p:nvSpPr>
          <p:cNvPr id="6" name="Content Placeholder 5">
            <a:extLst>
              <a:ext uri="{FF2B5EF4-FFF2-40B4-BE49-F238E27FC236}">
                <a16:creationId xmlns:a16="http://schemas.microsoft.com/office/drawing/2014/main" id="{A680C584-5FE6-4CA0-AC9C-160D336A15EB}"/>
              </a:ext>
            </a:extLst>
          </p:cNvPr>
          <p:cNvSpPr>
            <a:spLocks noGrp="1"/>
          </p:cNvSpPr>
          <p:nvPr>
            <p:ph idx="4294967295"/>
          </p:nvPr>
        </p:nvSpPr>
        <p:spPr>
          <a:xfrm>
            <a:off x="461963" y="1135063"/>
            <a:ext cx="8229600" cy="4953000"/>
          </a:xfrm>
        </p:spPr>
        <p:txBody>
          <a:bodyPr/>
          <a:lstStyle/>
          <a:p>
            <a:pPr marL="215900" indent="-215900">
              <a:spcBef>
                <a:spcPts val="225"/>
              </a:spcBef>
            </a:pPr>
            <a:r>
              <a:rPr lang="en-US" sz="1199" dirty="0"/>
              <a:t>New credit is available for qualified commercial clean vehicles placed in service (upon title transfer under law) after December 31, 2022, and before January 1, 2033, at the lesser of:</a:t>
            </a:r>
          </a:p>
          <a:p>
            <a:pPr marL="352425" lvl="1" indent="-174625">
              <a:spcBef>
                <a:spcPts val="225"/>
              </a:spcBef>
            </a:pPr>
            <a:r>
              <a:rPr lang="en-US" sz="1100" b="1" dirty="0">
                <a:solidFill>
                  <a:srgbClr val="FFE600"/>
                </a:solidFill>
              </a:rPr>
              <a:t>15% </a:t>
            </a:r>
            <a:r>
              <a:rPr lang="en-US" sz="1100" dirty="0"/>
              <a:t>of the cost of certain commercial clean vehicles (</a:t>
            </a:r>
            <a:r>
              <a:rPr lang="en-US" sz="1100" b="1" dirty="0">
                <a:solidFill>
                  <a:srgbClr val="FFE600"/>
                </a:solidFill>
              </a:rPr>
              <a:t>30% </a:t>
            </a:r>
            <a:r>
              <a:rPr lang="en-US" sz="1100" dirty="0"/>
              <a:t>if the vehicle is not powered by a gasoline or a diesel internal combustion engine) or</a:t>
            </a:r>
          </a:p>
          <a:p>
            <a:pPr marL="352425" lvl="1" indent="-174625">
              <a:spcBef>
                <a:spcPts val="225"/>
              </a:spcBef>
            </a:pPr>
            <a:r>
              <a:rPr lang="en-US" sz="1100" dirty="0"/>
              <a:t>The incremental cost of the purchase price for a comparable vehicle powered solely by a gasoline or a diesel internal combustion engine and comparable in size and use to such qualified commercial clean vehicle based on </a:t>
            </a:r>
            <a:r>
              <a:rPr lang="en-US" sz="1100" dirty="0">
                <a:solidFill>
                  <a:schemeClr val="tx2"/>
                </a:solidFill>
                <a:hlinkClick r:id="rId3">
                  <a:extLst>
                    <a:ext uri="{A12FA001-AC4F-418D-AE19-62706E023703}">
                      <ahyp:hlinkClr xmlns:ahyp="http://schemas.microsoft.com/office/drawing/2018/hyperlinkcolor" val="tx"/>
                    </a:ext>
                  </a:extLst>
                </a:hlinkClick>
              </a:rPr>
              <a:t>DOE analysis</a:t>
            </a:r>
            <a:endParaRPr lang="en-US" sz="1300" dirty="0">
              <a:solidFill>
                <a:schemeClr val="tx2"/>
              </a:solidFill>
            </a:endParaRPr>
          </a:p>
          <a:p>
            <a:pPr marL="215900" indent="-215900">
              <a:spcBef>
                <a:spcPts val="225"/>
              </a:spcBef>
            </a:pPr>
            <a:r>
              <a:rPr lang="en-US" sz="1199" dirty="0"/>
              <a:t>Maximum per-vehicle credit:</a:t>
            </a:r>
          </a:p>
          <a:p>
            <a:pPr marL="352425" lvl="1" indent="-174625">
              <a:spcBef>
                <a:spcPts val="225"/>
              </a:spcBef>
            </a:pPr>
            <a:r>
              <a:rPr lang="en-US" sz="1100" b="1" dirty="0">
                <a:solidFill>
                  <a:srgbClr val="FFE600"/>
                </a:solidFill>
              </a:rPr>
              <a:t>$7,500 </a:t>
            </a:r>
            <a:r>
              <a:rPr lang="en-US" sz="1100" dirty="0"/>
              <a:t>for light-duty vehicles (less than 14,000 lbs.)</a:t>
            </a:r>
          </a:p>
          <a:p>
            <a:pPr marL="352425" lvl="1" indent="-174625">
              <a:spcBef>
                <a:spcPts val="225"/>
              </a:spcBef>
            </a:pPr>
            <a:r>
              <a:rPr lang="en-US" sz="1100" b="1" dirty="0">
                <a:solidFill>
                  <a:srgbClr val="FFE600"/>
                </a:solidFill>
              </a:rPr>
              <a:t>$40,000</a:t>
            </a:r>
            <a:r>
              <a:rPr lang="en-US" sz="1100" dirty="0"/>
              <a:t> for heavy-duty vehicles (14,000 lbs. or greater)</a:t>
            </a:r>
          </a:p>
          <a:p>
            <a:pPr marL="215900" indent="-215900">
              <a:spcBef>
                <a:spcPts val="225"/>
              </a:spcBef>
            </a:pPr>
            <a:r>
              <a:rPr lang="en-US" sz="1199" dirty="0"/>
              <a:t>Original use does not need to commence with the taxpayer; used vehicles can qualify.</a:t>
            </a:r>
          </a:p>
          <a:p>
            <a:pPr marL="215900" indent="-215900">
              <a:spcBef>
                <a:spcPts val="225"/>
              </a:spcBef>
            </a:pPr>
            <a:r>
              <a:rPr lang="en-US" sz="1199" dirty="0"/>
              <a:t>Leased vehicles may qualify depending on the lease agreement structure.</a:t>
            </a:r>
          </a:p>
          <a:p>
            <a:pPr marL="215900" indent="-215900">
              <a:spcBef>
                <a:spcPts val="225"/>
              </a:spcBef>
            </a:pPr>
            <a:r>
              <a:rPr lang="en-US" sz="1199" dirty="0"/>
              <a:t>The one credit per vehicle limitation is determined by the vehicle VIN.</a:t>
            </a:r>
          </a:p>
          <a:p>
            <a:pPr marL="215900" indent="-215900">
              <a:spcBef>
                <a:spcPts val="225"/>
              </a:spcBef>
            </a:pPr>
            <a:r>
              <a:rPr lang="en-US" sz="1199" dirty="0"/>
              <a:t>The 45W credit is not transferable, but it does have the direct pay option.</a:t>
            </a:r>
            <a:endParaRPr lang="en-US" sz="375" dirty="0"/>
          </a:p>
          <a:p>
            <a:pPr marL="215900" indent="-215900">
              <a:spcBef>
                <a:spcPts val="225"/>
              </a:spcBef>
            </a:pPr>
            <a:r>
              <a:rPr lang="en-US" sz="1199" dirty="0"/>
              <a:t>Vehicle requirements:</a:t>
            </a:r>
          </a:p>
          <a:p>
            <a:pPr marL="352425" lvl="1" indent="-174625">
              <a:spcBef>
                <a:spcPts val="225"/>
              </a:spcBef>
            </a:pPr>
            <a:r>
              <a:rPr lang="en-US" sz="1100" dirty="0"/>
              <a:t>Vehicle must be acquired for use or lease by the taxpayer and not for resale. </a:t>
            </a:r>
          </a:p>
          <a:p>
            <a:pPr marL="352425" lvl="1" indent="-174625">
              <a:spcBef>
                <a:spcPts val="225"/>
              </a:spcBef>
            </a:pPr>
            <a:r>
              <a:rPr lang="en-US" sz="1100" dirty="0"/>
              <a:t>Credit applies to all types of clean vehicles and mobile machinery (off-road equipment).</a:t>
            </a:r>
          </a:p>
          <a:p>
            <a:pPr marL="352425" lvl="1" indent="-174625">
              <a:spcBef>
                <a:spcPts val="225"/>
              </a:spcBef>
            </a:pPr>
            <a:r>
              <a:rPr lang="en-US" sz="1100" dirty="0"/>
              <a:t>Battery capacity is 7kWh or greater for light-duty vehicles (15kWh or greater for heavy-duty vehicles).</a:t>
            </a:r>
          </a:p>
          <a:p>
            <a:pPr marL="530225" lvl="2" indent="-177800">
              <a:spcBef>
                <a:spcPts val="225"/>
              </a:spcBef>
            </a:pPr>
            <a:r>
              <a:rPr lang="en-US" sz="1000" dirty="0"/>
              <a:t>Vehicle must be subject to depreciation allowance (i.e., business use).</a:t>
            </a:r>
          </a:p>
          <a:p>
            <a:pPr marL="530225" lvl="2" indent="-177800">
              <a:spcBef>
                <a:spcPts val="225"/>
              </a:spcBef>
            </a:pPr>
            <a:r>
              <a:rPr lang="en-US" sz="1000" dirty="0">
                <a:solidFill>
                  <a:schemeClr val="tx2"/>
                </a:solidFill>
              </a:rPr>
              <a:t>The North America final assembly, domestic content of battery components and critical minerals, MSRP and income limitations under 30D do not apply to 45W (30D is for individuals and is mutually exclusive with the 45W credit)</a:t>
            </a:r>
            <a:r>
              <a:rPr lang="en-US" sz="1000" dirty="0"/>
              <a:t>.</a:t>
            </a:r>
            <a:endParaRPr lang="en-US" sz="1000" dirty="0">
              <a:solidFill>
                <a:schemeClr val="tx2"/>
              </a:solidFill>
            </a:endParaRPr>
          </a:p>
        </p:txBody>
      </p:sp>
    </p:spTree>
    <p:extLst>
      <p:ext uri="{BB962C8B-B14F-4D97-AF65-F5344CB8AC3E}">
        <p14:creationId xmlns:p14="http://schemas.microsoft.com/office/powerpoint/2010/main" val="3729426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a:t>Polling question</a:t>
            </a:r>
          </a:p>
        </p:txBody>
      </p:sp>
      <p:grpSp>
        <p:nvGrpSpPr>
          <p:cNvPr id="37" name="Group 36">
            <a:extLst>
              <a:ext uri="{FF2B5EF4-FFF2-40B4-BE49-F238E27FC236}">
                <a16:creationId xmlns:a16="http://schemas.microsoft.com/office/drawing/2014/main" id="{FCED90EE-F7E9-40D6-B3BC-09D428557646}"/>
              </a:ext>
            </a:extLst>
          </p:cNvPr>
          <p:cNvGrpSpPr/>
          <p:nvPr/>
        </p:nvGrpSpPr>
        <p:grpSpPr>
          <a:xfrm>
            <a:off x="457200" y="1138238"/>
            <a:ext cx="8229601" cy="4949825"/>
            <a:chOff x="457200" y="1138238"/>
            <a:chExt cx="8229601"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0"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grpSp>
      <p:sp>
        <p:nvSpPr>
          <p:cNvPr id="5" name="Text Placeholder 5">
            <a:extLst>
              <a:ext uri="{FF2B5EF4-FFF2-40B4-BE49-F238E27FC236}">
                <a16:creationId xmlns:a16="http://schemas.microsoft.com/office/drawing/2014/main" id="{854C5017-0A1E-E441-40D8-A9B93FBA4ADE}"/>
              </a:ext>
            </a:extLst>
          </p:cNvPr>
          <p:cNvSpPr txBox="1">
            <a:spLocks/>
          </p:cNvSpPr>
          <p:nvPr/>
        </p:nvSpPr>
        <p:spPr>
          <a:xfrm>
            <a:off x="763996" y="1438199"/>
            <a:ext cx="5662204"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Section 45 and 48 credit rates may exceed 30% by meeting the following bonus provisions:</a:t>
            </a:r>
          </a:p>
        </p:txBody>
      </p:sp>
      <p:sp>
        <p:nvSpPr>
          <p:cNvPr id="6" name="Oval 5">
            <a:extLst>
              <a:ext uri="{FF2B5EF4-FFF2-40B4-BE49-F238E27FC236}">
                <a16:creationId xmlns:a16="http://schemas.microsoft.com/office/drawing/2014/main" id="{6B44E81D-0BC2-7898-A1C3-51CAD8CB289F}"/>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B</a:t>
            </a:r>
            <a:endParaRPr kumimoji="0" lang="en-US" sz="1600" b="1" i="0" u="none" strike="noStrike" kern="0" cap="none" spc="0" normalizeH="0" baseline="0" noProof="0">
              <a:ln>
                <a:noFill/>
              </a:ln>
              <a:effectLst/>
              <a:uLnTx/>
              <a:uFillTx/>
              <a:latin typeface="+mj-lt"/>
            </a:endParaRPr>
          </a:p>
        </p:txBody>
      </p:sp>
      <p:sp>
        <p:nvSpPr>
          <p:cNvPr id="7" name="Oval 6">
            <a:extLst>
              <a:ext uri="{FF2B5EF4-FFF2-40B4-BE49-F238E27FC236}">
                <a16:creationId xmlns:a16="http://schemas.microsoft.com/office/drawing/2014/main" id="{3BB764AE-BC49-4207-8FFF-3B3AEA4EE670}"/>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C</a:t>
            </a:r>
            <a:endParaRPr kumimoji="0" lang="en-US" sz="1600" b="1" i="0" u="none" strike="noStrike" kern="0" cap="none" spc="0" normalizeH="0" baseline="0" noProof="0">
              <a:ln>
                <a:noFill/>
              </a:ln>
              <a:effectLst/>
              <a:uLnTx/>
              <a:uFillTx/>
              <a:latin typeface="+mj-lt"/>
            </a:endParaRPr>
          </a:p>
        </p:txBody>
      </p:sp>
      <p:sp>
        <p:nvSpPr>
          <p:cNvPr id="8" name="Oval 7">
            <a:extLst>
              <a:ext uri="{FF2B5EF4-FFF2-40B4-BE49-F238E27FC236}">
                <a16:creationId xmlns:a16="http://schemas.microsoft.com/office/drawing/2014/main" id="{ECA8EDB2-FFED-5A60-F347-F8FABC78ECB4}"/>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D</a:t>
            </a:r>
            <a:endParaRPr kumimoji="0" lang="en-US" sz="1600" b="1" i="0" u="none" strike="noStrike" kern="0" cap="none" spc="0" normalizeH="0" baseline="0" noProof="0">
              <a:ln>
                <a:noFill/>
              </a:ln>
              <a:effectLst/>
              <a:uLnTx/>
              <a:uFillTx/>
              <a:latin typeface="+mj-lt"/>
            </a:endParaRPr>
          </a:p>
        </p:txBody>
      </p:sp>
      <p:sp>
        <p:nvSpPr>
          <p:cNvPr id="9" name="Oval 8">
            <a:extLst>
              <a:ext uri="{FF2B5EF4-FFF2-40B4-BE49-F238E27FC236}">
                <a16:creationId xmlns:a16="http://schemas.microsoft.com/office/drawing/2014/main" id="{B9A452DC-3872-C6C1-FA73-4FA25A81C16E}"/>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a:latin typeface="+mj-lt"/>
              </a:rPr>
              <a:t>A</a:t>
            </a:r>
            <a:endParaRPr lang="en-US" sz="1600" b="1" kern="0">
              <a:latin typeface="+mj-lt"/>
            </a:endParaRPr>
          </a:p>
        </p:txBody>
      </p:sp>
      <p:sp>
        <p:nvSpPr>
          <p:cNvPr id="10" name="Title 1">
            <a:extLst>
              <a:ext uri="{FF2B5EF4-FFF2-40B4-BE49-F238E27FC236}">
                <a16:creationId xmlns:a16="http://schemas.microsoft.com/office/drawing/2014/main" id="{152F08C2-7417-D200-5394-8097F46A3918}"/>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Energy community</a:t>
            </a:r>
          </a:p>
        </p:txBody>
      </p:sp>
      <p:sp>
        <p:nvSpPr>
          <p:cNvPr id="11" name="Title 1">
            <a:extLst>
              <a:ext uri="{FF2B5EF4-FFF2-40B4-BE49-F238E27FC236}">
                <a16:creationId xmlns:a16="http://schemas.microsoft.com/office/drawing/2014/main" id="{7ACA06DE-77E9-D6CF-2478-C635662AD795}"/>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Domestic content </a:t>
            </a:r>
          </a:p>
        </p:txBody>
      </p:sp>
      <p:sp>
        <p:nvSpPr>
          <p:cNvPr id="12" name="Title 1">
            <a:extLst>
              <a:ext uri="{FF2B5EF4-FFF2-40B4-BE49-F238E27FC236}">
                <a16:creationId xmlns:a16="http://schemas.microsoft.com/office/drawing/2014/main" id="{E482433D-C533-E250-7E65-14118DA8AAB7}"/>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Low-income community</a:t>
            </a:r>
          </a:p>
        </p:txBody>
      </p:sp>
      <p:sp>
        <p:nvSpPr>
          <p:cNvPr id="13" name="Title 1">
            <a:extLst>
              <a:ext uri="{FF2B5EF4-FFF2-40B4-BE49-F238E27FC236}">
                <a16:creationId xmlns:a16="http://schemas.microsoft.com/office/drawing/2014/main" id="{C741B267-643F-FC40-E31C-B921FD239B39}"/>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All of the above</a:t>
            </a:r>
          </a:p>
        </p:txBody>
      </p:sp>
      <p:grpSp>
        <p:nvGrpSpPr>
          <p:cNvPr id="14" name="Group 13">
            <a:extLst>
              <a:ext uri="{FF2B5EF4-FFF2-40B4-BE49-F238E27FC236}">
                <a16:creationId xmlns:a16="http://schemas.microsoft.com/office/drawing/2014/main" id="{8EEFB167-7D88-06D2-A8AA-5EB52E64F585}"/>
              </a:ext>
            </a:extLst>
          </p:cNvPr>
          <p:cNvGrpSpPr/>
          <p:nvPr/>
        </p:nvGrpSpPr>
        <p:grpSpPr>
          <a:xfrm>
            <a:off x="763995" y="4948253"/>
            <a:ext cx="5043390" cy="492443"/>
            <a:chOff x="763995" y="4948253"/>
            <a:chExt cx="5043390" cy="492443"/>
          </a:xfrm>
        </p:grpSpPr>
        <p:sp>
          <p:nvSpPr>
            <p:cNvPr id="15" name="Oval 14">
              <a:extLst>
                <a:ext uri="{FF2B5EF4-FFF2-40B4-BE49-F238E27FC236}">
                  <a16:creationId xmlns:a16="http://schemas.microsoft.com/office/drawing/2014/main" id="{13CF0EFB-26BC-0C11-1EA3-06A63A0D6299}"/>
                </a:ext>
              </a:extLst>
            </p:cNvPr>
            <p:cNvSpPr/>
            <p:nvPr/>
          </p:nvSpPr>
          <p:spPr>
            <a:xfrm>
              <a:off x="763995" y="5022548"/>
              <a:ext cx="340568" cy="340568"/>
            </a:xfrm>
            <a:prstGeom prst="ellipse">
              <a:avLst/>
            </a:prstGeom>
            <a:solidFill>
              <a:schemeClr val="tx2"/>
            </a:solidFill>
            <a:ln w="19050" cap="flat" cmpd="sng" algn="ctr">
              <a:noFill/>
              <a:prstDash val="solid"/>
            </a:ln>
            <a:effectLst/>
          </p:spPr>
          <p:txBody>
            <a:bodyPr lIns="91440" tIns="45720" rIns="9144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b="1" kern="0">
                  <a:latin typeface="+mj-lt"/>
                </a:rPr>
                <a:t>E</a:t>
              </a:r>
              <a:endParaRPr lang="en-IN" sz="1600" b="1" i="0" u="none" strike="noStrike" kern="0" cap="none" spc="0" normalizeH="0" baseline="0" noProof="0">
                <a:ln>
                  <a:noFill/>
                </a:ln>
                <a:effectLst/>
                <a:uLnTx/>
                <a:uFillTx/>
                <a:latin typeface="+mj-lt"/>
              </a:endParaRPr>
            </a:p>
          </p:txBody>
        </p:sp>
        <p:sp>
          <p:nvSpPr>
            <p:cNvPr id="16" name="Title 1">
              <a:extLst>
                <a:ext uri="{FF2B5EF4-FFF2-40B4-BE49-F238E27FC236}">
                  <a16:creationId xmlns:a16="http://schemas.microsoft.com/office/drawing/2014/main" id="{1A7CFFAD-A301-7F71-48B0-9EB5C6F038BF}"/>
                </a:ext>
              </a:extLst>
            </p:cNvPr>
            <p:cNvSpPr txBox="1">
              <a:spLocks/>
            </p:cNvSpPr>
            <p:nvPr/>
          </p:nvSpPr>
          <p:spPr>
            <a:xfrm>
              <a:off x="1251841" y="4948253"/>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N/A — EY</a:t>
              </a:r>
            </a:p>
          </p:txBody>
        </p:sp>
      </p:grpSp>
    </p:spTree>
    <p:extLst>
      <p:ext uri="{BB962C8B-B14F-4D97-AF65-F5344CB8AC3E}">
        <p14:creationId xmlns:p14="http://schemas.microsoft.com/office/powerpoint/2010/main" val="1578716020"/>
      </p:ext>
    </p:extLst>
  </p:cSld>
  <p:clrMapOvr>
    <a:masterClrMapping/>
  </p:clrMapOvr>
  <mc:AlternateContent xmlns:mc="http://schemas.openxmlformats.org/markup-compatibility/2006" xmlns:p14="http://schemas.microsoft.com/office/powerpoint/2010/main">
    <mc:Choice Requires="p14">
      <p:transition spd="slow" p14:dur="2000" advTm="8"/>
    </mc:Choice>
    <mc:Fallback xmlns="">
      <p:transition spd="slow" advTm="8"/>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6E73E20A-68C4-4465-B38A-D388EC03BAA6}"/>
              </a:ext>
            </a:extLst>
          </p:cNvPr>
          <p:cNvSpPr>
            <a:spLocks noGrp="1"/>
          </p:cNvSpPr>
          <p:nvPr>
            <p:ph type="title"/>
          </p:nvPr>
        </p:nvSpPr>
        <p:spPr/>
        <p:txBody>
          <a:bodyPr/>
          <a:lstStyle/>
          <a:p>
            <a:r>
              <a:rPr lang="en-US" dirty="0"/>
              <a:t>Section 30C — alternative fuel vehicle refueling property credit</a:t>
            </a:r>
            <a:br>
              <a:rPr lang="en-US" sz="1349" dirty="0">
                <a:latin typeface="Calibri" panose="020F0502020204030204" pitchFamily="34" charset="0"/>
                <a:ea typeface="Calibri" panose="020F0502020204030204" pitchFamily="34" charset="0"/>
                <a:cs typeface="Times New Roman" panose="02020603050405020304" pitchFamily="18" charset="0"/>
              </a:rPr>
            </a:br>
            <a:r>
              <a:rPr lang="en-US" sz="1400" i="1" dirty="0" err="1">
                <a:latin typeface="+mn-lt"/>
                <a:ea typeface="Calibri" panose="020F0502020204030204" pitchFamily="34" charset="0"/>
                <a:cs typeface="Times New Roman" panose="02020603050405020304" pitchFamily="18" charset="0"/>
              </a:rPr>
              <a:t>Credit</a:t>
            </a:r>
            <a:r>
              <a:rPr lang="en-US" sz="1400" i="1" dirty="0">
                <a:latin typeface="+mn-lt"/>
                <a:ea typeface="Calibri" panose="020F0502020204030204" pitchFamily="34" charset="0"/>
                <a:cs typeface="Times New Roman" panose="02020603050405020304" pitchFamily="18" charset="0"/>
              </a:rPr>
              <a:t> overview</a:t>
            </a:r>
            <a:endParaRPr lang="en-US" sz="1350" i="1" dirty="0">
              <a:latin typeface="+mn-lt"/>
            </a:endParaRPr>
          </a:p>
        </p:txBody>
      </p:sp>
      <p:sp>
        <p:nvSpPr>
          <p:cNvPr id="11" name="Content Placeholder 5">
            <a:extLst>
              <a:ext uri="{FF2B5EF4-FFF2-40B4-BE49-F238E27FC236}">
                <a16:creationId xmlns:a16="http://schemas.microsoft.com/office/drawing/2014/main" id="{23BDB7CA-DA71-49D0-9A6C-5065DD31B222}"/>
              </a:ext>
            </a:extLst>
          </p:cNvPr>
          <p:cNvSpPr>
            <a:spLocks noGrp="1"/>
          </p:cNvSpPr>
          <p:nvPr>
            <p:ph idx="4294967295"/>
          </p:nvPr>
        </p:nvSpPr>
        <p:spPr>
          <a:xfrm>
            <a:off x="457201" y="1135063"/>
            <a:ext cx="8234362" cy="4953000"/>
          </a:xfrm>
        </p:spPr>
        <p:txBody>
          <a:bodyPr/>
          <a:lstStyle/>
          <a:p>
            <a:pPr marL="215900" indent="-215900">
              <a:spcBef>
                <a:spcPts val="225"/>
              </a:spcBef>
            </a:pPr>
            <a:r>
              <a:rPr lang="en-US" sz="1199" dirty="0"/>
              <a:t>Credit is reinstated for property placed in service after </a:t>
            </a:r>
            <a:r>
              <a:rPr lang="en-US" sz="1199" b="1" dirty="0">
                <a:solidFill>
                  <a:schemeClr val="tx2"/>
                </a:solidFill>
              </a:rPr>
              <a:t>December 31, 2021</a:t>
            </a:r>
            <a:r>
              <a:rPr lang="en-US" sz="1199" b="1" dirty="0"/>
              <a:t>.</a:t>
            </a:r>
          </a:p>
          <a:p>
            <a:pPr marL="215900" indent="-215900">
              <a:spcBef>
                <a:spcPts val="225"/>
              </a:spcBef>
            </a:pPr>
            <a:r>
              <a:rPr lang="en-US" sz="1199" dirty="0"/>
              <a:t>IRA modifications are effective for property placed in service after </a:t>
            </a:r>
            <a:r>
              <a:rPr lang="en-US" sz="1199" b="1" dirty="0">
                <a:solidFill>
                  <a:schemeClr val="tx2"/>
                </a:solidFill>
              </a:rPr>
              <a:t>December 31, 2022</a:t>
            </a:r>
            <a:r>
              <a:rPr lang="en-US" sz="1199" b="1" dirty="0"/>
              <a:t>.</a:t>
            </a:r>
          </a:p>
          <a:p>
            <a:pPr marL="215900" indent="-215900">
              <a:spcBef>
                <a:spcPts val="225"/>
              </a:spcBef>
            </a:pPr>
            <a:r>
              <a:rPr lang="en-US" sz="1199" dirty="0"/>
              <a:t>A maximum credit of </a:t>
            </a:r>
            <a:r>
              <a:rPr lang="en-US" sz="1199" b="1" dirty="0">
                <a:solidFill>
                  <a:schemeClr val="tx2"/>
                </a:solidFill>
              </a:rPr>
              <a:t>$100,000 </a:t>
            </a:r>
            <a:r>
              <a:rPr lang="en-US" sz="1199" dirty="0"/>
              <a:t>in the year the property is placed in service is based on </a:t>
            </a:r>
            <a:r>
              <a:rPr lang="en-US" sz="1199" b="1" dirty="0">
                <a:solidFill>
                  <a:schemeClr val="tx2"/>
                </a:solidFill>
              </a:rPr>
              <a:t>30</a:t>
            </a:r>
            <a:r>
              <a:rPr lang="en-US" sz="1199" b="1" dirty="0">
                <a:solidFill>
                  <a:schemeClr val="tx2"/>
                </a:solidFill>
                <a:latin typeface="+mn-lt"/>
              </a:rPr>
              <a:t>% </a:t>
            </a:r>
            <a:r>
              <a:rPr lang="en-US" sz="1200" dirty="0">
                <a:solidFill>
                  <a:prstClr val="white"/>
                </a:solidFill>
              </a:rPr>
              <a:t>of the cost of any </a:t>
            </a:r>
            <a:r>
              <a:rPr lang="en-US" sz="1200" b="1" dirty="0">
                <a:solidFill>
                  <a:prstClr val="white"/>
                </a:solidFill>
              </a:rPr>
              <a:t>single</a:t>
            </a:r>
            <a:r>
              <a:rPr lang="en-US" sz="1200" dirty="0">
                <a:solidFill>
                  <a:prstClr val="white"/>
                </a:solidFill>
              </a:rPr>
              <a:t> item of qualified alternative fuel vehicle refueling property </a:t>
            </a:r>
            <a:r>
              <a:rPr lang="en-US" sz="1199" dirty="0">
                <a:latin typeface="+mn-lt"/>
              </a:rPr>
              <a:t>if prevailing wage and apprenticeship requirements are met; otherwise, it is limited to a </a:t>
            </a:r>
            <a:r>
              <a:rPr lang="en-US" sz="1199" b="1" dirty="0">
                <a:solidFill>
                  <a:schemeClr val="tx2"/>
                </a:solidFill>
                <a:latin typeface="+mn-lt"/>
              </a:rPr>
              <a:t>6%</a:t>
            </a:r>
            <a:r>
              <a:rPr lang="en-US" sz="1199" b="1" dirty="0">
                <a:latin typeface="+mn-lt"/>
              </a:rPr>
              <a:t> </a:t>
            </a:r>
            <a:r>
              <a:rPr lang="en-US" sz="1199" dirty="0">
                <a:latin typeface="+mn-lt"/>
              </a:rPr>
              <a:t>base credit.</a:t>
            </a:r>
          </a:p>
          <a:p>
            <a:pPr marL="215900" indent="-215900">
              <a:spcBef>
                <a:spcPts val="225"/>
              </a:spcBef>
            </a:pPr>
            <a:r>
              <a:rPr lang="en-US" sz="1199" dirty="0"/>
              <a:t>Eligible property includes:</a:t>
            </a:r>
          </a:p>
          <a:p>
            <a:pPr marL="352425" lvl="1" indent="-174625">
              <a:spcBef>
                <a:spcPts val="225"/>
              </a:spcBef>
            </a:pPr>
            <a:r>
              <a:rPr lang="en-US" sz="1100" dirty="0"/>
              <a:t>Electric vehicle charging stations </a:t>
            </a:r>
          </a:p>
          <a:p>
            <a:pPr marL="352425" lvl="1" indent="-174625">
              <a:spcBef>
                <a:spcPts val="225"/>
              </a:spcBef>
            </a:pPr>
            <a:r>
              <a:rPr lang="en-US" sz="1100" dirty="0"/>
              <a:t>Clean-burning fuels, including CNG, LNG and ethanol </a:t>
            </a:r>
          </a:p>
          <a:p>
            <a:pPr marL="352425" lvl="1" indent="-174625" defTabSz="685457">
              <a:spcBef>
                <a:spcPts val="225"/>
              </a:spcBef>
              <a:buClr>
                <a:srgbClr val="FFE600"/>
              </a:buClr>
              <a:buSzPct val="100000"/>
              <a:buFont typeface="EYInterstate" panose="02000503020000020004" pitchFamily="2" charset="0"/>
              <a:buChar char="•"/>
              <a:defRPr/>
            </a:pPr>
            <a:r>
              <a:rPr lang="en-US" sz="1100" dirty="0">
                <a:solidFill>
                  <a:prstClr val="white"/>
                </a:solidFill>
                <a:latin typeface="EYInterstate Light" panose="02000506000000020004" pitchFamily="2" charset="0"/>
              </a:rPr>
              <a:t>Hydrogen fuel cell recharging stations</a:t>
            </a:r>
          </a:p>
          <a:p>
            <a:pPr marL="352425" lvl="1" indent="-174625" defTabSz="685457">
              <a:spcBef>
                <a:spcPts val="225"/>
              </a:spcBef>
              <a:buClr>
                <a:srgbClr val="FFE600"/>
              </a:buClr>
              <a:buSzPct val="100000"/>
              <a:buFont typeface="EYInterstate" panose="02000503020000020004" pitchFamily="2" charset="0"/>
              <a:buChar char="•"/>
              <a:defRPr/>
            </a:pPr>
            <a:r>
              <a:rPr lang="en-US" sz="1100" dirty="0">
                <a:solidFill>
                  <a:prstClr val="white"/>
                </a:solidFill>
                <a:latin typeface="EYInterstate Light" panose="02000506000000020004" pitchFamily="2" charset="0"/>
              </a:rPr>
              <a:t>Bidirectional charging infrastructure</a:t>
            </a:r>
            <a:endParaRPr lang="en-US" sz="1100" dirty="0"/>
          </a:p>
          <a:p>
            <a:pPr marL="215900" indent="-215900">
              <a:spcBef>
                <a:spcPts val="225"/>
              </a:spcBef>
            </a:pPr>
            <a:r>
              <a:rPr lang="en-US" sz="1199" dirty="0"/>
              <a:t>Property must be installed in a low-income census tract or a non-urban area:</a:t>
            </a:r>
          </a:p>
          <a:p>
            <a:pPr marL="352425" lvl="1" indent="-174625">
              <a:spcBef>
                <a:spcPts val="225"/>
              </a:spcBef>
            </a:pPr>
            <a:r>
              <a:rPr lang="en-US" sz="1100" dirty="0">
                <a:latin typeface="+mn-lt"/>
                <a:cs typeface="Times New Roman" panose="02020603050405020304" pitchFamily="18" charset="0"/>
              </a:rPr>
              <a:t>A Low-Income Community (LIC) </a:t>
            </a:r>
          </a:p>
          <a:p>
            <a:pPr marL="530225" lvl="2" indent="-177800">
              <a:spcBef>
                <a:spcPts val="225"/>
              </a:spcBef>
            </a:pPr>
            <a:r>
              <a:rPr lang="en-US" sz="1000" dirty="0">
                <a:latin typeface="+mn-lt"/>
                <a:cs typeface="Times New Roman" panose="02020603050405020304" pitchFamily="18" charset="0"/>
              </a:rPr>
              <a:t>An LIC is a census tract with a poverty rate of at least 20% or a median family income 80% or less than the area against which it is benchmarked.</a:t>
            </a:r>
          </a:p>
          <a:p>
            <a:pPr marL="530225" lvl="2" indent="-177800">
              <a:spcBef>
                <a:spcPts val="225"/>
              </a:spcBef>
            </a:pPr>
            <a:r>
              <a:rPr lang="en-US" sz="1000" dirty="0">
                <a:latin typeface="+mn-lt"/>
                <a:cs typeface="Times New Roman" panose="02020603050405020304" pitchFamily="18" charset="0"/>
              </a:rPr>
              <a:t>Based on publicly available addresses for each campus, we believe that a majority of the campuses are in LIC tracts. This would need to be confirmed with the exact address of each refueling property.</a:t>
            </a:r>
          </a:p>
          <a:p>
            <a:pPr marL="352425" lvl="1" indent="-174625">
              <a:spcBef>
                <a:spcPts val="225"/>
              </a:spcBef>
            </a:pPr>
            <a:r>
              <a:rPr lang="en-US" sz="1100" dirty="0">
                <a:latin typeface="+mn-lt"/>
                <a:cs typeface="Times New Roman" panose="02020603050405020304" pitchFamily="18" charset="0"/>
              </a:rPr>
              <a:t>Non-urban areas:</a:t>
            </a:r>
          </a:p>
          <a:p>
            <a:pPr marL="530225" lvl="2" indent="-177800">
              <a:spcBef>
                <a:spcPts val="225"/>
              </a:spcBef>
            </a:pPr>
            <a:r>
              <a:rPr lang="en-US" sz="1000" dirty="0">
                <a:latin typeface="+mn-lt"/>
                <a:cs typeface="Times New Roman" panose="02020603050405020304" pitchFamily="18" charset="0"/>
              </a:rPr>
              <a:t>“Urban area” means a census tract designated as such in the most recent decennial census, </a:t>
            </a:r>
            <a:endParaRPr lang="en-US" sz="1800" dirty="0"/>
          </a:p>
          <a:p>
            <a:pPr marL="215900" indent="-215900">
              <a:spcBef>
                <a:spcPts val="225"/>
              </a:spcBef>
            </a:pPr>
            <a:r>
              <a:rPr lang="en-US" sz="1200" dirty="0"/>
              <a:t>Basis of the property must be reduced by the amount of the credit allowed under 30C.</a:t>
            </a:r>
          </a:p>
          <a:p>
            <a:pPr marL="215900" indent="-215900">
              <a:spcBef>
                <a:spcPts val="225"/>
              </a:spcBef>
            </a:pPr>
            <a:r>
              <a:rPr lang="en-US" sz="1200" dirty="0"/>
              <a:t>Sellers of qualified property to tax-exempt entities may claim the credit, subject to additional requirements.</a:t>
            </a:r>
          </a:p>
          <a:p>
            <a:pPr marL="215900" indent="-215900">
              <a:spcBef>
                <a:spcPts val="225"/>
              </a:spcBef>
            </a:pPr>
            <a:r>
              <a:rPr lang="en-US" sz="1200" dirty="0"/>
              <a:t>Individuals/consumers are eligible for a credit up to $1,000.</a:t>
            </a:r>
          </a:p>
        </p:txBody>
      </p:sp>
      <p:sp>
        <p:nvSpPr>
          <p:cNvPr id="15" name="TextBox 14">
            <a:extLst>
              <a:ext uri="{FF2B5EF4-FFF2-40B4-BE49-F238E27FC236}">
                <a16:creationId xmlns:a16="http://schemas.microsoft.com/office/drawing/2014/main" id="{E8BFBBF4-6FA6-48B3-93BB-57ABF0032C50}"/>
              </a:ext>
            </a:extLst>
          </p:cNvPr>
          <p:cNvSpPr txBox="1"/>
          <p:nvPr/>
        </p:nvSpPr>
        <p:spPr>
          <a:xfrm>
            <a:off x="4572000" y="2475483"/>
            <a:ext cx="4037283" cy="329820"/>
          </a:xfrm>
          <a:prstGeom prst="rect">
            <a:avLst/>
          </a:prstGeom>
          <a:noFill/>
          <a:ln>
            <a:noFill/>
          </a:ln>
        </p:spPr>
        <p:txBody>
          <a:bodyPr wrap="square" lIns="0" tIns="27418" rIns="0" bIns="0" rtlCol="0">
            <a:spAutoFit/>
          </a:bodyPr>
          <a:lstStyle/>
          <a:p>
            <a:pPr marL="534522" lvl="1" indent="-267329" defTabSz="685457">
              <a:spcBef>
                <a:spcPts val="225"/>
              </a:spcBef>
              <a:buClr>
                <a:srgbClr val="FFE600"/>
              </a:buClr>
              <a:buSzPct val="100000"/>
              <a:buFont typeface="EYInterstate" panose="02000503020000020004" pitchFamily="2" charset="0"/>
              <a:buChar char="•"/>
              <a:defRPr/>
            </a:pPr>
            <a:endParaRPr lang="en-US" sz="1199">
              <a:solidFill>
                <a:prstClr val="white"/>
              </a:solidFill>
              <a:latin typeface="EYInterstate Light" panose="02000506000000020004" pitchFamily="2" charset="0"/>
            </a:endParaRPr>
          </a:p>
          <a:p>
            <a:pPr marL="267329" indent="-267329">
              <a:lnSpc>
                <a:spcPct val="85000"/>
              </a:lnSpc>
              <a:spcAft>
                <a:spcPts val="450"/>
              </a:spcAft>
              <a:buClr>
                <a:schemeClr val="accent2"/>
              </a:buClr>
              <a:buSzPct val="70000"/>
              <a:buFont typeface="Arial" pitchFamily="34" charset="0"/>
              <a:buChar char="►"/>
            </a:pPr>
            <a:endParaRPr lang="en-US" sz="899">
              <a:solidFill>
                <a:schemeClr val="bg1"/>
              </a:solidFill>
            </a:endParaRPr>
          </a:p>
        </p:txBody>
      </p:sp>
    </p:spTree>
    <p:extLst>
      <p:ext uri="{BB962C8B-B14F-4D97-AF65-F5344CB8AC3E}">
        <p14:creationId xmlns:p14="http://schemas.microsoft.com/office/powerpoint/2010/main" val="3094032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C1055-6792-428C-9212-01EA5F8701C8}"/>
              </a:ext>
            </a:extLst>
          </p:cNvPr>
          <p:cNvSpPr>
            <a:spLocks noGrp="1"/>
          </p:cNvSpPr>
          <p:nvPr>
            <p:ph type="title"/>
          </p:nvPr>
        </p:nvSpPr>
        <p:spPr/>
        <p:txBody>
          <a:bodyPr/>
          <a:lstStyle/>
          <a:p>
            <a:r>
              <a:rPr lang="en-IN"/>
              <a:t>Section 179D — energy-efficient commercial building deduction</a:t>
            </a:r>
            <a:br>
              <a:rPr lang="en-IN"/>
            </a:br>
            <a:r>
              <a:rPr lang="en-US" sz="1400" i="1">
                <a:latin typeface="+mn-lt"/>
                <a:cs typeface="Times New Roman" panose="02020603050405020304" pitchFamily="18" charset="0"/>
              </a:rPr>
              <a:t>Deduction overview </a:t>
            </a:r>
            <a:r>
              <a:rPr lang="en-IN" sz="1400"/>
              <a:t> </a:t>
            </a:r>
          </a:p>
        </p:txBody>
      </p:sp>
      <p:graphicFrame>
        <p:nvGraphicFramePr>
          <p:cNvPr id="5" name="Table 4">
            <a:extLst>
              <a:ext uri="{FF2B5EF4-FFF2-40B4-BE49-F238E27FC236}">
                <a16:creationId xmlns:a16="http://schemas.microsoft.com/office/drawing/2014/main" id="{5D9C31C8-E903-4992-AB5A-59EEB3A70FD4}"/>
              </a:ext>
            </a:extLst>
          </p:cNvPr>
          <p:cNvGraphicFramePr>
            <a:graphicFrameLocks noGrp="1"/>
          </p:cNvGraphicFramePr>
          <p:nvPr>
            <p:extLst>
              <p:ext uri="{D42A27DB-BD31-4B8C-83A1-F6EECF244321}">
                <p14:modId xmlns:p14="http://schemas.microsoft.com/office/powerpoint/2010/main" val="1567746455"/>
              </p:ext>
            </p:extLst>
          </p:nvPr>
        </p:nvGraphicFramePr>
        <p:xfrm>
          <a:off x="464402" y="2387599"/>
          <a:ext cx="8229601" cy="1645386"/>
        </p:xfrm>
        <a:graphic>
          <a:graphicData uri="http://schemas.openxmlformats.org/drawingml/2006/table">
            <a:tbl>
              <a:tblPr>
                <a:tableStyleId>{5C22544A-7EE6-4342-B048-85BDC9FD1C3A}</a:tableStyleId>
              </a:tblPr>
              <a:tblGrid>
                <a:gridCol w="2540216">
                  <a:extLst>
                    <a:ext uri="{9D8B030D-6E8A-4147-A177-3AD203B41FA5}">
                      <a16:colId xmlns:a16="http://schemas.microsoft.com/office/drawing/2014/main" val="3278895222"/>
                    </a:ext>
                  </a:extLst>
                </a:gridCol>
                <a:gridCol w="2609810">
                  <a:extLst>
                    <a:ext uri="{9D8B030D-6E8A-4147-A177-3AD203B41FA5}">
                      <a16:colId xmlns:a16="http://schemas.microsoft.com/office/drawing/2014/main" val="2083072640"/>
                    </a:ext>
                  </a:extLst>
                </a:gridCol>
                <a:gridCol w="3079575">
                  <a:extLst>
                    <a:ext uri="{9D8B030D-6E8A-4147-A177-3AD203B41FA5}">
                      <a16:colId xmlns:a16="http://schemas.microsoft.com/office/drawing/2014/main" val="3519123057"/>
                    </a:ext>
                  </a:extLst>
                </a:gridCol>
              </a:tblGrid>
              <a:tr h="274231">
                <a:tc>
                  <a:txBody>
                    <a:bodyPr/>
                    <a:lstStyle/>
                    <a:p>
                      <a:pPr algn="ctr" fontAlgn="b"/>
                      <a:r>
                        <a:rPr lang="en-US" sz="1100" b="1" u="none" strike="noStrike">
                          <a:solidFill>
                            <a:schemeClr val="tx1"/>
                          </a:solidFill>
                          <a:effectLst/>
                          <a:latin typeface="EYInterstate Light" panose="02000506000000020004" pitchFamily="2" charset="0"/>
                        </a:rPr>
                        <a:t>Efficiency gain over baseline</a:t>
                      </a:r>
                      <a:endParaRPr lang="en-US" sz="1100" b="1" i="0" u="none" strike="noStrike">
                        <a:solidFill>
                          <a:schemeClr val="tx1"/>
                        </a:solidFill>
                        <a:effectLst/>
                        <a:latin typeface="EYInterstate Light" panose="02000506000000020004" pitchFamily="2" charset="0"/>
                      </a:endParaRPr>
                    </a:p>
                  </a:txBody>
                  <a:tcPr marL="4760" marR="4760" marT="4760" marB="0" anchor="ctr">
                    <a:lnL w="6350" cap="flat" cmpd="sng" algn="ctr">
                      <a:noFill/>
                      <a:prstDash val="solid"/>
                      <a:round/>
                      <a:headEnd type="none" w="med" len="med"/>
                      <a:tailEnd type="none" w="med" len="med"/>
                    </a:lnL>
                    <a:lnR w="12700" cap="flat" cmpd="sng" algn="ctr">
                      <a:solidFill>
                        <a:srgbClr val="C4C4C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b"/>
                      <a:r>
                        <a:rPr lang="en-US" sz="1100" b="1" u="none" strike="noStrike">
                          <a:solidFill>
                            <a:schemeClr val="tx1"/>
                          </a:solidFill>
                          <a:effectLst/>
                          <a:latin typeface="EYInterstate Light" panose="02000506000000020004" pitchFamily="2" charset="0"/>
                        </a:rPr>
                        <a:t>Deduction amount “base rate”</a:t>
                      </a:r>
                      <a:endParaRPr lang="en-US" sz="1100" b="1" i="0" u="none" strike="noStrike">
                        <a:solidFill>
                          <a:schemeClr val="tx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tc>
                  <a:txBody>
                    <a:bodyPr/>
                    <a:lstStyle/>
                    <a:p>
                      <a:pPr algn="ctr" fontAlgn="b"/>
                      <a:r>
                        <a:rPr lang="en-US" sz="1100" b="1" u="none" strike="noStrike">
                          <a:solidFill>
                            <a:schemeClr val="tx1"/>
                          </a:solidFill>
                          <a:effectLst/>
                          <a:latin typeface="EYInterstate Light" panose="02000506000000020004" pitchFamily="2" charset="0"/>
                        </a:rPr>
                        <a:t>Bonus rates if meets prevailing wage</a:t>
                      </a:r>
                      <a:endParaRPr lang="en-US" sz="1100" b="1" i="0" u="none" strike="noStrike">
                        <a:solidFill>
                          <a:schemeClr val="tx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C4C4CD"/>
                    </a:solidFill>
                  </a:tcPr>
                </a:tc>
                <a:extLst>
                  <a:ext uri="{0D108BD9-81ED-4DB2-BD59-A6C34878D82A}">
                    <a16:rowId xmlns:a16="http://schemas.microsoft.com/office/drawing/2014/main" val="713557879"/>
                  </a:ext>
                </a:extLst>
              </a:tr>
              <a:tr h="274231">
                <a:tc>
                  <a:txBody>
                    <a:bodyPr/>
                    <a:lstStyle/>
                    <a:p>
                      <a:pPr algn="ctr" fontAlgn="b"/>
                      <a:r>
                        <a:rPr lang="en-US" sz="1100" u="none" strike="noStrike">
                          <a:solidFill>
                            <a:schemeClr val="bg1"/>
                          </a:solidFill>
                          <a:effectLst/>
                          <a:latin typeface="EYInterstate Light" panose="02000506000000020004" pitchFamily="2" charset="0"/>
                        </a:rPr>
                        <a:t>25% (minimum)</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$0.50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a:solidFill>
                            <a:schemeClr val="bg1"/>
                          </a:solidFill>
                          <a:effectLst/>
                          <a:latin typeface="EYInterstate Light" panose="02000506000000020004" pitchFamily="2" charset="0"/>
                        </a:rPr>
                        <a:t>$2.50 per sq. ft. </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561323012"/>
                  </a:ext>
                </a:extLst>
              </a:tr>
              <a:tr h="274231">
                <a:tc>
                  <a:txBody>
                    <a:bodyPr/>
                    <a:lstStyle/>
                    <a:p>
                      <a:pPr algn="ctr" fontAlgn="b"/>
                      <a:r>
                        <a:rPr lang="en-US" sz="1100" u="none" strike="noStrike">
                          <a:solidFill>
                            <a:schemeClr val="bg1"/>
                          </a:solidFill>
                          <a:effectLst/>
                          <a:latin typeface="EYInterstate Light" panose="02000506000000020004" pitchFamily="2" charset="0"/>
                        </a:rPr>
                        <a:t>30%</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$0.60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a:solidFill>
                            <a:schemeClr val="bg1"/>
                          </a:solidFill>
                          <a:effectLst/>
                          <a:latin typeface="EYInterstate Light" panose="02000506000000020004" pitchFamily="2" charset="0"/>
                        </a:rPr>
                        <a:t>$3.00 per sq. ft. </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2548123166"/>
                  </a:ext>
                </a:extLst>
              </a:tr>
              <a:tr h="274231">
                <a:tc>
                  <a:txBody>
                    <a:bodyPr/>
                    <a:lstStyle/>
                    <a:p>
                      <a:pPr algn="ctr" fontAlgn="b"/>
                      <a:r>
                        <a:rPr lang="en-US" sz="1100" u="none" strike="noStrike">
                          <a:solidFill>
                            <a:schemeClr val="bg1"/>
                          </a:solidFill>
                          <a:effectLst/>
                          <a:latin typeface="EYInterstate Light" panose="02000506000000020004" pitchFamily="2" charset="0"/>
                        </a:rPr>
                        <a:t>35%</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$0.70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a:solidFill>
                            <a:schemeClr val="bg1"/>
                          </a:solidFill>
                          <a:effectLst/>
                          <a:latin typeface="EYInterstate Light" panose="02000506000000020004" pitchFamily="2" charset="0"/>
                        </a:rPr>
                        <a:t>$3.50 per sq. ft. </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2955970030"/>
                  </a:ext>
                </a:extLst>
              </a:tr>
              <a:tr h="274231">
                <a:tc>
                  <a:txBody>
                    <a:bodyPr/>
                    <a:lstStyle/>
                    <a:p>
                      <a:pPr algn="ctr" fontAlgn="b"/>
                      <a:r>
                        <a:rPr lang="en-US" sz="1100" u="none" strike="noStrike">
                          <a:solidFill>
                            <a:schemeClr val="bg1"/>
                          </a:solidFill>
                          <a:effectLst/>
                          <a:latin typeface="EYInterstate Light" panose="02000506000000020004" pitchFamily="2" charset="0"/>
                        </a:rPr>
                        <a:t>40%</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$0.80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a:solidFill>
                            <a:schemeClr val="bg1"/>
                          </a:solidFill>
                          <a:effectLst/>
                          <a:latin typeface="EYInterstate Light" panose="02000506000000020004" pitchFamily="2" charset="0"/>
                        </a:rPr>
                        <a:t>$4.00 per sq. ft. </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1126484653"/>
                  </a:ext>
                </a:extLst>
              </a:tr>
              <a:tr h="274231">
                <a:tc>
                  <a:txBody>
                    <a:bodyPr/>
                    <a:lstStyle/>
                    <a:p>
                      <a:pPr algn="ctr" fontAlgn="b"/>
                      <a:r>
                        <a:rPr lang="en-US" sz="1100" u="none" strike="noStrike">
                          <a:solidFill>
                            <a:schemeClr val="bg1"/>
                          </a:solidFill>
                          <a:effectLst/>
                          <a:latin typeface="EYInterstate Light" panose="02000506000000020004" pitchFamily="2" charset="0"/>
                        </a:rPr>
                        <a:t>50% (maximum)</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a:solidFill>
                            <a:schemeClr val="bg1"/>
                          </a:solidFill>
                          <a:effectLst/>
                          <a:latin typeface="EYInterstate Light" panose="02000506000000020004" pitchFamily="2" charset="0"/>
                        </a:rPr>
                        <a:t>$1.00 per sq. ft. </a:t>
                      </a:r>
                      <a:endParaRPr lang="en-US" sz="1100" b="0" i="0" u="none" strike="noStrike">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tc>
                  <a:txBody>
                    <a:bodyPr/>
                    <a:lstStyle/>
                    <a:p>
                      <a:pPr algn="ctr" fontAlgn="b"/>
                      <a:r>
                        <a:rPr lang="en-US" sz="1100" u="none" strike="noStrike" dirty="0">
                          <a:solidFill>
                            <a:schemeClr val="bg1"/>
                          </a:solidFill>
                          <a:effectLst/>
                          <a:latin typeface="EYInterstate Light" panose="02000506000000020004" pitchFamily="2" charset="0"/>
                        </a:rPr>
                        <a:t>$5.00 per sq. ft. </a:t>
                      </a:r>
                      <a:endParaRPr lang="en-US" sz="1100" b="0" i="0" u="none" strike="noStrike" dirty="0">
                        <a:solidFill>
                          <a:schemeClr val="bg1"/>
                        </a:solidFill>
                        <a:effectLst/>
                        <a:latin typeface="EYInterstate Light" panose="02000506000000020004" pitchFamily="2" charset="0"/>
                      </a:endParaRPr>
                    </a:p>
                  </a:txBody>
                  <a:tcPr marL="4760" marR="4760" marT="4760" marB="0" anchor="ctr">
                    <a:lnL w="12700" cap="flat" cmpd="sng" algn="ctr">
                      <a:solidFill>
                        <a:srgbClr val="C4C4CD"/>
                      </a:solidFill>
                      <a:prstDash val="solid"/>
                      <a:round/>
                      <a:headEnd type="none" w="med" len="med"/>
                      <a:tailEnd type="none" w="med" len="med"/>
                    </a:lnL>
                    <a:lnR w="12700" cap="flat" cmpd="sng" algn="ctr">
                      <a:solidFill>
                        <a:srgbClr val="C4C4CD"/>
                      </a:solidFill>
                      <a:prstDash val="solid"/>
                      <a:round/>
                      <a:headEnd type="none" w="med" len="med"/>
                      <a:tailEnd type="none" w="med" len="med"/>
                    </a:lnR>
                    <a:lnT w="12700" cap="flat" cmpd="sng" algn="ctr">
                      <a:solidFill>
                        <a:srgbClr val="C4C4CD"/>
                      </a:solidFill>
                      <a:prstDash val="solid"/>
                      <a:round/>
                      <a:headEnd type="none" w="med" len="med"/>
                      <a:tailEnd type="none" w="med" len="med"/>
                    </a:lnT>
                    <a:lnB w="12700" cap="flat" cmpd="sng" algn="ctr">
                      <a:solidFill>
                        <a:srgbClr val="C4C4CD"/>
                      </a:solidFill>
                      <a:prstDash val="solid"/>
                      <a:round/>
                      <a:headEnd type="none" w="med" len="med"/>
                      <a:tailEnd type="none" w="med" len="med"/>
                    </a:lnB>
                    <a:lnTlToBr w="12700" cmpd="sng">
                      <a:noFill/>
                      <a:prstDash val="solid"/>
                    </a:lnTlToBr>
                    <a:lnBlToTr w="12700" cmpd="sng">
                      <a:noFill/>
                      <a:prstDash val="solid"/>
                    </a:lnBlToTr>
                    <a:solidFill>
                      <a:srgbClr val="2E2E38"/>
                    </a:solidFill>
                  </a:tcPr>
                </a:tc>
                <a:extLst>
                  <a:ext uri="{0D108BD9-81ED-4DB2-BD59-A6C34878D82A}">
                    <a16:rowId xmlns:a16="http://schemas.microsoft.com/office/drawing/2014/main" val="368841635"/>
                  </a:ext>
                </a:extLst>
              </a:tr>
            </a:tbl>
          </a:graphicData>
        </a:graphic>
      </p:graphicFrame>
      <p:sp>
        <p:nvSpPr>
          <p:cNvPr id="13" name="TextBox 12">
            <a:extLst>
              <a:ext uri="{FF2B5EF4-FFF2-40B4-BE49-F238E27FC236}">
                <a16:creationId xmlns:a16="http://schemas.microsoft.com/office/drawing/2014/main" id="{DB7EEBF7-B433-3682-CA5D-C8831DAD0F9E}"/>
              </a:ext>
            </a:extLst>
          </p:cNvPr>
          <p:cNvSpPr txBox="1"/>
          <p:nvPr/>
        </p:nvSpPr>
        <p:spPr>
          <a:xfrm>
            <a:off x="381000" y="1481331"/>
            <a:ext cx="8851900" cy="702756"/>
          </a:xfrm>
          <a:prstGeom prst="rect">
            <a:avLst/>
          </a:prstGeom>
          <a:noFill/>
        </p:spPr>
        <p:txBody>
          <a:bodyPr wrap="square">
            <a:spAutoFit/>
          </a:bodyPr>
          <a:lstStyle/>
          <a:p>
            <a:pPr marL="228600" lvl="1" indent="-228600" algn="l" defTabSz="914400" rtl="0" eaLnBrk="1" latinLnBrk="0" hangingPunct="1">
              <a:spcBef>
                <a:spcPts val="400"/>
              </a:spcBef>
              <a:spcAft>
                <a:spcPts val="0"/>
              </a:spcAft>
              <a:buClr>
                <a:schemeClr val="tx2"/>
              </a:buClr>
              <a:buSzPct val="100000"/>
              <a:buFont typeface="EYInterstate" panose="02000503020000020004" pitchFamily="2" charset="0"/>
              <a:buChar char="•"/>
            </a:pPr>
            <a:r>
              <a:rPr lang="en-IN" sz="1100" kern="1200" dirty="0">
                <a:solidFill>
                  <a:schemeClr val="bg1"/>
                </a:solidFill>
                <a:latin typeface="+mn-lt"/>
                <a:ea typeface="+mn-ea"/>
                <a:cs typeface="+mn-cs"/>
              </a:rPr>
              <a:t>Value based on the square footage of the building with the energy-efficient equipment installed </a:t>
            </a:r>
          </a:p>
          <a:p>
            <a:pPr marL="228600" lvl="1" indent="-228600" algn="l" defTabSz="914400" rtl="0" eaLnBrk="1" latinLnBrk="0" hangingPunct="1">
              <a:spcBef>
                <a:spcPts val="400"/>
              </a:spcBef>
              <a:spcAft>
                <a:spcPts val="0"/>
              </a:spcAft>
              <a:buClr>
                <a:schemeClr val="tx2"/>
              </a:buClr>
              <a:buSzPct val="100000"/>
              <a:buFont typeface="EYInterstate" panose="02000503020000020004" pitchFamily="2" charset="0"/>
              <a:buChar char="•"/>
            </a:pPr>
            <a:r>
              <a:rPr lang="en-IN" sz="1100" kern="1200" dirty="0">
                <a:solidFill>
                  <a:schemeClr val="bg1"/>
                </a:solidFill>
                <a:latin typeface="+mn-lt"/>
                <a:ea typeface="+mn-ea"/>
                <a:cs typeface="+mn-cs"/>
              </a:rPr>
              <a:t>Base deduction: sliding scale of $0.50 per sq. ft. for energy savings of 25% and up to $1 per sq. ft. for energy savings of 50%+</a:t>
            </a:r>
          </a:p>
          <a:p>
            <a:pPr marL="228600" lvl="1" indent="-228600" algn="l" defTabSz="914400" rtl="0" eaLnBrk="1" latinLnBrk="0" hangingPunct="1">
              <a:spcBef>
                <a:spcPts val="400"/>
              </a:spcBef>
              <a:spcAft>
                <a:spcPts val="0"/>
              </a:spcAft>
              <a:buClr>
                <a:schemeClr val="tx2"/>
              </a:buClr>
              <a:buSzPct val="100000"/>
              <a:buFont typeface="EYInterstate" panose="02000503020000020004" pitchFamily="2" charset="0"/>
              <a:buChar char="•"/>
            </a:pPr>
            <a:r>
              <a:rPr lang="en-IN" sz="1100" kern="1200" dirty="0">
                <a:solidFill>
                  <a:schemeClr val="bg1"/>
                </a:solidFill>
                <a:latin typeface="+mn-lt"/>
                <a:ea typeface="+mn-ea"/>
                <a:cs typeface="+mn-cs"/>
              </a:rPr>
              <a:t>Bonus deduction: scale of $2.50 per sq. ft. for energy savings of 25% and up to $5 per sq. ft. for energy savings of 50%+</a:t>
            </a:r>
            <a:endParaRPr lang="en-US" sz="1100" kern="1200" dirty="0">
              <a:solidFill>
                <a:schemeClr val="bg1"/>
              </a:solidFill>
              <a:latin typeface="EYInterstate Light"/>
              <a:ea typeface="+mn-ea"/>
              <a:cs typeface="+mn-cs"/>
            </a:endParaRPr>
          </a:p>
        </p:txBody>
      </p:sp>
      <p:sp>
        <p:nvSpPr>
          <p:cNvPr id="14" name="TextBox 13">
            <a:extLst>
              <a:ext uri="{FF2B5EF4-FFF2-40B4-BE49-F238E27FC236}">
                <a16:creationId xmlns:a16="http://schemas.microsoft.com/office/drawing/2014/main" id="{E6D1F31B-EC62-B3E6-2B9F-960ED8D02F9C}"/>
              </a:ext>
            </a:extLst>
          </p:cNvPr>
          <p:cNvSpPr txBox="1"/>
          <p:nvPr/>
        </p:nvSpPr>
        <p:spPr>
          <a:xfrm>
            <a:off x="370840" y="1043558"/>
            <a:ext cx="8315723" cy="338554"/>
          </a:xfrm>
          <a:prstGeom prst="rect">
            <a:avLst/>
          </a:prstGeom>
          <a:noFill/>
        </p:spPr>
        <p:txBody>
          <a:bodyPr wrap="square">
            <a:spAutoFit/>
          </a:bodyPr>
          <a:lstStyle/>
          <a:p>
            <a:pPr marL="0" algn="l" defTabSz="914400" rtl="0" eaLnBrk="1" fontAlgn="ctr" latinLnBrk="0" hangingPunct="1">
              <a:lnSpc>
                <a:spcPct val="100000"/>
              </a:lnSpc>
              <a:spcBef>
                <a:spcPts val="400"/>
              </a:spcBef>
              <a:spcAft>
                <a:spcPts val="0"/>
              </a:spcAft>
            </a:pPr>
            <a:r>
              <a:rPr lang="en-US" sz="1600" b="1" i="0" u="none" strike="noStrike" kern="1200">
                <a:solidFill>
                  <a:srgbClr val="FFE600"/>
                </a:solidFill>
                <a:effectLst/>
                <a:latin typeface="+mn-lt"/>
                <a:ea typeface="+mn-ea"/>
                <a:cs typeface="+mn-cs"/>
              </a:rPr>
              <a:t>Potential benefits</a:t>
            </a:r>
          </a:p>
        </p:txBody>
      </p:sp>
      <p:cxnSp>
        <p:nvCxnSpPr>
          <p:cNvPr id="15" name="Straight Connector 14">
            <a:extLst>
              <a:ext uri="{FF2B5EF4-FFF2-40B4-BE49-F238E27FC236}">
                <a16:creationId xmlns:a16="http://schemas.microsoft.com/office/drawing/2014/main" id="{D8E70B59-DD07-8BC6-7EB6-0097B2EA2DC6}"/>
              </a:ext>
            </a:extLst>
          </p:cNvPr>
          <p:cNvCxnSpPr/>
          <p:nvPr/>
        </p:nvCxnSpPr>
        <p:spPr>
          <a:xfrm>
            <a:off x="457200" y="1425590"/>
            <a:ext cx="8234363" cy="0"/>
          </a:xfrm>
          <a:prstGeom prst="line">
            <a:avLst/>
          </a:prstGeom>
          <a:ln w="9525" cap="flat" cmpd="sng" algn="ctr">
            <a:solidFill>
              <a:srgbClr val="C4C4C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89E29AD-451D-3BC3-CC99-441606448ED9}"/>
              </a:ext>
            </a:extLst>
          </p:cNvPr>
          <p:cNvSpPr txBox="1"/>
          <p:nvPr/>
        </p:nvSpPr>
        <p:spPr>
          <a:xfrm>
            <a:off x="381000" y="4716829"/>
            <a:ext cx="8313003" cy="1431161"/>
          </a:xfrm>
          <a:prstGeom prst="rect">
            <a:avLst/>
          </a:prstGeom>
          <a:noFill/>
        </p:spPr>
        <p:txBody>
          <a:bodyPr wrap="square">
            <a:spAutoFit/>
          </a:bodyPr>
          <a:lstStyle/>
          <a:p>
            <a:pPr marL="228600" lvl="1" indent="-228600" algn="l" defTabSz="914400" rtl="0" eaLnBrk="1" latinLnBrk="0" hangingPunct="1">
              <a:spcBef>
                <a:spcPts val="400"/>
              </a:spcBef>
              <a:spcAft>
                <a:spcPts val="0"/>
              </a:spcAft>
              <a:buClr>
                <a:srgbClr val="FFE600"/>
              </a:buClr>
              <a:buSzPct val="100000"/>
              <a:buFont typeface="EYInterstate" panose="02000503020000020004" pitchFamily="2" charset="0"/>
              <a:buChar char="•"/>
            </a:pPr>
            <a:r>
              <a:rPr lang="en-US" sz="1100" kern="1200" dirty="0">
                <a:solidFill>
                  <a:schemeClr val="bg1"/>
                </a:solidFill>
                <a:latin typeface="+mn-lt"/>
                <a:ea typeface="+mn-ea"/>
                <a:cs typeface="+mn-cs"/>
              </a:rPr>
              <a:t>Energy-efficient property must be “placed in service” after December 31, 2022, to receive the increased benefit. There is no sunset for this deduction. 179D became a permanent part of the tax code in legislation passed in December 2020. </a:t>
            </a:r>
          </a:p>
          <a:p>
            <a:pPr marL="228600" lvl="1" indent="-228600" algn="l" defTabSz="914400" rtl="0" eaLnBrk="1" latinLnBrk="0" hangingPunct="1">
              <a:spcBef>
                <a:spcPts val="400"/>
              </a:spcBef>
              <a:spcAft>
                <a:spcPts val="0"/>
              </a:spcAft>
              <a:buClr>
                <a:srgbClr val="FFE600"/>
              </a:buClr>
              <a:buSzPct val="100000"/>
              <a:buFont typeface="EYInterstate" panose="02000503020000020004" pitchFamily="2" charset="0"/>
              <a:buChar char="•"/>
            </a:pPr>
            <a:r>
              <a:rPr lang="en-US" sz="1100" kern="1200" dirty="0">
                <a:solidFill>
                  <a:schemeClr val="bg1"/>
                </a:solidFill>
                <a:latin typeface="+mn-lt"/>
                <a:ea typeface="+mn-ea"/>
                <a:cs typeface="+mn-cs"/>
              </a:rPr>
              <a:t>The 179D deduction can apply to a specific building every three years (or every four years in the case of a building owned by a governmental or tribal body, or a nonprofit organization).</a:t>
            </a:r>
          </a:p>
          <a:p>
            <a:pPr marL="228600" marR="0" lvl="1" indent="-228600" algn="l" defTabSz="914400" rtl="0" eaLnBrk="1" fontAlgn="auto" latinLnBrk="0" hangingPunct="1">
              <a:lnSpc>
                <a:spcPct val="100000"/>
              </a:lnSpc>
              <a:spcBef>
                <a:spcPts val="400"/>
              </a:spcBef>
              <a:spcAft>
                <a:spcPts val="0"/>
              </a:spcAft>
              <a:buClr>
                <a:srgbClr val="FFE600"/>
              </a:buClr>
              <a:buSzPct val="100000"/>
              <a:buFont typeface="EYInterstate" panose="02000503020000020004" pitchFamily="2" charset="0"/>
              <a:buChar char="•"/>
              <a:tabLst/>
              <a:defRPr/>
            </a:pPr>
            <a:r>
              <a:rPr lang="en-US" sz="1100" kern="1200" dirty="0">
                <a:solidFill>
                  <a:schemeClr val="bg1"/>
                </a:solidFill>
                <a:latin typeface="+mn-lt"/>
                <a:ea typeface="+mn-ea"/>
                <a:cs typeface="+mn-cs"/>
              </a:rPr>
              <a:t>The 179D deduction is not eligible for direct pay, and it is not transferable. </a:t>
            </a:r>
          </a:p>
          <a:p>
            <a:pPr marL="228600" marR="0" lvl="1" indent="-228600" algn="l" defTabSz="914400" rtl="0" eaLnBrk="1" fontAlgn="auto" latinLnBrk="0" hangingPunct="1">
              <a:lnSpc>
                <a:spcPct val="100000"/>
              </a:lnSpc>
              <a:spcBef>
                <a:spcPts val="400"/>
              </a:spcBef>
              <a:spcAft>
                <a:spcPts val="0"/>
              </a:spcAft>
              <a:buClr>
                <a:srgbClr val="FFE600"/>
              </a:buClr>
              <a:buSzPct val="100000"/>
              <a:buFont typeface="EYInterstate" panose="02000503020000020004" pitchFamily="2" charset="0"/>
              <a:buChar char="•"/>
              <a:tabLst/>
              <a:defRPr/>
            </a:pPr>
            <a:r>
              <a:rPr lang="en-US" sz="1100" b="1" kern="1200" dirty="0">
                <a:solidFill>
                  <a:schemeClr val="tx2"/>
                </a:solidFill>
                <a:latin typeface="+mn-lt"/>
                <a:ea typeface="+mn-ea"/>
                <a:cs typeface="+mn-cs"/>
              </a:rPr>
              <a:t>Tax-exempt entities are allowed to allocate the 179D deduction to the designer of the system (e.g., construction and engineering firm), which may facilitate favorable business discussions with that vendor.</a:t>
            </a:r>
          </a:p>
        </p:txBody>
      </p:sp>
      <p:sp>
        <p:nvSpPr>
          <p:cNvPr id="18" name="TextBox 17">
            <a:extLst>
              <a:ext uri="{FF2B5EF4-FFF2-40B4-BE49-F238E27FC236}">
                <a16:creationId xmlns:a16="http://schemas.microsoft.com/office/drawing/2014/main" id="{742173DE-B395-805F-DFA4-5DFA5FEC9F6A}"/>
              </a:ext>
            </a:extLst>
          </p:cNvPr>
          <p:cNvSpPr txBox="1"/>
          <p:nvPr/>
        </p:nvSpPr>
        <p:spPr>
          <a:xfrm>
            <a:off x="370840" y="4145616"/>
            <a:ext cx="8315723" cy="338554"/>
          </a:xfrm>
          <a:prstGeom prst="rect">
            <a:avLst/>
          </a:prstGeom>
          <a:noFill/>
        </p:spPr>
        <p:txBody>
          <a:bodyPr wrap="square">
            <a:spAutoFit/>
          </a:bodyPr>
          <a:lstStyle/>
          <a:p>
            <a:pPr marL="0" algn="l" defTabSz="914400" rtl="0" eaLnBrk="1" fontAlgn="ctr" latinLnBrk="0" hangingPunct="1">
              <a:lnSpc>
                <a:spcPct val="100000"/>
              </a:lnSpc>
              <a:spcBef>
                <a:spcPts val="400"/>
              </a:spcBef>
              <a:spcAft>
                <a:spcPts val="0"/>
              </a:spcAft>
            </a:pPr>
            <a:r>
              <a:rPr lang="en-US" sz="1600" b="1" i="0" u="none" strike="noStrike" kern="1200">
                <a:solidFill>
                  <a:srgbClr val="FFE600"/>
                </a:solidFill>
                <a:effectLst/>
                <a:latin typeface="+mn-lt"/>
                <a:ea typeface="+mn-ea"/>
                <a:cs typeface="+mn-cs"/>
              </a:rPr>
              <a:t>Timing</a:t>
            </a:r>
          </a:p>
        </p:txBody>
      </p:sp>
      <p:cxnSp>
        <p:nvCxnSpPr>
          <p:cNvPr id="19" name="Straight Connector 18">
            <a:extLst>
              <a:ext uri="{FF2B5EF4-FFF2-40B4-BE49-F238E27FC236}">
                <a16:creationId xmlns:a16="http://schemas.microsoft.com/office/drawing/2014/main" id="{72E1AE7E-F6CF-CAD4-8391-5D626D798992}"/>
              </a:ext>
            </a:extLst>
          </p:cNvPr>
          <p:cNvCxnSpPr/>
          <p:nvPr/>
        </p:nvCxnSpPr>
        <p:spPr>
          <a:xfrm>
            <a:off x="457200" y="4527648"/>
            <a:ext cx="8234363" cy="0"/>
          </a:xfrm>
          <a:prstGeom prst="line">
            <a:avLst/>
          </a:prstGeom>
          <a:ln w="9525" cap="flat" cmpd="sng" algn="ctr">
            <a:solidFill>
              <a:srgbClr val="C4C4CD"/>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ustDataLst>
      <p:custData r:id="rId1"/>
    </p:custDataLst>
    <p:extLst>
      <p:ext uri="{BB962C8B-B14F-4D97-AF65-F5344CB8AC3E}">
        <p14:creationId xmlns:p14="http://schemas.microsoft.com/office/powerpoint/2010/main" val="17829120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461665"/>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0">
                <a:solidFill>
                  <a:srgbClr val="2E2E38"/>
                </a:solidFill>
                <a:latin typeface="EYInterstate Light" panose="02000506000000020004" pitchFamily="2" charset="0"/>
              </a:rPr>
              <a:t>Unclaimed property</a:t>
            </a:r>
            <a:endParaRPr kumimoji="0" lang="en-GB" sz="3000" b="0" i="0" u="none" strike="noStrike" kern="1200" cap="none" spc="0" normalizeH="0" baseline="0" noProof="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40992817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6A638DFD-A4BE-4B20-B6FA-BE782549C850}"/>
              </a:ext>
            </a:extLst>
          </p:cNvPr>
          <p:cNvGraphicFramePr>
            <a:graphicFrameLocks noChangeAspect="1"/>
          </p:cNvGraphicFramePr>
          <p:nvPr>
            <p:custDataLst>
              <p:tags r:id="rId1"/>
            </p:custDataLst>
            <p:extLst>
              <p:ext uri="{D42A27DB-BD31-4B8C-83A1-F6EECF244321}">
                <p14:modId xmlns:p14="http://schemas.microsoft.com/office/powerpoint/2010/main" val="4085948717"/>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6A638DFD-A4BE-4B20-B6FA-BE782549C850}"/>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7A712D22-D3A6-4CB2-A825-9BADE9E402F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a:extLst>
              <a:ext uri="{FF2B5EF4-FFF2-40B4-BE49-F238E27FC236}">
                <a16:creationId xmlns:a16="http://schemas.microsoft.com/office/drawing/2014/main" id="{779C4798-C22B-4ACB-A09D-D88EA02E128C}"/>
              </a:ext>
            </a:extLst>
          </p:cNvPr>
          <p:cNvSpPr>
            <a:spLocks noGrp="1"/>
          </p:cNvSpPr>
          <p:nvPr>
            <p:ph type="title"/>
          </p:nvPr>
        </p:nvSpPr>
        <p:spPr/>
        <p:txBody>
          <a:bodyPr vert="horz"/>
          <a:lstStyle/>
          <a:p>
            <a:r>
              <a:rPr lang="en-US"/>
              <a:t>Why organizations should care</a:t>
            </a:r>
          </a:p>
        </p:txBody>
      </p:sp>
      <p:cxnSp>
        <p:nvCxnSpPr>
          <p:cNvPr id="14" name="Straight Connector 13">
            <a:extLst>
              <a:ext uri="{FF2B5EF4-FFF2-40B4-BE49-F238E27FC236}">
                <a16:creationId xmlns:a16="http://schemas.microsoft.com/office/drawing/2014/main" id="{C9D58BFD-8F1E-489B-9C7C-A24E4BE66C58}"/>
              </a:ext>
            </a:extLst>
          </p:cNvPr>
          <p:cNvCxnSpPr>
            <a:cxnSpLocks/>
          </p:cNvCxnSpPr>
          <p:nvPr/>
        </p:nvCxnSpPr>
        <p:spPr>
          <a:xfrm flipV="1">
            <a:off x="381317" y="2001141"/>
            <a:ext cx="0" cy="225832"/>
          </a:xfrm>
          <a:prstGeom prst="line">
            <a:avLst/>
          </a:prstGeom>
          <a:ln w="9525">
            <a:solidFill>
              <a:srgbClr val="2E2E38"/>
            </a:solidFill>
            <a:tailEnd type="non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B74B0C0-252F-42F9-9B29-62CD4B9BB7F1}"/>
              </a:ext>
            </a:extLst>
          </p:cNvPr>
          <p:cNvSpPr/>
          <p:nvPr/>
        </p:nvSpPr>
        <p:spPr>
          <a:xfrm>
            <a:off x="457199" y="1141413"/>
            <a:ext cx="8234363" cy="359724"/>
          </a:xfrm>
          <a:prstGeom prst="rect">
            <a:avLst/>
          </a:prstGeom>
          <a:solidFill>
            <a:srgbClr val="C4C4CD"/>
          </a:solidFill>
          <a:ln w="9525" cap="flat" cmpd="sng" algn="ctr">
            <a:solidFill>
              <a:srgbClr val="C4C4CD"/>
            </a:solidFill>
            <a:prstDash val="solid"/>
            <a:round/>
            <a:headEnd type="none" w="med" len="med"/>
            <a:tailEnd type="none" w="med" len="med"/>
          </a:ln>
          <a:effectLst/>
        </p:spPr>
        <p:txBody>
          <a:bodyPr lIns="34272" rIns="34272" rtlCol="0" anchor="ctr" anchorCtr="0">
            <a:noAutofit/>
          </a:bodyPr>
          <a:lstStyle/>
          <a:p>
            <a:pPr algn="ctr" defTabSz="1174906">
              <a:defRPr/>
            </a:pPr>
            <a:r>
              <a:rPr lang="en-US" sz="1400" b="1" kern="0">
                <a:latin typeface="EYInterstate Light" panose="02000506000000020004" pitchFamily="2" charset="0"/>
              </a:rPr>
              <a:t> It’s the law.</a:t>
            </a:r>
          </a:p>
        </p:txBody>
      </p:sp>
      <p:sp>
        <p:nvSpPr>
          <p:cNvPr id="17" name="Rectangle 16">
            <a:extLst>
              <a:ext uri="{FF2B5EF4-FFF2-40B4-BE49-F238E27FC236}">
                <a16:creationId xmlns:a16="http://schemas.microsoft.com/office/drawing/2014/main" id="{3AE01169-8CA7-43F9-981B-F0282D413FAA}"/>
              </a:ext>
            </a:extLst>
          </p:cNvPr>
          <p:cNvSpPr/>
          <p:nvPr/>
        </p:nvSpPr>
        <p:spPr>
          <a:xfrm>
            <a:off x="457199" y="1501136"/>
            <a:ext cx="8229599" cy="1651137"/>
          </a:xfrm>
          <a:prstGeom prst="rect">
            <a:avLst/>
          </a:prstGeom>
          <a:noFill/>
          <a:ln w="9525" cap="flat" cmpd="sng" algn="ctr">
            <a:solidFill>
              <a:srgbClr val="C4C4CD"/>
            </a:solidFill>
            <a:prstDash val="solid"/>
            <a:round/>
            <a:headEnd type="none" w="med" len="med"/>
            <a:tailEnd type="none" w="med" len="med"/>
          </a:ln>
          <a:effectLst/>
          <a:extLst>
            <a:ext uri="{909E8E84-426E-40DD-AFC4-6F175D3DCCD1}">
              <a14:hiddenFill xmlns:a14="http://schemas.microsoft.com/office/drawing/2010/main">
                <a:solidFill>
                  <a:srgbClr val="C4C4CD"/>
                </a:solidFill>
              </a14:hiddenFill>
            </a:ext>
          </a:extLst>
        </p:spPr>
        <p:txBody>
          <a:bodyPr lIns="91440" tIns="73152" rIns="91440" bIns="73152" rtlCol="0" anchor="ctr" anchorCtr="0"/>
          <a:lstStyle/>
          <a:p>
            <a:pPr marL="285750" indent="-285750" defTabSz="685434">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rPr>
              <a:t>All 50 US states (plus the District of Columbia, Puerto Rico, Virgin Islands and Guam) maintain unclaimed property statutes.</a:t>
            </a:r>
          </a:p>
          <a:p>
            <a:pPr marL="285750" indent="-285750" defTabSz="685434">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rPr>
              <a:t>Companies are </a:t>
            </a:r>
            <a:r>
              <a:rPr lang="en-IN" sz="1400" b="1" dirty="0">
                <a:solidFill>
                  <a:srgbClr val="F6F6FA"/>
                </a:solidFill>
                <a:latin typeface="EYInterstate Light" panose="02000506000000020004" pitchFamily="2" charset="0"/>
              </a:rPr>
              <a:t>required</a:t>
            </a:r>
            <a:r>
              <a:rPr lang="en-IN" sz="1400" dirty="0">
                <a:solidFill>
                  <a:srgbClr val="F6F6FA"/>
                </a:solidFill>
                <a:latin typeface="EYInterstate Light" panose="02000506000000020004" pitchFamily="2" charset="0"/>
              </a:rPr>
              <a:t> to file UP annually with each applicable state (and some states require negative reporting).</a:t>
            </a:r>
          </a:p>
          <a:p>
            <a:pPr marL="285750" indent="-285750" defTabSz="685434">
              <a:spcAft>
                <a:spcPts val="600"/>
              </a:spcAft>
              <a:buClr>
                <a:srgbClr val="FFD200"/>
              </a:buClr>
              <a:buSzPct val="100000"/>
              <a:buFont typeface="EYInterstate" panose="02000503020000020004" pitchFamily="2" charset="0"/>
              <a:buChar char="•"/>
              <a:defRPr/>
            </a:pPr>
            <a:r>
              <a:rPr lang="en-IN" sz="1400" b="1" dirty="0">
                <a:solidFill>
                  <a:srgbClr val="F6F6FA"/>
                </a:solidFill>
                <a:latin typeface="EYInterstate Light" panose="02000506000000020004" pitchFamily="2" charset="0"/>
              </a:rPr>
              <a:t>Exempt organizations are not exempt </a:t>
            </a:r>
            <a:r>
              <a:rPr lang="en-IN" sz="1400" dirty="0">
                <a:solidFill>
                  <a:srgbClr val="F6F6FA"/>
                </a:solidFill>
                <a:latin typeface="EYInterstate Light" panose="02000506000000020004" pitchFamily="2" charset="0"/>
              </a:rPr>
              <a:t>from UP law.</a:t>
            </a:r>
            <a:r>
              <a:rPr lang="en-IN" sz="1400" dirty="0">
                <a:latin typeface="EYInterstate Light" panose="02000506000000020004" pitchFamily="2" charset="0"/>
              </a:rPr>
              <a:t>.</a:t>
            </a:r>
          </a:p>
        </p:txBody>
      </p:sp>
      <p:sp>
        <p:nvSpPr>
          <p:cNvPr id="19" name="Rectangle 18">
            <a:extLst>
              <a:ext uri="{FF2B5EF4-FFF2-40B4-BE49-F238E27FC236}">
                <a16:creationId xmlns:a16="http://schemas.microsoft.com/office/drawing/2014/main" id="{2798F955-7BFE-452E-8191-42BF8A022430}"/>
              </a:ext>
            </a:extLst>
          </p:cNvPr>
          <p:cNvSpPr/>
          <p:nvPr/>
        </p:nvSpPr>
        <p:spPr>
          <a:xfrm>
            <a:off x="457200" y="3284706"/>
            <a:ext cx="8234363" cy="2803357"/>
          </a:xfrm>
          <a:prstGeom prst="rect">
            <a:avLst/>
          </a:prstGeom>
          <a:noFill/>
          <a:ln w="9525" cap="flat" cmpd="sng" algn="ctr">
            <a:solidFill>
              <a:srgbClr val="C4C4CD"/>
            </a:solidFill>
            <a:prstDash val="solid"/>
            <a:round/>
            <a:headEnd type="none" w="med" len="med"/>
            <a:tailEnd type="none" w="med" len="med"/>
          </a:ln>
          <a:extLst>
            <a:ext uri="{909E8E84-426E-40DD-AFC4-6F175D3DCCD1}">
              <a14:hiddenFill xmlns:a14="http://schemas.microsoft.com/office/drawing/2010/main">
                <a:solidFill>
                  <a:srgbClr val="C4C4CD"/>
                </a:solidFill>
              </a14:hiddenFill>
            </a:ext>
          </a:extLst>
        </p:spPr>
        <p:txBody>
          <a:bodyPr wrap="square" anchor="ctr">
            <a:noAutofit/>
          </a:bodyPr>
          <a:lstStyle/>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Audit risk</a:t>
            </a:r>
            <a:r>
              <a:rPr lang="en-IN" sz="1400" dirty="0">
                <a:solidFill>
                  <a:srgbClr val="F6F6FA"/>
                </a:solidFill>
              </a:rPr>
              <a:t> — rise of robust, third-party audit activity</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Internal cost </a:t>
            </a:r>
            <a:r>
              <a:rPr lang="en-IN" sz="1400" dirty="0">
                <a:solidFill>
                  <a:srgbClr val="F6F6FA"/>
                </a:solidFill>
              </a:rPr>
              <a:t>— if handled in-house, typically on a part-time basis by resources primarily dedicated to other duties with turnover risk</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External cost </a:t>
            </a:r>
            <a:r>
              <a:rPr lang="en-IN" sz="1400" dirty="0">
                <a:solidFill>
                  <a:srgbClr val="F6F6FA"/>
                </a:solidFill>
              </a:rPr>
              <a:t>— potential for overreporting; many states have allowable exemptions; requires sufficient UP knowledge</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Reputational concerns </a:t>
            </a:r>
            <a:r>
              <a:rPr lang="en-IN" sz="1400" dirty="0">
                <a:solidFill>
                  <a:srgbClr val="F6F6FA"/>
                </a:solidFill>
              </a:rPr>
              <a:t>— several lawsuits closed and pending</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Sensitive, private and personally identifiable information </a:t>
            </a:r>
            <a:r>
              <a:rPr lang="en-IN" sz="1400" dirty="0">
                <a:solidFill>
                  <a:srgbClr val="F6F6FA"/>
                </a:solidFill>
              </a:rPr>
              <a:t>— Health Insurance Portability and Accountability Act concerns, Social Security numbers, patient names, employee addresses, etc.</a:t>
            </a:r>
          </a:p>
          <a:p>
            <a:pPr marL="269875" indent="-269875">
              <a:spcAft>
                <a:spcPts val="600"/>
              </a:spcAft>
              <a:buClr>
                <a:srgbClr val="FFE600"/>
              </a:buClr>
              <a:buSzPct val="100000"/>
              <a:buFont typeface="EYInterstate" panose="02000503020000020004" pitchFamily="2" charset="0"/>
              <a:buChar char="•"/>
            </a:pPr>
            <a:r>
              <a:rPr lang="en-IN" sz="1400" b="1" dirty="0">
                <a:solidFill>
                  <a:srgbClr val="F6F6FA"/>
                </a:solidFill>
              </a:rPr>
              <a:t>Potential unreserved liabilities </a:t>
            </a:r>
            <a:r>
              <a:rPr lang="en-IN" sz="1400" dirty="0">
                <a:solidFill>
                  <a:srgbClr val="F6F6FA"/>
                </a:solidFill>
              </a:rPr>
              <a:t>— previously written-off amounts</a:t>
            </a:r>
          </a:p>
        </p:txBody>
      </p:sp>
    </p:spTree>
    <p:extLst>
      <p:ext uri="{BB962C8B-B14F-4D97-AF65-F5344CB8AC3E}">
        <p14:creationId xmlns:p14="http://schemas.microsoft.com/office/powerpoint/2010/main" val="14372209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17F43905-2D09-451E-9240-114B0784BE5C}"/>
              </a:ext>
            </a:extLst>
          </p:cNvPr>
          <p:cNvGraphicFramePr>
            <a:graphicFrameLocks noChangeAspect="1"/>
          </p:cNvGraphicFramePr>
          <p:nvPr>
            <p:custDataLst>
              <p:tags r:id="rId1"/>
            </p:custDataLst>
            <p:extLst>
              <p:ext uri="{D42A27DB-BD31-4B8C-83A1-F6EECF244321}">
                <p14:modId xmlns:p14="http://schemas.microsoft.com/office/powerpoint/2010/main" val="413026674"/>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17F43905-2D09-451E-9240-114B0784BE5C}"/>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FF86753-92D2-4C92-9A8E-EC8617030273}"/>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a:t>Quick refresh on the basics</a:t>
            </a:r>
          </a:p>
        </p:txBody>
      </p:sp>
      <p:sp>
        <p:nvSpPr>
          <p:cNvPr id="3" name="Content Placeholder 2"/>
          <p:cNvSpPr>
            <a:spLocks noGrp="1"/>
          </p:cNvSpPr>
          <p:nvPr>
            <p:ph idx="4294967295"/>
          </p:nvPr>
        </p:nvSpPr>
        <p:spPr>
          <a:xfrm>
            <a:off x="461963" y="1135063"/>
            <a:ext cx="8229600" cy="4948237"/>
          </a:xfrm>
        </p:spPr>
        <p:txBody>
          <a:bodyPr/>
          <a:lstStyle/>
          <a:p>
            <a:r>
              <a:rPr lang="en-US" dirty="0"/>
              <a:t>UP represents a liability held by your organization, which is due and owing to another party, where the other party cannot be reunited with the funds.</a:t>
            </a:r>
          </a:p>
          <a:p>
            <a:r>
              <a:rPr lang="en-US" dirty="0"/>
              <a:t>For health care providers and payers, think:</a:t>
            </a:r>
          </a:p>
          <a:p>
            <a:pPr lvl="1"/>
            <a:r>
              <a:rPr lang="en-US" dirty="0"/>
              <a:t>Uncashed checks for claims, accounts payable, vendors and suppliers</a:t>
            </a:r>
          </a:p>
          <a:p>
            <a:pPr lvl="1"/>
            <a:r>
              <a:rPr lang="en-US" dirty="0"/>
              <a:t>Uncashed payroll checks</a:t>
            </a:r>
          </a:p>
          <a:p>
            <a:pPr lvl="1"/>
            <a:r>
              <a:rPr lang="en-US" dirty="0"/>
              <a:t>Premium refunds</a:t>
            </a:r>
          </a:p>
          <a:p>
            <a:pPr lvl="1"/>
            <a:r>
              <a:rPr lang="en-US" dirty="0"/>
              <a:t>Patient credit balances, accounts receivable credit balances and patient refunds</a:t>
            </a:r>
          </a:p>
          <a:p>
            <a:r>
              <a:rPr lang="en-US" dirty="0"/>
              <a:t>If property remains unclaimed by its rightful owner for a period of time called the “dormancy period,” then the property becomes escheatable to a state by law.</a:t>
            </a:r>
          </a:p>
          <a:p>
            <a:r>
              <a:rPr lang="en-US" dirty="0"/>
              <a:t>UP is not a tax, and there are no nexus or tax rate considerations.</a:t>
            </a:r>
          </a:p>
          <a:p>
            <a:endParaRPr lang="en-US" dirty="0"/>
          </a:p>
        </p:txBody>
      </p:sp>
    </p:spTree>
    <p:extLst>
      <p:ext uri="{BB962C8B-B14F-4D97-AF65-F5344CB8AC3E}">
        <p14:creationId xmlns:p14="http://schemas.microsoft.com/office/powerpoint/2010/main" val="50411913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a:extLst>
              <a:ext uri="{FF2B5EF4-FFF2-40B4-BE49-F238E27FC236}">
                <a16:creationId xmlns:a16="http://schemas.microsoft.com/office/drawing/2014/main" id="{411CE155-36B9-4E82-BB31-1DF342161575}"/>
              </a:ext>
            </a:extLst>
          </p:cNvPr>
          <p:cNvGraphicFramePr>
            <a:graphicFrameLocks noChangeAspect="1"/>
          </p:cNvGraphicFramePr>
          <p:nvPr>
            <p:custDataLst>
              <p:tags r:id="rId1"/>
            </p:custDataLst>
            <p:extLst>
              <p:ext uri="{D42A27DB-BD31-4B8C-83A1-F6EECF244321}">
                <p14:modId xmlns:p14="http://schemas.microsoft.com/office/powerpoint/2010/main" val="3163457202"/>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13" name="Object 12" hidden="1">
                        <a:extLst>
                          <a:ext uri="{FF2B5EF4-FFF2-40B4-BE49-F238E27FC236}">
                            <a16:creationId xmlns:a16="http://schemas.microsoft.com/office/drawing/2014/main" id="{411CE155-36B9-4E82-BB31-1DF342161575}"/>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2" name="Rectangle 11" hidden="1">
            <a:extLst>
              <a:ext uri="{FF2B5EF4-FFF2-40B4-BE49-F238E27FC236}">
                <a16:creationId xmlns:a16="http://schemas.microsoft.com/office/drawing/2014/main" id="{A68D84AD-DF76-47C4-ADA1-D571614D541B}"/>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US"/>
              <a:t>Why organizations should consider reporting</a:t>
            </a:r>
          </a:p>
        </p:txBody>
      </p:sp>
      <p:sp>
        <p:nvSpPr>
          <p:cNvPr id="6" name="Content Placeholder 1"/>
          <p:cNvSpPr>
            <a:spLocks noGrp="1"/>
          </p:cNvSpPr>
          <p:nvPr>
            <p:ph idx="4294967295"/>
          </p:nvPr>
        </p:nvSpPr>
        <p:spPr>
          <a:xfrm>
            <a:off x="457200" y="1139826"/>
            <a:ext cx="8229600" cy="4948237"/>
          </a:xfrm>
        </p:spPr>
        <p:txBody>
          <a:bodyPr/>
          <a:lstStyle/>
          <a:p>
            <a:r>
              <a:rPr lang="en-US" dirty="0"/>
              <a:t>Due to the established sourcing rules and the requirement of some states for negative reporting, organizations may face up to a 50+ state reporting obligation, regardless of physical presence: </a:t>
            </a:r>
          </a:p>
          <a:p>
            <a:pPr lvl="1"/>
            <a:r>
              <a:rPr lang="en-US" dirty="0"/>
              <a:t>As a result of the varying sourcing rules, there can be additional implications related to the organization’s state of incorporation or formation.</a:t>
            </a:r>
          </a:p>
          <a:p>
            <a:r>
              <a:rPr lang="en-US" dirty="0"/>
              <a:t>States enforce compliance through robust audit activity, often led by third-party auditors working on a contingent fee basis, with look-back periods up to 15 years.</a:t>
            </a:r>
          </a:p>
        </p:txBody>
      </p:sp>
      <p:sp>
        <p:nvSpPr>
          <p:cNvPr id="8" name="Footer Placeholder 2">
            <a:extLst>
              <a:ext uri="{FF2B5EF4-FFF2-40B4-BE49-F238E27FC236}">
                <a16:creationId xmlns:a16="http://schemas.microsoft.com/office/drawing/2014/main" id="{4F757239-5818-4AD3-A1EB-BBE731878BC7}"/>
              </a:ext>
            </a:extLst>
          </p:cNvPr>
          <p:cNvSpPr txBox="1">
            <a:spLocks/>
          </p:cNvSpPr>
          <p:nvPr/>
        </p:nvSpPr>
        <p:spPr>
          <a:xfrm>
            <a:off x="1685001" y="5709495"/>
            <a:ext cx="5773998" cy="134930"/>
          </a:xfrm>
          <a:prstGeom prst="rect">
            <a:avLst/>
          </a:prstGeom>
        </p:spPr>
        <p:txBody>
          <a:bodyPr vert="horz" lIns="0" tIns="0" rIns="0" bIns="0" rtlCol="0" anchor="ctr"/>
          <a:lstStyle>
            <a:defPPr>
              <a:defRPr lang="en-US"/>
            </a:defPPr>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00">
              <a:latin typeface="EYInterstate Light" panose="02000506000000020004" pitchFamily="2" charset="0"/>
            </a:endParaRPr>
          </a:p>
        </p:txBody>
      </p:sp>
    </p:spTree>
    <p:extLst>
      <p:ext uri="{BB962C8B-B14F-4D97-AF65-F5344CB8AC3E}">
        <p14:creationId xmlns:p14="http://schemas.microsoft.com/office/powerpoint/2010/main" val="7031390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Object 14" hidden="1">
            <a:extLst>
              <a:ext uri="{FF2B5EF4-FFF2-40B4-BE49-F238E27FC236}">
                <a16:creationId xmlns:a16="http://schemas.microsoft.com/office/drawing/2014/main" id="{324FFB37-A504-4368-B02F-E5F8C8DE9184}"/>
              </a:ext>
            </a:extLst>
          </p:cNvPr>
          <p:cNvGraphicFramePr>
            <a:graphicFrameLocks noChangeAspect="1"/>
          </p:cNvGraphicFramePr>
          <p:nvPr>
            <p:custDataLst>
              <p:tags r:id="rId1"/>
            </p:custDataLst>
            <p:extLst>
              <p:ext uri="{D42A27DB-BD31-4B8C-83A1-F6EECF244321}">
                <p14:modId xmlns:p14="http://schemas.microsoft.com/office/powerpoint/2010/main" val="1507857118"/>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15" name="Object 14" hidden="1">
                        <a:extLst>
                          <a:ext uri="{FF2B5EF4-FFF2-40B4-BE49-F238E27FC236}">
                            <a16:creationId xmlns:a16="http://schemas.microsoft.com/office/drawing/2014/main" id="{324FFB37-A504-4368-B02F-E5F8C8DE9184}"/>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4" name="Rectangle 13" hidden="1">
            <a:extLst>
              <a:ext uri="{FF2B5EF4-FFF2-40B4-BE49-F238E27FC236}">
                <a16:creationId xmlns:a16="http://schemas.microsoft.com/office/drawing/2014/main" id="{1DD2F763-74AB-42A0-A05F-F2CD589E3432}"/>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a:t>Where organizations are required to report </a:t>
            </a:r>
          </a:p>
        </p:txBody>
      </p:sp>
      <p:sp>
        <p:nvSpPr>
          <p:cNvPr id="13" name="Content Placeholder 12">
            <a:extLst>
              <a:ext uri="{FF2B5EF4-FFF2-40B4-BE49-F238E27FC236}">
                <a16:creationId xmlns:a16="http://schemas.microsoft.com/office/drawing/2014/main" id="{C6339F83-B508-46AF-B78E-CB644F9DEF67}"/>
              </a:ext>
            </a:extLst>
          </p:cNvPr>
          <p:cNvSpPr>
            <a:spLocks noGrp="1"/>
          </p:cNvSpPr>
          <p:nvPr>
            <p:ph idx="4294967295"/>
          </p:nvPr>
        </p:nvSpPr>
        <p:spPr>
          <a:xfrm>
            <a:off x="469012" y="1138238"/>
            <a:ext cx="8229600" cy="4948237"/>
          </a:xfrm>
        </p:spPr>
        <p:txBody>
          <a:bodyPr>
            <a:noAutofit/>
          </a:bodyPr>
          <a:lstStyle/>
          <a:p>
            <a:pPr>
              <a:buClr>
                <a:srgbClr val="FFE600"/>
              </a:buClr>
              <a:buFont typeface="EYInterstate" panose="02000503020000020004" pitchFamily="2" charset="0"/>
              <a:buChar char="•"/>
            </a:pPr>
            <a:r>
              <a:rPr lang="en-US" dirty="0"/>
              <a:t>Where to report property is based on priority rules, as established by the U.S. Supreme Court’s decision in </a:t>
            </a:r>
            <a:r>
              <a:rPr lang="en-US" i="1" dirty="0"/>
              <a:t>Texas v. New Jersey 379 US 674 (1965)</a:t>
            </a:r>
            <a:r>
              <a:rPr lang="en-US" dirty="0"/>
              <a:t>:</a:t>
            </a:r>
          </a:p>
          <a:p>
            <a:endParaRPr lang="en-US" dirty="0"/>
          </a:p>
          <a:p>
            <a:endParaRPr lang="en-US" dirty="0"/>
          </a:p>
        </p:txBody>
      </p:sp>
      <p:sp>
        <p:nvSpPr>
          <p:cNvPr id="43" name="Content Placeholder 12">
            <a:extLst>
              <a:ext uri="{FF2B5EF4-FFF2-40B4-BE49-F238E27FC236}">
                <a16:creationId xmlns:a16="http://schemas.microsoft.com/office/drawing/2014/main" id="{B89FB284-EA77-462C-BEC2-40BD3C92AD8A}"/>
              </a:ext>
            </a:extLst>
          </p:cNvPr>
          <p:cNvSpPr txBox="1">
            <a:spLocks/>
          </p:cNvSpPr>
          <p:nvPr/>
        </p:nvSpPr>
        <p:spPr>
          <a:xfrm>
            <a:off x="469012" y="4476044"/>
            <a:ext cx="8229600" cy="1659993"/>
          </a:xfrm>
          <a:prstGeom prst="rect">
            <a:avLst/>
          </a:prstGeom>
        </p:spPr>
        <p:txBody>
          <a:bodyPr vert="horz" lIns="0" tIns="0" rIns="0" bIns="0" rtlCol="0" anchor="t" anchorCtr="0">
            <a:noAutofit/>
          </a:bodyPr>
          <a:lst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685434">
              <a:spcBef>
                <a:spcPts val="0"/>
              </a:spcBef>
              <a:spcAft>
                <a:spcPts val="600"/>
              </a:spcAft>
              <a:buClr>
                <a:srgbClr val="FFE600"/>
              </a:buClr>
              <a:buSzPct val="100000"/>
              <a:buFont typeface="EYInterstate" panose="02000503020000020004" pitchFamily="2" charset="0"/>
            </a:pPr>
            <a:r>
              <a:rPr lang="en-US" sz="1800" b="1" dirty="0"/>
              <a:t>First-priority rule</a:t>
            </a:r>
            <a:r>
              <a:rPr lang="en-US" sz="1800" dirty="0"/>
              <a:t>: state of owner’s last known address as shown on holder’s books and records</a:t>
            </a:r>
          </a:p>
          <a:p>
            <a:pPr defTabSz="685434">
              <a:spcBef>
                <a:spcPts val="0"/>
              </a:spcBef>
              <a:spcAft>
                <a:spcPts val="600"/>
              </a:spcAft>
              <a:buClr>
                <a:srgbClr val="FFE600"/>
              </a:buClr>
              <a:buSzPct val="100000"/>
              <a:buFont typeface="EYInterstate" panose="02000503020000020004" pitchFamily="2" charset="0"/>
            </a:pPr>
            <a:r>
              <a:rPr lang="en-US" sz="1800" b="1" dirty="0"/>
              <a:t>Second-priority rule</a:t>
            </a:r>
            <a:r>
              <a:rPr lang="en-US" sz="1800" dirty="0"/>
              <a:t>: state of holder’s incorporation/formation if the holder does not have an owner’s last known address or if the last known address is a foreign address (generally)</a:t>
            </a:r>
          </a:p>
        </p:txBody>
      </p:sp>
      <p:grpSp>
        <p:nvGrpSpPr>
          <p:cNvPr id="156" name="Group 155">
            <a:extLst>
              <a:ext uri="{FF2B5EF4-FFF2-40B4-BE49-F238E27FC236}">
                <a16:creationId xmlns:a16="http://schemas.microsoft.com/office/drawing/2014/main" id="{2FD465F4-E097-F963-7902-95D33CEC9880}"/>
              </a:ext>
            </a:extLst>
          </p:cNvPr>
          <p:cNvGrpSpPr/>
          <p:nvPr/>
        </p:nvGrpSpPr>
        <p:grpSpPr>
          <a:xfrm>
            <a:off x="2660966" y="1961624"/>
            <a:ext cx="3255858" cy="2143258"/>
            <a:chOff x="2660966" y="1961624"/>
            <a:chExt cx="3255858" cy="2143258"/>
          </a:xfrm>
        </p:grpSpPr>
        <p:grpSp>
          <p:nvGrpSpPr>
            <p:cNvPr id="10" name="Group 3">
              <a:extLst>
                <a:ext uri="{FF2B5EF4-FFF2-40B4-BE49-F238E27FC236}">
                  <a16:creationId xmlns:a16="http://schemas.microsoft.com/office/drawing/2014/main" id="{A8AD312C-FF11-4B00-898E-813F6D6A24C0}"/>
                </a:ext>
              </a:extLst>
            </p:cNvPr>
            <p:cNvGrpSpPr>
              <a:grpSpLocks/>
            </p:cNvGrpSpPr>
            <p:nvPr/>
          </p:nvGrpSpPr>
          <p:grpSpPr bwMode="gray">
            <a:xfrm>
              <a:off x="2660966" y="1961624"/>
              <a:ext cx="3255858" cy="2143258"/>
              <a:chOff x="1041" y="824"/>
              <a:chExt cx="4013" cy="2586"/>
            </a:xfrm>
            <a:solidFill>
              <a:srgbClr val="C4C4CD"/>
            </a:solidFill>
          </p:grpSpPr>
          <p:sp>
            <p:nvSpPr>
              <p:cNvPr id="11" name="Freeform 4">
                <a:extLst>
                  <a:ext uri="{FF2B5EF4-FFF2-40B4-BE49-F238E27FC236}">
                    <a16:creationId xmlns:a16="http://schemas.microsoft.com/office/drawing/2014/main" id="{7AB39605-B8A3-4B82-8A5A-F6BA057B75B6}"/>
                  </a:ext>
                </a:extLst>
              </p:cNvPr>
              <p:cNvSpPr>
                <a:spLocks/>
              </p:cNvSpPr>
              <p:nvPr/>
            </p:nvSpPr>
            <p:spPr bwMode="gray">
              <a:xfrm>
                <a:off x="4736" y="1520"/>
                <a:ext cx="120" cy="76"/>
              </a:xfrm>
              <a:custGeom>
                <a:avLst/>
                <a:gdLst/>
                <a:ahLst/>
                <a:cxnLst>
                  <a:cxn ang="0">
                    <a:pos x="20" y="40"/>
                  </a:cxn>
                  <a:cxn ang="0">
                    <a:pos x="64" y="24"/>
                  </a:cxn>
                  <a:cxn ang="0">
                    <a:pos x="92" y="0"/>
                  </a:cxn>
                  <a:cxn ang="0">
                    <a:pos x="96" y="16"/>
                  </a:cxn>
                  <a:cxn ang="0">
                    <a:pos x="120" y="3"/>
                  </a:cxn>
                  <a:cxn ang="0">
                    <a:pos x="85" y="37"/>
                  </a:cxn>
                  <a:cxn ang="0">
                    <a:pos x="44" y="56"/>
                  </a:cxn>
                  <a:cxn ang="0">
                    <a:pos x="16" y="76"/>
                  </a:cxn>
                  <a:cxn ang="0">
                    <a:pos x="0" y="76"/>
                  </a:cxn>
                  <a:cxn ang="0">
                    <a:pos x="20" y="40"/>
                  </a:cxn>
                </a:cxnLst>
                <a:rect l="0" t="0" r="r" b="b"/>
                <a:pathLst>
                  <a:path w="120" h="76">
                    <a:moveTo>
                      <a:pt x="20" y="40"/>
                    </a:moveTo>
                    <a:lnTo>
                      <a:pt x="64" y="24"/>
                    </a:lnTo>
                    <a:lnTo>
                      <a:pt x="92" y="0"/>
                    </a:lnTo>
                    <a:lnTo>
                      <a:pt x="96" y="16"/>
                    </a:lnTo>
                    <a:lnTo>
                      <a:pt x="120" y="3"/>
                    </a:lnTo>
                    <a:lnTo>
                      <a:pt x="85" y="37"/>
                    </a:lnTo>
                    <a:lnTo>
                      <a:pt x="44" y="56"/>
                    </a:lnTo>
                    <a:lnTo>
                      <a:pt x="16" y="76"/>
                    </a:lnTo>
                    <a:lnTo>
                      <a:pt x="0" y="76"/>
                    </a:lnTo>
                    <a:lnTo>
                      <a:pt x="20" y="4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12" name="Freeform 5">
                <a:extLst>
                  <a:ext uri="{FF2B5EF4-FFF2-40B4-BE49-F238E27FC236}">
                    <a16:creationId xmlns:a16="http://schemas.microsoft.com/office/drawing/2014/main" id="{B52C152E-546C-408C-BB18-F8E964FC9210}"/>
                  </a:ext>
                </a:extLst>
              </p:cNvPr>
              <p:cNvSpPr>
                <a:spLocks/>
              </p:cNvSpPr>
              <p:nvPr/>
            </p:nvSpPr>
            <p:spPr bwMode="gray">
              <a:xfrm>
                <a:off x="4277" y="1162"/>
                <a:ext cx="466" cy="426"/>
              </a:xfrm>
              <a:custGeom>
                <a:avLst/>
                <a:gdLst/>
                <a:ahLst/>
                <a:cxnLst>
                  <a:cxn ang="0">
                    <a:pos x="277" y="24"/>
                  </a:cxn>
                  <a:cxn ang="0">
                    <a:pos x="237" y="44"/>
                  </a:cxn>
                  <a:cxn ang="0">
                    <a:pos x="209" y="84"/>
                  </a:cxn>
                  <a:cxn ang="0">
                    <a:pos x="198" y="125"/>
                  </a:cxn>
                  <a:cxn ang="0">
                    <a:pos x="170" y="165"/>
                  </a:cxn>
                  <a:cxn ang="0">
                    <a:pos x="186" y="185"/>
                  </a:cxn>
                  <a:cxn ang="0">
                    <a:pos x="186" y="213"/>
                  </a:cxn>
                  <a:cxn ang="0">
                    <a:pos x="170" y="241"/>
                  </a:cxn>
                  <a:cxn ang="0">
                    <a:pos x="136" y="254"/>
                  </a:cxn>
                  <a:cxn ang="0">
                    <a:pos x="105" y="261"/>
                  </a:cxn>
                  <a:cxn ang="0">
                    <a:pos x="57" y="266"/>
                  </a:cxn>
                  <a:cxn ang="0">
                    <a:pos x="29" y="285"/>
                  </a:cxn>
                  <a:cxn ang="0">
                    <a:pos x="9" y="314"/>
                  </a:cxn>
                  <a:cxn ang="0">
                    <a:pos x="20" y="322"/>
                  </a:cxn>
                  <a:cxn ang="0">
                    <a:pos x="32" y="326"/>
                  </a:cxn>
                  <a:cxn ang="0">
                    <a:pos x="32" y="354"/>
                  </a:cxn>
                  <a:cxn ang="0">
                    <a:pos x="25" y="377"/>
                  </a:cxn>
                  <a:cxn ang="0">
                    <a:pos x="0" y="414"/>
                  </a:cxn>
                  <a:cxn ang="0">
                    <a:pos x="9" y="426"/>
                  </a:cxn>
                  <a:cxn ang="0">
                    <a:pos x="318" y="346"/>
                  </a:cxn>
                  <a:cxn ang="0">
                    <a:pos x="342" y="374"/>
                  </a:cxn>
                  <a:cxn ang="0">
                    <a:pos x="358" y="377"/>
                  </a:cxn>
                  <a:cxn ang="0">
                    <a:pos x="366" y="398"/>
                  </a:cxn>
                  <a:cxn ang="0">
                    <a:pos x="378" y="414"/>
                  </a:cxn>
                  <a:cxn ang="0">
                    <a:pos x="450" y="423"/>
                  </a:cxn>
                  <a:cxn ang="0">
                    <a:pos x="463" y="395"/>
                  </a:cxn>
                  <a:cxn ang="0">
                    <a:pos x="454" y="395"/>
                  </a:cxn>
                  <a:cxn ang="0">
                    <a:pos x="466" y="374"/>
                  </a:cxn>
                  <a:cxn ang="0">
                    <a:pos x="454" y="366"/>
                  </a:cxn>
                  <a:cxn ang="0">
                    <a:pos x="443" y="305"/>
                  </a:cxn>
                  <a:cxn ang="0">
                    <a:pos x="431" y="233"/>
                  </a:cxn>
                  <a:cxn ang="0">
                    <a:pos x="415" y="165"/>
                  </a:cxn>
                  <a:cxn ang="0">
                    <a:pos x="403" y="153"/>
                  </a:cxn>
                  <a:cxn ang="0">
                    <a:pos x="390" y="100"/>
                  </a:cxn>
                  <a:cxn ang="0">
                    <a:pos x="362" y="52"/>
                  </a:cxn>
                  <a:cxn ang="0">
                    <a:pos x="358" y="0"/>
                  </a:cxn>
                  <a:cxn ang="0">
                    <a:pos x="277" y="24"/>
                  </a:cxn>
                </a:cxnLst>
                <a:rect l="0" t="0" r="r" b="b"/>
                <a:pathLst>
                  <a:path w="466" h="426">
                    <a:moveTo>
                      <a:pt x="277" y="24"/>
                    </a:moveTo>
                    <a:lnTo>
                      <a:pt x="237" y="44"/>
                    </a:lnTo>
                    <a:lnTo>
                      <a:pt x="209" y="84"/>
                    </a:lnTo>
                    <a:lnTo>
                      <a:pt x="198" y="125"/>
                    </a:lnTo>
                    <a:lnTo>
                      <a:pt x="170" y="165"/>
                    </a:lnTo>
                    <a:lnTo>
                      <a:pt x="186" y="185"/>
                    </a:lnTo>
                    <a:lnTo>
                      <a:pt x="186" y="213"/>
                    </a:lnTo>
                    <a:lnTo>
                      <a:pt x="170" y="241"/>
                    </a:lnTo>
                    <a:lnTo>
                      <a:pt x="136" y="254"/>
                    </a:lnTo>
                    <a:lnTo>
                      <a:pt x="105" y="261"/>
                    </a:lnTo>
                    <a:lnTo>
                      <a:pt x="57" y="266"/>
                    </a:lnTo>
                    <a:lnTo>
                      <a:pt x="29" y="285"/>
                    </a:lnTo>
                    <a:lnTo>
                      <a:pt x="9" y="314"/>
                    </a:lnTo>
                    <a:lnTo>
                      <a:pt x="20" y="322"/>
                    </a:lnTo>
                    <a:lnTo>
                      <a:pt x="32" y="326"/>
                    </a:lnTo>
                    <a:lnTo>
                      <a:pt x="32" y="354"/>
                    </a:lnTo>
                    <a:lnTo>
                      <a:pt x="25" y="377"/>
                    </a:lnTo>
                    <a:lnTo>
                      <a:pt x="0" y="414"/>
                    </a:lnTo>
                    <a:lnTo>
                      <a:pt x="9" y="426"/>
                    </a:lnTo>
                    <a:lnTo>
                      <a:pt x="318" y="346"/>
                    </a:lnTo>
                    <a:lnTo>
                      <a:pt x="342" y="374"/>
                    </a:lnTo>
                    <a:lnTo>
                      <a:pt x="358" y="377"/>
                    </a:lnTo>
                    <a:lnTo>
                      <a:pt x="366" y="398"/>
                    </a:lnTo>
                    <a:lnTo>
                      <a:pt x="378" y="414"/>
                    </a:lnTo>
                    <a:lnTo>
                      <a:pt x="450" y="423"/>
                    </a:lnTo>
                    <a:lnTo>
                      <a:pt x="463" y="395"/>
                    </a:lnTo>
                    <a:lnTo>
                      <a:pt x="454" y="395"/>
                    </a:lnTo>
                    <a:lnTo>
                      <a:pt x="466" y="374"/>
                    </a:lnTo>
                    <a:lnTo>
                      <a:pt x="454" y="366"/>
                    </a:lnTo>
                    <a:lnTo>
                      <a:pt x="443" y="305"/>
                    </a:lnTo>
                    <a:lnTo>
                      <a:pt x="431" y="233"/>
                    </a:lnTo>
                    <a:lnTo>
                      <a:pt x="415" y="165"/>
                    </a:lnTo>
                    <a:lnTo>
                      <a:pt x="403" y="153"/>
                    </a:lnTo>
                    <a:lnTo>
                      <a:pt x="390" y="100"/>
                    </a:lnTo>
                    <a:lnTo>
                      <a:pt x="362" y="52"/>
                    </a:lnTo>
                    <a:lnTo>
                      <a:pt x="358" y="0"/>
                    </a:lnTo>
                    <a:lnTo>
                      <a:pt x="277" y="2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16" name="Freeform 6">
                <a:extLst>
                  <a:ext uri="{FF2B5EF4-FFF2-40B4-BE49-F238E27FC236}">
                    <a16:creationId xmlns:a16="http://schemas.microsoft.com/office/drawing/2014/main" id="{0B153BA0-44DA-44D9-B181-9FFD68CBABA3}"/>
                  </a:ext>
                </a:extLst>
              </p:cNvPr>
              <p:cNvSpPr>
                <a:spLocks/>
              </p:cNvSpPr>
              <p:nvPr/>
            </p:nvSpPr>
            <p:spPr bwMode="gray">
              <a:xfrm>
                <a:off x="4664" y="1918"/>
                <a:ext cx="32" cy="92"/>
              </a:xfrm>
              <a:custGeom>
                <a:avLst/>
                <a:gdLst/>
                <a:ahLst/>
                <a:cxnLst>
                  <a:cxn ang="0">
                    <a:pos x="0" y="48"/>
                  </a:cxn>
                  <a:cxn ang="0">
                    <a:pos x="16" y="92"/>
                  </a:cxn>
                  <a:cxn ang="0">
                    <a:pos x="23" y="80"/>
                  </a:cxn>
                  <a:cxn ang="0">
                    <a:pos x="19" y="44"/>
                  </a:cxn>
                  <a:cxn ang="0">
                    <a:pos x="32" y="48"/>
                  </a:cxn>
                  <a:cxn ang="0">
                    <a:pos x="32" y="0"/>
                  </a:cxn>
                  <a:cxn ang="0">
                    <a:pos x="3" y="8"/>
                  </a:cxn>
                  <a:cxn ang="0">
                    <a:pos x="0" y="48"/>
                  </a:cxn>
                </a:cxnLst>
                <a:rect l="0" t="0" r="r" b="b"/>
                <a:pathLst>
                  <a:path w="32" h="92">
                    <a:moveTo>
                      <a:pt x="0" y="48"/>
                    </a:moveTo>
                    <a:lnTo>
                      <a:pt x="16" y="92"/>
                    </a:lnTo>
                    <a:lnTo>
                      <a:pt x="23" y="80"/>
                    </a:lnTo>
                    <a:lnTo>
                      <a:pt x="19" y="44"/>
                    </a:lnTo>
                    <a:lnTo>
                      <a:pt x="32" y="48"/>
                    </a:lnTo>
                    <a:lnTo>
                      <a:pt x="32" y="0"/>
                    </a:lnTo>
                    <a:lnTo>
                      <a:pt x="3" y="8"/>
                    </a:lnTo>
                    <a:lnTo>
                      <a:pt x="0" y="4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17" name="Freeform 7">
                <a:extLst>
                  <a:ext uri="{FF2B5EF4-FFF2-40B4-BE49-F238E27FC236}">
                    <a16:creationId xmlns:a16="http://schemas.microsoft.com/office/drawing/2014/main" id="{45DE730B-B9BC-4137-89A2-DF22EFC6DF3E}"/>
                  </a:ext>
                </a:extLst>
              </p:cNvPr>
              <p:cNvSpPr>
                <a:spLocks/>
              </p:cNvSpPr>
              <p:nvPr/>
            </p:nvSpPr>
            <p:spPr bwMode="gray">
              <a:xfrm>
                <a:off x="4233" y="1508"/>
                <a:ext cx="443" cy="317"/>
              </a:xfrm>
              <a:custGeom>
                <a:avLst/>
                <a:gdLst/>
                <a:ahLst/>
                <a:cxnLst>
                  <a:cxn ang="0">
                    <a:pos x="44" y="317"/>
                  </a:cxn>
                  <a:cxn ang="0">
                    <a:pos x="125" y="298"/>
                  </a:cxn>
                  <a:cxn ang="0">
                    <a:pos x="386" y="237"/>
                  </a:cxn>
                  <a:cxn ang="0">
                    <a:pos x="394" y="213"/>
                  </a:cxn>
                  <a:cxn ang="0">
                    <a:pos x="418" y="217"/>
                  </a:cxn>
                  <a:cxn ang="0">
                    <a:pos x="426" y="197"/>
                  </a:cxn>
                  <a:cxn ang="0">
                    <a:pos x="426" y="188"/>
                  </a:cxn>
                  <a:cxn ang="0">
                    <a:pos x="443" y="169"/>
                  </a:cxn>
                  <a:cxn ang="0">
                    <a:pos x="434" y="156"/>
                  </a:cxn>
                  <a:cxn ang="0">
                    <a:pos x="426" y="156"/>
                  </a:cxn>
                  <a:cxn ang="0">
                    <a:pos x="415" y="149"/>
                  </a:cxn>
                  <a:cxn ang="0">
                    <a:pos x="422" y="128"/>
                  </a:cxn>
                  <a:cxn ang="0">
                    <a:pos x="410" y="116"/>
                  </a:cxn>
                  <a:cxn ang="0">
                    <a:pos x="415" y="96"/>
                  </a:cxn>
                  <a:cxn ang="0">
                    <a:pos x="415" y="80"/>
                  </a:cxn>
                  <a:cxn ang="0">
                    <a:pos x="422" y="68"/>
                  </a:cxn>
                  <a:cxn ang="0">
                    <a:pos x="410" y="52"/>
                  </a:cxn>
                  <a:cxn ang="0">
                    <a:pos x="402" y="31"/>
                  </a:cxn>
                  <a:cxn ang="0">
                    <a:pos x="386" y="28"/>
                  </a:cxn>
                  <a:cxn ang="0">
                    <a:pos x="362" y="0"/>
                  </a:cxn>
                  <a:cxn ang="0">
                    <a:pos x="53" y="80"/>
                  </a:cxn>
                  <a:cxn ang="0">
                    <a:pos x="44" y="68"/>
                  </a:cxn>
                  <a:cxn ang="0">
                    <a:pos x="0" y="96"/>
                  </a:cxn>
                  <a:cxn ang="0">
                    <a:pos x="28" y="248"/>
                  </a:cxn>
                  <a:cxn ang="0">
                    <a:pos x="44" y="317"/>
                  </a:cxn>
                </a:cxnLst>
                <a:rect l="0" t="0" r="r" b="b"/>
                <a:pathLst>
                  <a:path w="443" h="317">
                    <a:moveTo>
                      <a:pt x="44" y="317"/>
                    </a:moveTo>
                    <a:lnTo>
                      <a:pt x="125" y="298"/>
                    </a:lnTo>
                    <a:lnTo>
                      <a:pt x="386" y="237"/>
                    </a:lnTo>
                    <a:lnTo>
                      <a:pt x="394" y="213"/>
                    </a:lnTo>
                    <a:lnTo>
                      <a:pt x="418" y="217"/>
                    </a:lnTo>
                    <a:lnTo>
                      <a:pt x="426" y="197"/>
                    </a:lnTo>
                    <a:lnTo>
                      <a:pt x="426" y="188"/>
                    </a:lnTo>
                    <a:lnTo>
                      <a:pt x="443" y="169"/>
                    </a:lnTo>
                    <a:lnTo>
                      <a:pt x="434" y="156"/>
                    </a:lnTo>
                    <a:lnTo>
                      <a:pt x="426" y="156"/>
                    </a:lnTo>
                    <a:lnTo>
                      <a:pt x="415" y="149"/>
                    </a:lnTo>
                    <a:lnTo>
                      <a:pt x="422" y="128"/>
                    </a:lnTo>
                    <a:lnTo>
                      <a:pt x="410" y="116"/>
                    </a:lnTo>
                    <a:lnTo>
                      <a:pt x="415" y="96"/>
                    </a:lnTo>
                    <a:lnTo>
                      <a:pt x="415" y="80"/>
                    </a:lnTo>
                    <a:lnTo>
                      <a:pt x="422" y="68"/>
                    </a:lnTo>
                    <a:lnTo>
                      <a:pt x="410" y="52"/>
                    </a:lnTo>
                    <a:lnTo>
                      <a:pt x="402" y="31"/>
                    </a:lnTo>
                    <a:lnTo>
                      <a:pt x="386" y="28"/>
                    </a:lnTo>
                    <a:lnTo>
                      <a:pt x="362" y="0"/>
                    </a:lnTo>
                    <a:lnTo>
                      <a:pt x="53" y="80"/>
                    </a:lnTo>
                    <a:lnTo>
                      <a:pt x="44" y="68"/>
                    </a:lnTo>
                    <a:lnTo>
                      <a:pt x="0" y="96"/>
                    </a:lnTo>
                    <a:lnTo>
                      <a:pt x="28" y="248"/>
                    </a:lnTo>
                    <a:lnTo>
                      <a:pt x="44" y="317"/>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18" name="Freeform 8">
                <a:extLst>
                  <a:ext uri="{FF2B5EF4-FFF2-40B4-BE49-F238E27FC236}">
                    <a16:creationId xmlns:a16="http://schemas.microsoft.com/office/drawing/2014/main" id="{D062C27A-147D-4823-9A81-93B3DC7293C4}"/>
                  </a:ext>
                </a:extLst>
              </p:cNvPr>
              <p:cNvSpPr>
                <a:spLocks/>
              </p:cNvSpPr>
              <p:nvPr/>
            </p:nvSpPr>
            <p:spPr bwMode="gray">
              <a:xfrm>
                <a:off x="4821" y="1423"/>
                <a:ext cx="55" cy="61"/>
              </a:xfrm>
              <a:custGeom>
                <a:avLst/>
                <a:gdLst/>
                <a:ahLst/>
                <a:cxnLst>
                  <a:cxn ang="0">
                    <a:pos x="0" y="12"/>
                  </a:cxn>
                  <a:cxn ang="0">
                    <a:pos x="19" y="61"/>
                  </a:cxn>
                  <a:cxn ang="0">
                    <a:pos x="51" y="44"/>
                  </a:cxn>
                  <a:cxn ang="0">
                    <a:pos x="51" y="33"/>
                  </a:cxn>
                  <a:cxn ang="0">
                    <a:pos x="55" y="21"/>
                  </a:cxn>
                  <a:cxn ang="0">
                    <a:pos x="47" y="12"/>
                  </a:cxn>
                  <a:cxn ang="0">
                    <a:pos x="39" y="12"/>
                  </a:cxn>
                  <a:cxn ang="0">
                    <a:pos x="31" y="0"/>
                  </a:cxn>
                  <a:cxn ang="0">
                    <a:pos x="0" y="12"/>
                  </a:cxn>
                </a:cxnLst>
                <a:rect l="0" t="0" r="r" b="b"/>
                <a:pathLst>
                  <a:path w="55" h="61">
                    <a:moveTo>
                      <a:pt x="0" y="12"/>
                    </a:moveTo>
                    <a:lnTo>
                      <a:pt x="19" y="61"/>
                    </a:lnTo>
                    <a:lnTo>
                      <a:pt x="51" y="44"/>
                    </a:lnTo>
                    <a:lnTo>
                      <a:pt x="51" y="33"/>
                    </a:lnTo>
                    <a:lnTo>
                      <a:pt x="55" y="21"/>
                    </a:lnTo>
                    <a:lnTo>
                      <a:pt x="47" y="12"/>
                    </a:lnTo>
                    <a:lnTo>
                      <a:pt x="39" y="12"/>
                    </a:lnTo>
                    <a:lnTo>
                      <a:pt x="31" y="0"/>
                    </a:lnTo>
                    <a:lnTo>
                      <a:pt x="0" y="1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19" name="Freeform 9">
                <a:extLst>
                  <a:ext uri="{FF2B5EF4-FFF2-40B4-BE49-F238E27FC236}">
                    <a16:creationId xmlns:a16="http://schemas.microsoft.com/office/drawing/2014/main" id="{5F893BA5-C025-4B2B-A8CA-E21BD9FD2B22}"/>
                  </a:ext>
                </a:extLst>
              </p:cNvPr>
              <p:cNvSpPr>
                <a:spLocks/>
              </p:cNvSpPr>
              <p:nvPr/>
            </p:nvSpPr>
            <p:spPr bwMode="gray">
              <a:xfrm>
                <a:off x="4720" y="1435"/>
                <a:ext cx="120" cy="122"/>
              </a:xfrm>
              <a:custGeom>
                <a:avLst/>
                <a:gdLst/>
                <a:ahLst/>
                <a:cxnLst>
                  <a:cxn ang="0">
                    <a:pos x="20" y="122"/>
                  </a:cxn>
                  <a:cxn ang="0">
                    <a:pos x="120" y="49"/>
                  </a:cxn>
                  <a:cxn ang="0">
                    <a:pos x="101" y="0"/>
                  </a:cxn>
                  <a:cxn ang="0">
                    <a:pos x="0" y="32"/>
                  </a:cxn>
                  <a:cxn ang="0">
                    <a:pos x="11" y="93"/>
                  </a:cxn>
                  <a:cxn ang="0">
                    <a:pos x="23" y="101"/>
                  </a:cxn>
                  <a:cxn ang="0">
                    <a:pos x="11" y="122"/>
                  </a:cxn>
                  <a:cxn ang="0">
                    <a:pos x="20" y="122"/>
                  </a:cxn>
                </a:cxnLst>
                <a:rect l="0" t="0" r="r" b="b"/>
                <a:pathLst>
                  <a:path w="120" h="122">
                    <a:moveTo>
                      <a:pt x="20" y="122"/>
                    </a:moveTo>
                    <a:lnTo>
                      <a:pt x="120" y="49"/>
                    </a:lnTo>
                    <a:lnTo>
                      <a:pt x="101" y="0"/>
                    </a:lnTo>
                    <a:lnTo>
                      <a:pt x="0" y="32"/>
                    </a:lnTo>
                    <a:lnTo>
                      <a:pt x="11" y="93"/>
                    </a:lnTo>
                    <a:lnTo>
                      <a:pt x="23" y="101"/>
                    </a:lnTo>
                    <a:lnTo>
                      <a:pt x="11" y="122"/>
                    </a:lnTo>
                    <a:lnTo>
                      <a:pt x="20" y="12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0" name="Freeform 10">
                <a:extLst>
                  <a:ext uri="{FF2B5EF4-FFF2-40B4-BE49-F238E27FC236}">
                    <a16:creationId xmlns:a16="http://schemas.microsoft.com/office/drawing/2014/main" id="{61D5247F-D66F-406E-8751-990F7DD85FBD}"/>
                  </a:ext>
                </a:extLst>
              </p:cNvPr>
              <p:cNvSpPr>
                <a:spLocks/>
              </p:cNvSpPr>
              <p:nvPr/>
            </p:nvSpPr>
            <p:spPr bwMode="gray">
              <a:xfrm>
                <a:off x="4708" y="1322"/>
                <a:ext cx="249" cy="145"/>
              </a:xfrm>
              <a:custGeom>
                <a:avLst/>
                <a:gdLst/>
                <a:ahLst/>
                <a:cxnLst>
                  <a:cxn ang="0">
                    <a:pos x="48" y="53"/>
                  </a:cxn>
                  <a:cxn ang="0">
                    <a:pos x="116" y="25"/>
                  </a:cxn>
                  <a:cxn ang="0">
                    <a:pos x="132" y="5"/>
                  </a:cxn>
                  <a:cxn ang="0">
                    <a:pos x="152" y="0"/>
                  </a:cxn>
                  <a:cxn ang="0">
                    <a:pos x="152" y="13"/>
                  </a:cxn>
                  <a:cxn ang="0">
                    <a:pos x="160" y="21"/>
                  </a:cxn>
                  <a:cxn ang="0">
                    <a:pos x="168" y="25"/>
                  </a:cxn>
                  <a:cxn ang="0">
                    <a:pos x="180" y="25"/>
                  </a:cxn>
                  <a:cxn ang="0">
                    <a:pos x="168" y="33"/>
                  </a:cxn>
                  <a:cxn ang="0">
                    <a:pos x="164" y="46"/>
                  </a:cxn>
                  <a:cxn ang="0">
                    <a:pos x="164" y="53"/>
                  </a:cxn>
                  <a:cxn ang="0">
                    <a:pos x="180" y="62"/>
                  </a:cxn>
                  <a:cxn ang="0">
                    <a:pos x="185" y="62"/>
                  </a:cxn>
                  <a:cxn ang="0">
                    <a:pos x="192" y="73"/>
                  </a:cxn>
                  <a:cxn ang="0">
                    <a:pos x="201" y="94"/>
                  </a:cxn>
                  <a:cxn ang="0">
                    <a:pos x="229" y="94"/>
                  </a:cxn>
                  <a:cxn ang="0">
                    <a:pos x="240" y="85"/>
                  </a:cxn>
                  <a:cxn ang="0">
                    <a:pos x="233" y="73"/>
                  </a:cxn>
                  <a:cxn ang="0">
                    <a:pos x="224" y="65"/>
                  </a:cxn>
                  <a:cxn ang="0">
                    <a:pos x="224" y="62"/>
                  </a:cxn>
                  <a:cxn ang="0">
                    <a:pos x="240" y="73"/>
                  </a:cxn>
                  <a:cxn ang="0">
                    <a:pos x="249" y="81"/>
                  </a:cxn>
                  <a:cxn ang="0">
                    <a:pos x="249" y="94"/>
                  </a:cxn>
                  <a:cxn ang="0">
                    <a:pos x="220" y="106"/>
                  </a:cxn>
                  <a:cxn ang="0">
                    <a:pos x="212" y="122"/>
                  </a:cxn>
                  <a:cxn ang="0">
                    <a:pos x="201" y="106"/>
                  </a:cxn>
                  <a:cxn ang="0">
                    <a:pos x="192" y="122"/>
                  </a:cxn>
                  <a:cxn ang="0">
                    <a:pos x="189" y="134"/>
                  </a:cxn>
                  <a:cxn ang="0">
                    <a:pos x="180" y="134"/>
                  </a:cxn>
                  <a:cxn ang="0">
                    <a:pos x="160" y="113"/>
                  </a:cxn>
                  <a:cxn ang="0">
                    <a:pos x="152" y="113"/>
                  </a:cxn>
                  <a:cxn ang="0">
                    <a:pos x="144" y="101"/>
                  </a:cxn>
                  <a:cxn ang="0">
                    <a:pos x="113" y="113"/>
                  </a:cxn>
                  <a:cxn ang="0">
                    <a:pos x="12" y="145"/>
                  </a:cxn>
                  <a:cxn ang="0">
                    <a:pos x="0" y="73"/>
                  </a:cxn>
                  <a:cxn ang="0">
                    <a:pos x="48" y="53"/>
                  </a:cxn>
                </a:cxnLst>
                <a:rect l="0" t="0" r="r" b="b"/>
                <a:pathLst>
                  <a:path w="249" h="145">
                    <a:moveTo>
                      <a:pt x="48" y="53"/>
                    </a:moveTo>
                    <a:lnTo>
                      <a:pt x="116" y="25"/>
                    </a:lnTo>
                    <a:lnTo>
                      <a:pt x="132" y="5"/>
                    </a:lnTo>
                    <a:lnTo>
                      <a:pt x="152" y="0"/>
                    </a:lnTo>
                    <a:lnTo>
                      <a:pt x="152" y="13"/>
                    </a:lnTo>
                    <a:lnTo>
                      <a:pt x="160" y="21"/>
                    </a:lnTo>
                    <a:lnTo>
                      <a:pt x="168" y="25"/>
                    </a:lnTo>
                    <a:lnTo>
                      <a:pt x="180" y="25"/>
                    </a:lnTo>
                    <a:lnTo>
                      <a:pt x="168" y="33"/>
                    </a:lnTo>
                    <a:lnTo>
                      <a:pt x="164" y="46"/>
                    </a:lnTo>
                    <a:lnTo>
                      <a:pt x="164" y="53"/>
                    </a:lnTo>
                    <a:lnTo>
                      <a:pt x="180" y="62"/>
                    </a:lnTo>
                    <a:lnTo>
                      <a:pt x="185" y="62"/>
                    </a:lnTo>
                    <a:lnTo>
                      <a:pt x="192" y="73"/>
                    </a:lnTo>
                    <a:lnTo>
                      <a:pt x="201" y="94"/>
                    </a:lnTo>
                    <a:lnTo>
                      <a:pt x="229" y="94"/>
                    </a:lnTo>
                    <a:lnTo>
                      <a:pt x="240" y="85"/>
                    </a:lnTo>
                    <a:lnTo>
                      <a:pt x="233" y="73"/>
                    </a:lnTo>
                    <a:lnTo>
                      <a:pt x="224" y="65"/>
                    </a:lnTo>
                    <a:lnTo>
                      <a:pt x="224" y="62"/>
                    </a:lnTo>
                    <a:lnTo>
                      <a:pt x="240" y="73"/>
                    </a:lnTo>
                    <a:lnTo>
                      <a:pt x="249" y="81"/>
                    </a:lnTo>
                    <a:lnTo>
                      <a:pt x="249" y="94"/>
                    </a:lnTo>
                    <a:lnTo>
                      <a:pt x="220" y="106"/>
                    </a:lnTo>
                    <a:lnTo>
                      <a:pt x="212" y="122"/>
                    </a:lnTo>
                    <a:lnTo>
                      <a:pt x="201" y="106"/>
                    </a:lnTo>
                    <a:lnTo>
                      <a:pt x="192" y="122"/>
                    </a:lnTo>
                    <a:lnTo>
                      <a:pt x="189" y="134"/>
                    </a:lnTo>
                    <a:lnTo>
                      <a:pt x="180" y="134"/>
                    </a:lnTo>
                    <a:lnTo>
                      <a:pt x="160" y="113"/>
                    </a:lnTo>
                    <a:lnTo>
                      <a:pt x="152" y="113"/>
                    </a:lnTo>
                    <a:lnTo>
                      <a:pt x="144" y="101"/>
                    </a:lnTo>
                    <a:lnTo>
                      <a:pt x="113" y="113"/>
                    </a:lnTo>
                    <a:lnTo>
                      <a:pt x="12" y="145"/>
                    </a:lnTo>
                    <a:lnTo>
                      <a:pt x="0" y="73"/>
                    </a:lnTo>
                    <a:lnTo>
                      <a:pt x="48" y="5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1" name="Freeform 11">
                <a:extLst>
                  <a:ext uri="{FF2B5EF4-FFF2-40B4-BE49-F238E27FC236}">
                    <a16:creationId xmlns:a16="http://schemas.microsoft.com/office/drawing/2014/main" id="{6D1C1E1E-BD34-410D-BF8D-A46247027732}"/>
                  </a:ext>
                </a:extLst>
              </p:cNvPr>
              <p:cNvSpPr>
                <a:spLocks/>
              </p:cNvSpPr>
              <p:nvPr/>
            </p:nvSpPr>
            <p:spPr bwMode="gray">
              <a:xfrm>
                <a:off x="4775" y="824"/>
                <a:ext cx="279" cy="479"/>
              </a:xfrm>
              <a:custGeom>
                <a:avLst/>
                <a:gdLst/>
                <a:ahLst/>
                <a:cxnLst>
                  <a:cxn ang="0">
                    <a:pos x="0" y="286"/>
                  </a:cxn>
                  <a:cxn ang="0">
                    <a:pos x="85" y="479"/>
                  </a:cxn>
                  <a:cxn ang="0">
                    <a:pos x="97" y="479"/>
                  </a:cxn>
                  <a:cxn ang="0">
                    <a:pos x="97" y="403"/>
                  </a:cxn>
                  <a:cxn ang="0">
                    <a:pos x="93" y="403"/>
                  </a:cxn>
                  <a:cxn ang="0">
                    <a:pos x="113" y="359"/>
                  </a:cxn>
                  <a:cxn ang="0">
                    <a:pos x="118" y="362"/>
                  </a:cxn>
                  <a:cxn ang="0">
                    <a:pos x="138" y="343"/>
                  </a:cxn>
                  <a:cxn ang="0">
                    <a:pos x="153" y="306"/>
                  </a:cxn>
                  <a:cxn ang="0">
                    <a:pos x="153" y="290"/>
                  </a:cxn>
                  <a:cxn ang="0">
                    <a:pos x="157" y="286"/>
                  </a:cxn>
                  <a:cxn ang="0">
                    <a:pos x="166" y="281"/>
                  </a:cxn>
                  <a:cxn ang="0">
                    <a:pos x="185" y="286"/>
                  </a:cxn>
                  <a:cxn ang="0">
                    <a:pos x="206" y="270"/>
                  </a:cxn>
                  <a:cxn ang="0">
                    <a:pos x="238" y="209"/>
                  </a:cxn>
                  <a:cxn ang="0">
                    <a:pos x="258" y="209"/>
                  </a:cxn>
                  <a:cxn ang="0">
                    <a:pos x="274" y="202"/>
                  </a:cxn>
                  <a:cxn ang="0">
                    <a:pos x="279" y="177"/>
                  </a:cxn>
                  <a:cxn ang="0">
                    <a:pos x="263" y="161"/>
                  </a:cxn>
                  <a:cxn ang="0">
                    <a:pos x="254" y="165"/>
                  </a:cxn>
                  <a:cxn ang="0">
                    <a:pos x="245" y="145"/>
                  </a:cxn>
                  <a:cxn ang="0">
                    <a:pos x="245" y="129"/>
                  </a:cxn>
                  <a:cxn ang="0">
                    <a:pos x="226" y="110"/>
                  </a:cxn>
                  <a:cxn ang="0">
                    <a:pos x="178" y="16"/>
                  </a:cxn>
                  <a:cxn ang="0">
                    <a:pos x="162" y="16"/>
                  </a:cxn>
                  <a:cxn ang="0">
                    <a:pos x="145" y="4"/>
                  </a:cxn>
                  <a:cxn ang="0">
                    <a:pos x="125" y="0"/>
                  </a:cxn>
                  <a:cxn ang="0">
                    <a:pos x="118" y="9"/>
                  </a:cxn>
                  <a:cxn ang="0">
                    <a:pos x="113" y="20"/>
                  </a:cxn>
                  <a:cxn ang="0">
                    <a:pos x="97" y="25"/>
                  </a:cxn>
                  <a:cxn ang="0">
                    <a:pos x="85" y="16"/>
                  </a:cxn>
                  <a:cxn ang="0">
                    <a:pos x="73" y="16"/>
                  </a:cxn>
                  <a:cxn ang="0">
                    <a:pos x="41" y="129"/>
                  </a:cxn>
                  <a:cxn ang="0">
                    <a:pos x="41" y="209"/>
                  </a:cxn>
                  <a:cxn ang="0">
                    <a:pos x="28" y="226"/>
                  </a:cxn>
                  <a:cxn ang="0">
                    <a:pos x="25" y="242"/>
                  </a:cxn>
                  <a:cxn ang="0">
                    <a:pos x="17" y="249"/>
                  </a:cxn>
                  <a:cxn ang="0">
                    <a:pos x="17" y="265"/>
                  </a:cxn>
                  <a:cxn ang="0">
                    <a:pos x="0" y="286"/>
                  </a:cxn>
                </a:cxnLst>
                <a:rect l="0" t="0" r="r" b="b"/>
                <a:pathLst>
                  <a:path w="279" h="479">
                    <a:moveTo>
                      <a:pt x="0" y="286"/>
                    </a:moveTo>
                    <a:lnTo>
                      <a:pt x="85" y="479"/>
                    </a:lnTo>
                    <a:lnTo>
                      <a:pt x="97" y="479"/>
                    </a:lnTo>
                    <a:lnTo>
                      <a:pt x="97" y="403"/>
                    </a:lnTo>
                    <a:lnTo>
                      <a:pt x="93" y="403"/>
                    </a:lnTo>
                    <a:lnTo>
                      <a:pt x="113" y="359"/>
                    </a:lnTo>
                    <a:lnTo>
                      <a:pt x="118" y="362"/>
                    </a:lnTo>
                    <a:lnTo>
                      <a:pt x="138" y="343"/>
                    </a:lnTo>
                    <a:lnTo>
                      <a:pt x="153" y="306"/>
                    </a:lnTo>
                    <a:lnTo>
                      <a:pt x="153" y="290"/>
                    </a:lnTo>
                    <a:lnTo>
                      <a:pt x="157" y="286"/>
                    </a:lnTo>
                    <a:lnTo>
                      <a:pt x="166" y="281"/>
                    </a:lnTo>
                    <a:lnTo>
                      <a:pt x="185" y="286"/>
                    </a:lnTo>
                    <a:lnTo>
                      <a:pt x="206" y="270"/>
                    </a:lnTo>
                    <a:lnTo>
                      <a:pt x="238" y="209"/>
                    </a:lnTo>
                    <a:lnTo>
                      <a:pt x="258" y="209"/>
                    </a:lnTo>
                    <a:lnTo>
                      <a:pt x="274" y="202"/>
                    </a:lnTo>
                    <a:lnTo>
                      <a:pt x="279" y="177"/>
                    </a:lnTo>
                    <a:lnTo>
                      <a:pt x="263" y="161"/>
                    </a:lnTo>
                    <a:lnTo>
                      <a:pt x="254" y="165"/>
                    </a:lnTo>
                    <a:lnTo>
                      <a:pt x="245" y="145"/>
                    </a:lnTo>
                    <a:lnTo>
                      <a:pt x="245" y="129"/>
                    </a:lnTo>
                    <a:lnTo>
                      <a:pt x="226" y="110"/>
                    </a:lnTo>
                    <a:lnTo>
                      <a:pt x="178" y="16"/>
                    </a:lnTo>
                    <a:lnTo>
                      <a:pt x="162" y="16"/>
                    </a:lnTo>
                    <a:lnTo>
                      <a:pt x="145" y="4"/>
                    </a:lnTo>
                    <a:lnTo>
                      <a:pt x="125" y="0"/>
                    </a:lnTo>
                    <a:lnTo>
                      <a:pt x="118" y="9"/>
                    </a:lnTo>
                    <a:lnTo>
                      <a:pt x="113" y="20"/>
                    </a:lnTo>
                    <a:lnTo>
                      <a:pt x="97" y="25"/>
                    </a:lnTo>
                    <a:lnTo>
                      <a:pt x="85" y="16"/>
                    </a:lnTo>
                    <a:lnTo>
                      <a:pt x="73" y="16"/>
                    </a:lnTo>
                    <a:lnTo>
                      <a:pt x="41" y="129"/>
                    </a:lnTo>
                    <a:lnTo>
                      <a:pt x="41" y="209"/>
                    </a:lnTo>
                    <a:lnTo>
                      <a:pt x="28" y="226"/>
                    </a:lnTo>
                    <a:lnTo>
                      <a:pt x="25" y="242"/>
                    </a:lnTo>
                    <a:lnTo>
                      <a:pt x="17" y="249"/>
                    </a:lnTo>
                    <a:lnTo>
                      <a:pt x="17" y="265"/>
                    </a:lnTo>
                    <a:lnTo>
                      <a:pt x="0" y="286"/>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2" name="Freeform 12">
                <a:extLst>
                  <a:ext uri="{FF2B5EF4-FFF2-40B4-BE49-F238E27FC236}">
                    <a16:creationId xmlns:a16="http://schemas.microsoft.com/office/drawing/2014/main" id="{0E20D164-A5FD-49F5-A5E7-DCCB53CA3F46}"/>
                  </a:ext>
                </a:extLst>
              </p:cNvPr>
              <p:cNvSpPr>
                <a:spLocks/>
              </p:cNvSpPr>
              <p:nvPr/>
            </p:nvSpPr>
            <p:spPr bwMode="gray">
              <a:xfrm>
                <a:off x="4731" y="1110"/>
                <a:ext cx="129" cy="265"/>
              </a:xfrm>
              <a:custGeom>
                <a:avLst/>
                <a:gdLst/>
                <a:ahLst/>
                <a:cxnLst>
                  <a:cxn ang="0">
                    <a:pos x="44" y="0"/>
                  </a:cxn>
                  <a:cxn ang="0">
                    <a:pos x="5" y="12"/>
                  </a:cxn>
                  <a:cxn ang="0">
                    <a:pos x="25" y="64"/>
                  </a:cxn>
                  <a:cxn ang="0">
                    <a:pos x="21" y="85"/>
                  </a:cxn>
                  <a:cxn ang="0">
                    <a:pos x="9" y="117"/>
                  </a:cxn>
                  <a:cxn ang="0">
                    <a:pos x="9" y="136"/>
                  </a:cxn>
                  <a:cxn ang="0">
                    <a:pos x="0" y="177"/>
                  </a:cxn>
                  <a:cxn ang="0">
                    <a:pos x="25" y="265"/>
                  </a:cxn>
                  <a:cxn ang="0">
                    <a:pos x="93" y="237"/>
                  </a:cxn>
                  <a:cxn ang="0">
                    <a:pos x="109" y="217"/>
                  </a:cxn>
                  <a:cxn ang="0">
                    <a:pos x="129" y="212"/>
                  </a:cxn>
                  <a:cxn ang="0">
                    <a:pos x="129" y="193"/>
                  </a:cxn>
                  <a:cxn ang="0">
                    <a:pos x="44" y="0"/>
                  </a:cxn>
                </a:cxnLst>
                <a:rect l="0" t="0" r="r" b="b"/>
                <a:pathLst>
                  <a:path w="129" h="265">
                    <a:moveTo>
                      <a:pt x="44" y="0"/>
                    </a:moveTo>
                    <a:lnTo>
                      <a:pt x="5" y="12"/>
                    </a:lnTo>
                    <a:lnTo>
                      <a:pt x="25" y="64"/>
                    </a:lnTo>
                    <a:lnTo>
                      <a:pt x="21" y="85"/>
                    </a:lnTo>
                    <a:lnTo>
                      <a:pt x="9" y="117"/>
                    </a:lnTo>
                    <a:lnTo>
                      <a:pt x="9" y="136"/>
                    </a:lnTo>
                    <a:lnTo>
                      <a:pt x="0" y="177"/>
                    </a:lnTo>
                    <a:lnTo>
                      <a:pt x="25" y="265"/>
                    </a:lnTo>
                    <a:lnTo>
                      <a:pt x="93" y="237"/>
                    </a:lnTo>
                    <a:lnTo>
                      <a:pt x="109" y="217"/>
                    </a:lnTo>
                    <a:lnTo>
                      <a:pt x="129" y="212"/>
                    </a:lnTo>
                    <a:lnTo>
                      <a:pt x="129" y="193"/>
                    </a:lnTo>
                    <a:lnTo>
                      <a:pt x="44"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3" name="Freeform 13">
                <a:extLst>
                  <a:ext uri="{FF2B5EF4-FFF2-40B4-BE49-F238E27FC236}">
                    <a16:creationId xmlns:a16="http://schemas.microsoft.com/office/drawing/2014/main" id="{FB06394A-1EE5-42D6-992D-BD9E43601B3D}"/>
                  </a:ext>
                </a:extLst>
              </p:cNvPr>
              <p:cNvSpPr>
                <a:spLocks/>
              </p:cNvSpPr>
              <p:nvPr/>
            </p:nvSpPr>
            <p:spPr bwMode="gray">
              <a:xfrm>
                <a:off x="4635" y="1122"/>
                <a:ext cx="121" cy="273"/>
              </a:xfrm>
              <a:custGeom>
                <a:avLst/>
                <a:gdLst/>
                <a:ahLst/>
                <a:cxnLst>
                  <a:cxn ang="0">
                    <a:pos x="4" y="92"/>
                  </a:cxn>
                  <a:cxn ang="0">
                    <a:pos x="0" y="40"/>
                  </a:cxn>
                  <a:cxn ang="0">
                    <a:pos x="101" y="0"/>
                  </a:cxn>
                  <a:cxn ang="0">
                    <a:pos x="121" y="52"/>
                  </a:cxn>
                  <a:cxn ang="0">
                    <a:pos x="117" y="73"/>
                  </a:cxn>
                  <a:cxn ang="0">
                    <a:pos x="105" y="105"/>
                  </a:cxn>
                  <a:cxn ang="0">
                    <a:pos x="105" y="124"/>
                  </a:cxn>
                  <a:cxn ang="0">
                    <a:pos x="96" y="165"/>
                  </a:cxn>
                  <a:cxn ang="0">
                    <a:pos x="121" y="253"/>
                  </a:cxn>
                  <a:cxn ang="0">
                    <a:pos x="73" y="273"/>
                  </a:cxn>
                  <a:cxn ang="0">
                    <a:pos x="57" y="205"/>
                  </a:cxn>
                  <a:cxn ang="0">
                    <a:pos x="45" y="193"/>
                  </a:cxn>
                  <a:cxn ang="0">
                    <a:pos x="32" y="140"/>
                  </a:cxn>
                  <a:cxn ang="0">
                    <a:pos x="4" y="92"/>
                  </a:cxn>
                </a:cxnLst>
                <a:rect l="0" t="0" r="r" b="b"/>
                <a:pathLst>
                  <a:path w="121" h="273">
                    <a:moveTo>
                      <a:pt x="4" y="92"/>
                    </a:moveTo>
                    <a:lnTo>
                      <a:pt x="0" y="40"/>
                    </a:lnTo>
                    <a:lnTo>
                      <a:pt x="101" y="0"/>
                    </a:lnTo>
                    <a:lnTo>
                      <a:pt x="121" y="52"/>
                    </a:lnTo>
                    <a:lnTo>
                      <a:pt x="117" y="73"/>
                    </a:lnTo>
                    <a:lnTo>
                      <a:pt x="105" y="105"/>
                    </a:lnTo>
                    <a:lnTo>
                      <a:pt x="105" y="124"/>
                    </a:lnTo>
                    <a:lnTo>
                      <a:pt x="96" y="165"/>
                    </a:lnTo>
                    <a:lnTo>
                      <a:pt x="121" y="253"/>
                    </a:lnTo>
                    <a:lnTo>
                      <a:pt x="73" y="273"/>
                    </a:lnTo>
                    <a:lnTo>
                      <a:pt x="57" y="205"/>
                    </a:lnTo>
                    <a:lnTo>
                      <a:pt x="45" y="193"/>
                    </a:lnTo>
                    <a:lnTo>
                      <a:pt x="32" y="140"/>
                    </a:lnTo>
                    <a:lnTo>
                      <a:pt x="4" y="9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4" name="Freeform 14">
                <a:extLst>
                  <a:ext uri="{FF2B5EF4-FFF2-40B4-BE49-F238E27FC236}">
                    <a16:creationId xmlns:a16="http://schemas.microsoft.com/office/drawing/2014/main" id="{C23A48BF-99B2-4762-BC41-6791C3585035}"/>
                  </a:ext>
                </a:extLst>
              </p:cNvPr>
              <p:cNvSpPr>
                <a:spLocks/>
              </p:cNvSpPr>
              <p:nvPr/>
            </p:nvSpPr>
            <p:spPr bwMode="gray">
              <a:xfrm>
                <a:off x="3767" y="1315"/>
                <a:ext cx="293" cy="402"/>
              </a:xfrm>
              <a:custGeom>
                <a:avLst/>
                <a:gdLst/>
                <a:ahLst/>
                <a:cxnLst>
                  <a:cxn ang="0">
                    <a:pos x="293" y="242"/>
                  </a:cxn>
                  <a:cxn ang="0">
                    <a:pos x="293" y="221"/>
                  </a:cxn>
                  <a:cxn ang="0">
                    <a:pos x="253" y="129"/>
                  </a:cxn>
                  <a:cxn ang="0">
                    <a:pos x="233" y="141"/>
                  </a:cxn>
                  <a:cxn ang="0">
                    <a:pos x="225" y="169"/>
                  </a:cxn>
                  <a:cxn ang="0">
                    <a:pos x="205" y="180"/>
                  </a:cxn>
                  <a:cxn ang="0">
                    <a:pos x="185" y="180"/>
                  </a:cxn>
                  <a:cxn ang="0">
                    <a:pos x="185" y="152"/>
                  </a:cxn>
                  <a:cxn ang="0">
                    <a:pos x="217" y="129"/>
                  </a:cxn>
                  <a:cxn ang="0">
                    <a:pos x="209" y="72"/>
                  </a:cxn>
                  <a:cxn ang="0">
                    <a:pos x="185" y="20"/>
                  </a:cxn>
                  <a:cxn ang="0">
                    <a:pos x="89" y="0"/>
                  </a:cxn>
                  <a:cxn ang="0">
                    <a:pos x="68" y="20"/>
                  </a:cxn>
                  <a:cxn ang="0">
                    <a:pos x="73" y="40"/>
                  </a:cxn>
                  <a:cxn ang="0">
                    <a:pos x="68" y="69"/>
                  </a:cxn>
                  <a:cxn ang="0">
                    <a:pos x="68" y="92"/>
                  </a:cxn>
                  <a:cxn ang="0">
                    <a:pos x="48" y="88"/>
                  </a:cxn>
                  <a:cxn ang="0">
                    <a:pos x="36" y="53"/>
                  </a:cxn>
                  <a:cxn ang="0">
                    <a:pos x="16" y="113"/>
                  </a:cxn>
                  <a:cxn ang="0">
                    <a:pos x="0" y="242"/>
                  </a:cxn>
                  <a:cxn ang="0">
                    <a:pos x="32" y="286"/>
                  </a:cxn>
                  <a:cxn ang="0">
                    <a:pos x="32" y="330"/>
                  </a:cxn>
                  <a:cxn ang="0">
                    <a:pos x="41" y="365"/>
                  </a:cxn>
                  <a:cxn ang="0">
                    <a:pos x="28" y="402"/>
                  </a:cxn>
                  <a:cxn ang="0">
                    <a:pos x="157" y="386"/>
                  </a:cxn>
                  <a:cxn ang="0">
                    <a:pos x="265" y="365"/>
                  </a:cxn>
                  <a:cxn ang="0">
                    <a:pos x="253" y="342"/>
                  </a:cxn>
                  <a:cxn ang="0">
                    <a:pos x="258" y="321"/>
                  </a:cxn>
                  <a:cxn ang="0">
                    <a:pos x="269" y="305"/>
                  </a:cxn>
                  <a:cxn ang="0">
                    <a:pos x="293" y="242"/>
                  </a:cxn>
                </a:cxnLst>
                <a:rect l="0" t="0" r="r" b="b"/>
                <a:pathLst>
                  <a:path w="293" h="402">
                    <a:moveTo>
                      <a:pt x="293" y="242"/>
                    </a:moveTo>
                    <a:lnTo>
                      <a:pt x="293" y="221"/>
                    </a:lnTo>
                    <a:lnTo>
                      <a:pt x="253" y="129"/>
                    </a:lnTo>
                    <a:lnTo>
                      <a:pt x="233" y="141"/>
                    </a:lnTo>
                    <a:lnTo>
                      <a:pt x="225" y="169"/>
                    </a:lnTo>
                    <a:lnTo>
                      <a:pt x="205" y="180"/>
                    </a:lnTo>
                    <a:lnTo>
                      <a:pt x="185" y="180"/>
                    </a:lnTo>
                    <a:lnTo>
                      <a:pt x="185" y="152"/>
                    </a:lnTo>
                    <a:lnTo>
                      <a:pt x="217" y="129"/>
                    </a:lnTo>
                    <a:lnTo>
                      <a:pt x="209" y="72"/>
                    </a:lnTo>
                    <a:lnTo>
                      <a:pt x="185" y="20"/>
                    </a:lnTo>
                    <a:lnTo>
                      <a:pt x="89" y="0"/>
                    </a:lnTo>
                    <a:lnTo>
                      <a:pt x="68" y="20"/>
                    </a:lnTo>
                    <a:lnTo>
                      <a:pt x="73" y="40"/>
                    </a:lnTo>
                    <a:lnTo>
                      <a:pt x="68" y="69"/>
                    </a:lnTo>
                    <a:lnTo>
                      <a:pt x="68" y="92"/>
                    </a:lnTo>
                    <a:lnTo>
                      <a:pt x="48" y="88"/>
                    </a:lnTo>
                    <a:lnTo>
                      <a:pt x="36" y="53"/>
                    </a:lnTo>
                    <a:lnTo>
                      <a:pt x="16" y="113"/>
                    </a:lnTo>
                    <a:lnTo>
                      <a:pt x="0" y="242"/>
                    </a:lnTo>
                    <a:lnTo>
                      <a:pt x="32" y="286"/>
                    </a:lnTo>
                    <a:lnTo>
                      <a:pt x="32" y="330"/>
                    </a:lnTo>
                    <a:lnTo>
                      <a:pt x="41" y="365"/>
                    </a:lnTo>
                    <a:lnTo>
                      <a:pt x="28" y="402"/>
                    </a:lnTo>
                    <a:lnTo>
                      <a:pt x="157" y="386"/>
                    </a:lnTo>
                    <a:lnTo>
                      <a:pt x="265" y="365"/>
                    </a:lnTo>
                    <a:lnTo>
                      <a:pt x="253" y="342"/>
                    </a:lnTo>
                    <a:lnTo>
                      <a:pt x="258" y="321"/>
                    </a:lnTo>
                    <a:lnTo>
                      <a:pt x="269" y="305"/>
                    </a:lnTo>
                    <a:lnTo>
                      <a:pt x="293" y="24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5" name="Freeform 15">
                <a:extLst>
                  <a:ext uri="{FF2B5EF4-FFF2-40B4-BE49-F238E27FC236}">
                    <a16:creationId xmlns:a16="http://schemas.microsoft.com/office/drawing/2014/main" id="{33C0A42F-8A8A-47E6-98FD-CF30E0C816BB}"/>
                  </a:ext>
                </a:extLst>
              </p:cNvPr>
              <p:cNvSpPr>
                <a:spLocks/>
              </p:cNvSpPr>
              <p:nvPr/>
            </p:nvSpPr>
            <p:spPr bwMode="gray">
              <a:xfrm>
                <a:off x="3473" y="1174"/>
                <a:ext cx="430" cy="229"/>
              </a:xfrm>
              <a:custGeom>
                <a:avLst/>
                <a:gdLst/>
                <a:ahLst/>
                <a:cxnLst>
                  <a:cxn ang="0">
                    <a:pos x="201" y="229"/>
                  </a:cxn>
                  <a:cxn ang="0">
                    <a:pos x="242" y="169"/>
                  </a:cxn>
                  <a:cxn ang="0">
                    <a:pos x="262" y="169"/>
                  </a:cxn>
                  <a:cxn ang="0">
                    <a:pos x="289" y="132"/>
                  </a:cxn>
                  <a:cxn ang="0">
                    <a:pos x="310" y="132"/>
                  </a:cxn>
                  <a:cxn ang="0">
                    <a:pos x="335" y="113"/>
                  </a:cxn>
                  <a:cxn ang="0">
                    <a:pos x="367" y="121"/>
                  </a:cxn>
                  <a:cxn ang="0">
                    <a:pos x="430" y="109"/>
                  </a:cxn>
                  <a:cxn ang="0">
                    <a:pos x="399" y="60"/>
                  </a:cxn>
                  <a:cxn ang="0">
                    <a:pos x="362" y="60"/>
                  </a:cxn>
                  <a:cxn ang="0">
                    <a:pos x="346" y="32"/>
                  </a:cxn>
                  <a:cxn ang="0">
                    <a:pos x="326" y="32"/>
                  </a:cxn>
                  <a:cxn ang="0">
                    <a:pos x="289" y="53"/>
                  </a:cxn>
                  <a:cxn ang="0">
                    <a:pos x="242" y="60"/>
                  </a:cxn>
                  <a:cxn ang="0">
                    <a:pos x="242" y="81"/>
                  </a:cxn>
                  <a:cxn ang="0">
                    <a:pos x="213" y="69"/>
                  </a:cxn>
                  <a:cxn ang="0">
                    <a:pos x="190" y="88"/>
                  </a:cxn>
                  <a:cxn ang="0">
                    <a:pos x="181" y="60"/>
                  </a:cxn>
                  <a:cxn ang="0">
                    <a:pos x="162" y="49"/>
                  </a:cxn>
                  <a:cxn ang="0">
                    <a:pos x="134" y="49"/>
                  </a:cxn>
                  <a:cxn ang="0">
                    <a:pos x="121" y="60"/>
                  </a:cxn>
                  <a:cxn ang="0">
                    <a:pos x="113" y="49"/>
                  </a:cxn>
                  <a:cxn ang="0">
                    <a:pos x="121" y="21"/>
                  </a:cxn>
                  <a:cxn ang="0">
                    <a:pos x="162" y="0"/>
                  </a:cxn>
                  <a:cxn ang="0">
                    <a:pos x="113" y="9"/>
                  </a:cxn>
                  <a:cxn ang="0">
                    <a:pos x="81" y="60"/>
                  </a:cxn>
                  <a:cxn ang="0">
                    <a:pos x="0" y="113"/>
                  </a:cxn>
                  <a:cxn ang="0">
                    <a:pos x="28" y="132"/>
                  </a:cxn>
                  <a:cxn ang="0">
                    <a:pos x="90" y="132"/>
                  </a:cxn>
                  <a:cxn ang="0">
                    <a:pos x="121" y="161"/>
                  </a:cxn>
                  <a:cxn ang="0">
                    <a:pos x="169" y="161"/>
                  </a:cxn>
                  <a:cxn ang="0">
                    <a:pos x="173" y="173"/>
                  </a:cxn>
                  <a:cxn ang="0">
                    <a:pos x="194" y="173"/>
                  </a:cxn>
                  <a:cxn ang="0">
                    <a:pos x="201" y="229"/>
                  </a:cxn>
                </a:cxnLst>
                <a:rect l="0" t="0" r="r" b="b"/>
                <a:pathLst>
                  <a:path w="430" h="229">
                    <a:moveTo>
                      <a:pt x="201" y="229"/>
                    </a:moveTo>
                    <a:lnTo>
                      <a:pt x="242" y="169"/>
                    </a:lnTo>
                    <a:lnTo>
                      <a:pt x="262" y="169"/>
                    </a:lnTo>
                    <a:lnTo>
                      <a:pt x="289" y="132"/>
                    </a:lnTo>
                    <a:lnTo>
                      <a:pt x="310" y="132"/>
                    </a:lnTo>
                    <a:lnTo>
                      <a:pt x="335" y="113"/>
                    </a:lnTo>
                    <a:lnTo>
                      <a:pt x="367" y="121"/>
                    </a:lnTo>
                    <a:lnTo>
                      <a:pt x="430" y="109"/>
                    </a:lnTo>
                    <a:lnTo>
                      <a:pt x="399" y="60"/>
                    </a:lnTo>
                    <a:lnTo>
                      <a:pt x="362" y="60"/>
                    </a:lnTo>
                    <a:lnTo>
                      <a:pt x="346" y="32"/>
                    </a:lnTo>
                    <a:lnTo>
                      <a:pt x="326" y="32"/>
                    </a:lnTo>
                    <a:lnTo>
                      <a:pt x="289" y="53"/>
                    </a:lnTo>
                    <a:lnTo>
                      <a:pt x="242" y="60"/>
                    </a:lnTo>
                    <a:lnTo>
                      <a:pt x="242" y="81"/>
                    </a:lnTo>
                    <a:lnTo>
                      <a:pt x="213" y="69"/>
                    </a:lnTo>
                    <a:lnTo>
                      <a:pt x="190" y="88"/>
                    </a:lnTo>
                    <a:lnTo>
                      <a:pt x="181" y="60"/>
                    </a:lnTo>
                    <a:lnTo>
                      <a:pt x="162" y="49"/>
                    </a:lnTo>
                    <a:lnTo>
                      <a:pt x="134" y="49"/>
                    </a:lnTo>
                    <a:lnTo>
                      <a:pt x="121" y="60"/>
                    </a:lnTo>
                    <a:lnTo>
                      <a:pt x="113" y="49"/>
                    </a:lnTo>
                    <a:lnTo>
                      <a:pt x="121" y="21"/>
                    </a:lnTo>
                    <a:lnTo>
                      <a:pt x="162" y="0"/>
                    </a:lnTo>
                    <a:lnTo>
                      <a:pt x="113" y="9"/>
                    </a:lnTo>
                    <a:lnTo>
                      <a:pt x="81" y="60"/>
                    </a:lnTo>
                    <a:lnTo>
                      <a:pt x="0" y="113"/>
                    </a:lnTo>
                    <a:lnTo>
                      <a:pt x="28" y="132"/>
                    </a:lnTo>
                    <a:lnTo>
                      <a:pt x="90" y="132"/>
                    </a:lnTo>
                    <a:lnTo>
                      <a:pt x="121" y="161"/>
                    </a:lnTo>
                    <a:lnTo>
                      <a:pt x="169" y="161"/>
                    </a:lnTo>
                    <a:lnTo>
                      <a:pt x="173" y="173"/>
                    </a:lnTo>
                    <a:lnTo>
                      <a:pt x="194" y="173"/>
                    </a:lnTo>
                    <a:lnTo>
                      <a:pt x="201" y="22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6" name="Freeform 16">
                <a:extLst>
                  <a:ext uri="{FF2B5EF4-FFF2-40B4-BE49-F238E27FC236}">
                    <a16:creationId xmlns:a16="http://schemas.microsoft.com/office/drawing/2014/main" id="{2C9C9151-57D7-4248-BE6A-B52A98C564FE}"/>
                  </a:ext>
                </a:extLst>
              </p:cNvPr>
              <p:cNvSpPr>
                <a:spLocks/>
              </p:cNvSpPr>
              <p:nvPr/>
            </p:nvSpPr>
            <p:spPr bwMode="gray">
              <a:xfrm>
                <a:off x="2561" y="1045"/>
                <a:ext cx="495" cy="342"/>
              </a:xfrm>
              <a:custGeom>
                <a:avLst/>
                <a:gdLst/>
                <a:ahLst/>
                <a:cxnLst>
                  <a:cxn ang="0">
                    <a:pos x="17" y="9"/>
                  </a:cxn>
                  <a:cxn ang="0">
                    <a:pos x="0" y="342"/>
                  </a:cxn>
                  <a:cxn ang="0">
                    <a:pos x="338" y="342"/>
                  </a:cxn>
                  <a:cxn ang="0">
                    <a:pos x="495" y="330"/>
                  </a:cxn>
                  <a:cxn ang="0">
                    <a:pos x="487" y="198"/>
                  </a:cxn>
                  <a:cxn ang="0">
                    <a:pos x="458" y="129"/>
                  </a:cxn>
                  <a:cxn ang="0">
                    <a:pos x="434" y="0"/>
                  </a:cxn>
                  <a:cxn ang="0">
                    <a:pos x="241" y="9"/>
                  </a:cxn>
                  <a:cxn ang="0">
                    <a:pos x="17" y="9"/>
                  </a:cxn>
                </a:cxnLst>
                <a:rect l="0" t="0" r="r" b="b"/>
                <a:pathLst>
                  <a:path w="495" h="342">
                    <a:moveTo>
                      <a:pt x="17" y="9"/>
                    </a:moveTo>
                    <a:lnTo>
                      <a:pt x="0" y="342"/>
                    </a:lnTo>
                    <a:lnTo>
                      <a:pt x="338" y="342"/>
                    </a:lnTo>
                    <a:lnTo>
                      <a:pt x="495" y="330"/>
                    </a:lnTo>
                    <a:lnTo>
                      <a:pt x="487" y="198"/>
                    </a:lnTo>
                    <a:lnTo>
                      <a:pt x="458" y="129"/>
                    </a:lnTo>
                    <a:lnTo>
                      <a:pt x="434" y="0"/>
                    </a:lnTo>
                    <a:lnTo>
                      <a:pt x="241" y="9"/>
                    </a:lnTo>
                    <a:lnTo>
                      <a:pt x="17" y="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7" name="Freeform 17">
                <a:extLst>
                  <a:ext uri="{FF2B5EF4-FFF2-40B4-BE49-F238E27FC236}">
                    <a16:creationId xmlns:a16="http://schemas.microsoft.com/office/drawing/2014/main" id="{8FD891EA-D46E-4A1B-8CF7-4B97FD4A8055}"/>
                  </a:ext>
                </a:extLst>
              </p:cNvPr>
              <p:cNvSpPr>
                <a:spLocks/>
              </p:cNvSpPr>
              <p:nvPr/>
            </p:nvSpPr>
            <p:spPr bwMode="gray">
              <a:xfrm>
                <a:off x="2677" y="1978"/>
                <a:ext cx="575" cy="313"/>
              </a:xfrm>
              <a:custGeom>
                <a:avLst/>
                <a:gdLst/>
                <a:ahLst/>
                <a:cxnLst>
                  <a:cxn ang="0">
                    <a:pos x="0" y="13"/>
                  </a:cxn>
                  <a:cxn ang="0">
                    <a:pos x="0" y="313"/>
                  </a:cxn>
                  <a:cxn ang="0">
                    <a:pos x="383" y="309"/>
                  </a:cxn>
                  <a:cxn ang="0">
                    <a:pos x="575" y="294"/>
                  </a:cxn>
                  <a:cxn ang="0">
                    <a:pos x="556" y="80"/>
                  </a:cxn>
                  <a:cxn ang="0">
                    <a:pos x="531" y="45"/>
                  </a:cxn>
                  <a:cxn ang="0">
                    <a:pos x="524" y="16"/>
                  </a:cxn>
                  <a:cxn ang="0">
                    <a:pos x="503" y="16"/>
                  </a:cxn>
                  <a:cxn ang="0">
                    <a:pos x="496" y="0"/>
                  </a:cxn>
                  <a:cxn ang="0">
                    <a:pos x="0" y="13"/>
                  </a:cxn>
                </a:cxnLst>
                <a:rect l="0" t="0" r="r" b="b"/>
                <a:pathLst>
                  <a:path w="575" h="313">
                    <a:moveTo>
                      <a:pt x="0" y="13"/>
                    </a:moveTo>
                    <a:lnTo>
                      <a:pt x="0" y="313"/>
                    </a:lnTo>
                    <a:lnTo>
                      <a:pt x="383" y="309"/>
                    </a:lnTo>
                    <a:lnTo>
                      <a:pt x="575" y="294"/>
                    </a:lnTo>
                    <a:lnTo>
                      <a:pt x="556" y="80"/>
                    </a:lnTo>
                    <a:lnTo>
                      <a:pt x="531" y="45"/>
                    </a:lnTo>
                    <a:lnTo>
                      <a:pt x="524" y="16"/>
                    </a:lnTo>
                    <a:lnTo>
                      <a:pt x="503" y="16"/>
                    </a:lnTo>
                    <a:lnTo>
                      <a:pt x="496" y="0"/>
                    </a:lnTo>
                    <a:lnTo>
                      <a:pt x="0" y="1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8" name="Freeform 18">
                <a:extLst>
                  <a:ext uri="{FF2B5EF4-FFF2-40B4-BE49-F238E27FC236}">
                    <a16:creationId xmlns:a16="http://schemas.microsoft.com/office/drawing/2014/main" id="{312912AB-847D-4E8A-82CE-B252B6C6CFD1}"/>
                  </a:ext>
                </a:extLst>
              </p:cNvPr>
              <p:cNvSpPr>
                <a:spLocks/>
              </p:cNvSpPr>
              <p:nvPr/>
            </p:nvSpPr>
            <p:spPr bwMode="gray">
              <a:xfrm>
                <a:off x="4165" y="2312"/>
                <a:ext cx="394" cy="305"/>
              </a:xfrm>
              <a:custGeom>
                <a:avLst/>
                <a:gdLst/>
                <a:ahLst/>
                <a:cxnLst>
                  <a:cxn ang="0">
                    <a:pos x="394" y="56"/>
                  </a:cxn>
                  <a:cxn ang="0">
                    <a:pos x="285" y="0"/>
                  </a:cxn>
                  <a:cxn ang="0">
                    <a:pos x="201" y="16"/>
                  </a:cxn>
                  <a:cxn ang="0">
                    <a:pos x="181" y="7"/>
                  </a:cxn>
                  <a:cxn ang="0">
                    <a:pos x="157" y="12"/>
                  </a:cxn>
                  <a:cxn ang="0">
                    <a:pos x="137" y="7"/>
                  </a:cxn>
                  <a:cxn ang="0">
                    <a:pos x="28" y="32"/>
                  </a:cxn>
                  <a:cxn ang="0">
                    <a:pos x="20" y="44"/>
                  </a:cxn>
                  <a:cxn ang="0">
                    <a:pos x="8" y="48"/>
                  </a:cxn>
                  <a:cxn ang="0">
                    <a:pos x="0" y="72"/>
                  </a:cxn>
                  <a:cxn ang="0">
                    <a:pos x="44" y="113"/>
                  </a:cxn>
                  <a:cxn ang="0">
                    <a:pos x="56" y="141"/>
                  </a:cxn>
                  <a:cxn ang="0">
                    <a:pos x="153" y="213"/>
                  </a:cxn>
                  <a:cxn ang="0">
                    <a:pos x="217" y="289"/>
                  </a:cxn>
                  <a:cxn ang="0">
                    <a:pos x="241" y="305"/>
                  </a:cxn>
                  <a:cxn ang="0">
                    <a:pos x="233" y="261"/>
                  </a:cxn>
                  <a:cxn ang="0">
                    <a:pos x="257" y="281"/>
                  </a:cxn>
                  <a:cxn ang="0">
                    <a:pos x="266" y="273"/>
                  </a:cxn>
                  <a:cxn ang="0">
                    <a:pos x="261" y="258"/>
                  </a:cxn>
                  <a:cxn ang="0">
                    <a:pos x="285" y="258"/>
                  </a:cxn>
                  <a:cxn ang="0">
                    <a:pos x="342" y="193"/>
                  </a:cxn>
                  <a:cxn ang="0">
                    <a:pos x="394" y="56"/>
                  </a:cxn>
                </a:cxnLst>
                <a:rect l="0" t="0" r="r" b="b"/>
                <a:pathLst>
                  <a:path w="394" h="305">
                    <a:moveTo>
                      <a:pt x="394" y="56"/>
                    </a:moveTo>
                    <a:lnTo>
                      <a:pt x="285" y="0"/>
                    </a:lnTo>
                    <a:lnTo>
                      <a:pt x="201" y="16"/>
                    </a:lnTo>
                    <a:lnTo>
                      <a:pt x="181" y="7"/>
                    </a:lnTo>
                    <a:lnTo>
                      <a:pt x="157" y="12"/>
                    </a:lnTo>
                    <a:lnTo>
                      <a:pt x="137" y="7"/>
                    </a:lnTo>
                    <a:lnTo>
                      <a:pt x="28" y="32"/>
                    </a:lnTo>
                    <a:lnTo>
                      <a:pt x="20" y="44"/>
                    </a:lnTo>
                    <a:lnTo>
                      <a:pt x="8" y="48"/>
                    </a:lnTo>
                    <a:lnTo>
                      <a:pt x="0" y="72"/>
                    </a:lnTo>
                    <a:lnTo>
                      <a:pt x="44" y="113"/>
                    </a:lnTo>
                    <a:lnTo>
                      <a:pt x="56" y="141"/>
                    </a:lnTo>
                    <a:lnTo>
                      <a:pt x="153" y="213"/>
                    </a:lnTo>
                    <a:lnTo>
                      <a:pt x="217" y="289"/>
                    </a:lnTo>
                    <a:lnTo>
                      <a:pt x="241" y="305"/>
                    </a:lnTo>
                    <a:lnTo>
                      <a:pt x="233" y="261"/>
                    </a:lnTo>
                    <a:lnTo>
                      <a:pt x="257" y="281"/>
                    </a:lnTo>
                    <a:lnTo>
                      <a:pt x="266" y="273"/>
                    </a:lnTo>
                    <a:lnTo>
                      <a:pt x="261" y="258"/>
                    </a:lnTo>
                    <a:lnTo>
                      <a:pt x="285" y="258"/>
                    </a:lnTo>
                    <a:lnTo>
                      <a:pt x="342" y="193"/>
                    </a:lnTo>
                    <a:lnTo>
                      <a:pt x="394" y="56"/>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29" name="Freeform 19">
                <a:extLst>
                  <a:ext uri="{FF2B5EF4-FFF2-40B4-BE49-F238E27FC236}">
                    <a16:creationId xmlns:a16="http://schemas.microsoft.com/office/drawing/2014/main" id="{3E8AB5EA-C49D-4D45-9BC5-0641A2A64694}"/>
                  </a:ext>
                </a:extLst>
              </p:cNvPr>
              <p:cNvSpPr>
                <a:spLocks/>
              </p:cNvSpPr>
              <p:nvPr/>
            </p:nvSpPr>
            <p:spPr bwMode="gray">
              <a:xfrm>
                <a:off x="4069" y="2070"/>
                <a:ext cx="667" cy="311"/>
              </a:xfrm>
              <a:custGeom>
                <a:avLst/>
                <a:gdLst/>
                <a:ahLst/>
                <a:cxnLst>
                  <a:cxn ang="0">
                    <a:pos x="192" y="105"/>
                  </a:cxn>
                  <a:cxn ang="0">
                    <a:pos x="627" y="0"/>
                  </a:cxn>
                  <a:cxn ang="0">
                    <a:pos x="639" y="41"/>
                  </a:cxn>
                  <a:cxn ang="0">
                    <a:pos x="611" y="45"/>
                  </a:cxn>
                  <a:cxn ang="0">
                    <a:pos x="590" y="69"/>
                  </a:cxn>
                  <a:cxn ang="0">
                    <a:pos x="566" y="53"/>
                  </a:cxn>
                  <a:cxn ang="0">
                    <a:pos x="579" y="73"/>
                  </a:cxn>
                  <a:cxn ang="0">
                    <a:pos x="579" y="89"/>
                  </a:cxn>
                  <a:cxn ang="0">
                    <a:pos x="590" y="73"/>
                  </a:cxn>
                  <a:cxn ang="0">
                    <a:pos x="630" y="60"/>
                  </a:cxn>
                  <a:cxn ang="0">
                    <a:pos x="642" y="76"/>
                  </a:cxn>
                  <a:cxn ang="0">
                    <a:pos x="642" y="57"/>
                  </a:cxn>
                  <a:cxn ang="0">
                    <a:pos x="662" y="60"/>
                  </a:cxn>
                  <a:cxn ang="0">
                    <a:pos x="667" y="89"/>
                  </a:cxn>
                  <a:cxn ang="0">
                    <a:pos x="642" y="125"/>
                  </a:cxn>
                  <a:cxn ang="0">
                    <a:pos x="611" y="125"/>
                  </a:cxn>
                  <a:cxn ang="0">
                    <a:pos x="590" y="138"/>
                  </a:cxn>
                  <a:cxn ang="0">
                    <a:pos x="607" y="154"/>
                  </a:cxn>
                  <a:cxn ang="0">
                    <a:pos x="590" y="177"/>
                  </a:cxn>
                  <a:cxn ang="0">
                    <a:pos x="639" y="161"/>
                  </a:cxn>
                  <a:cxn ang="0">
                    <a:pos x="634" y="182"/>
                  </a:cxn>
                  <a:cxn ang="0">
                    <a:pos x="598" y="217"/>
                  </a:cxn>
                  <a:cxn ang="0">
                    <a:pos x="550" y="238"/>
                  </a:cxn>
                  <a:cxn ang="0">
                    <a:pos x="538" y="293"/>
                  </a:cxn>
                  <a:cxn ang="0">
                    <a:pos x="490" y="298"/>
                  </a:cxn>
                  <a:cxn ang="0">
                    <a:pos x="381" y="242"/>
                  </a:cxn>
                  <a:cxn ang="0">
                    <a:pos x="297" y="258"/>
                  </a:cxn>
                  <a:cxn ang="0">
                    <a:pos x="277" y="249"/>
                  </a:cxn>
                  <a:cxn ang="0">
                    <a:pos x="253" y="254"/>
                  </a:cxn>
                  <a:cxn ang="0">
                    <a:pos x="233" y="249"/>
                  </a:cxn>
                  <a:cxn ang="0">
                    <a:pos x="124" y="274"/>
                  </a:cxn>
                  <a:cxn ang="0">
                    <a:pos x="116" y="286"/>
                  </a:cxn>
                  <a:cxn ang="0">
                    <a:pos x="104" y="290"/>
                  </a:cxn>
                  <a:cxn ang="0">
                    <a:pos x="0" y="311"/>
                  </a:cxn>
                  <a:cxn ang="0">
                    <a:pos x="0" y="282"/>
                  </a:cxn>
                  <a:cxn ang="0">
                    <a:pos x="32" y="274"/>
                  </a:cxn>
                  <a:cxn ang="0">
                    <a:pos x="32" y="254"/>
                  </a:cxn>
                  <a:cxn ang="0">
                    <a:pos x="60" y="242"/>
                  </a:cxn>
                  <a:cxn ang="0">
                    <a:pos x="92" y="217"/>
                  </a:cxn>
                  <a:cxn ang="0">
                    <a:pos x="96" y="198"/>
                  </a:cxn>
                  <a:cxn ang="0">
                    <a:pos x="108" y="173"/>
                  </a:cxn>
                  <a:cxn ang="0">
                    <a:pos x="132" y="166"/>
                  </a:cxn>
                  <a:cxn ang="0">
                    <a:pos x="140" y="166"/>
                  </a:cxn>
                  <a:cxn ang="0">
                    <a:pos x="156" y="157"/>
                  </a:cxn>
                  <a:cxn ang="0">
                    <a:pos x="152" y="145"/>
                  </a:cxn>
                  <a:cxn ang="0">
                    <a:pos x="180" y="133"/>
                  </a:cxn>
                  <a:cxn ang="0">
                    <a:pos x="192" y="105"/>
                  </a:cxn>
                </a:cxnLst>
                <a:rect l="0" t="0" r="r" b="b"/>
                <a:pathLst>
                  <a:path w="667" h="311">
                    <a:moveTo>
                      <a:pt x="192" y="105"/>
                    </a:moveTo>
                    <a:lnTo>
                      <a:pt x="627" y="0"/>
                    </a:lnTo>
                    <a:lnTo>
                      <a:pt x="639" y="41"/>
                    </a:lnTo>
                    <a:lnTo>
                      <a:pt x="611" y="45"/>
                    </a:lnTo>
                    <a:lnTo>
                      <a:pt x="590" y="69"/>
                    </a:lnTo>
                    <a:lnTo>
                      <a:pt x="566" y="53"/>
                    </a:lnTo>
                    <a:lnTo>
                      <a:pt x="579" y="73"/>
                    </a:lnTo>
                    <a:lnTo>
                      <a:pt x="579" y="89"/>
                    </a:lnTo>
                    <a:lnTo>
                      <a:pt x="590" y="73"/>
                    </a:lnTo>
                    <a:lnTo>
                      <a:pt x="630" y="60"/>
                    </a:lnTo>
                    <a:lnTo>
                      <a:pt x="642" y="76"/>
                    </a:lnTo>
                    <a:lnTo>
                      <a:pt x="642" y="57"/>
                    </a:lnTo>
                    <a:lnTo>
                      <a:pt x="662" y="60"/>
                    </a:lnTo>
                    <a:lnTo>
                      <a:pt x="667" y="89"/>
                    </a:lnTo>
                    <a:lnTo>
                      <a:pt x="642" y="125"/>
                    </a:lnTo>
                    <a:lnTo>
                      <a:pt x="611" y="125"/>
                    </a:lnTo>
                    <a:lnTo>
                      <a:pt x="590" y="138"/>
                    </a:lnTo>
                    <a:lnTo>
                      <a:pt x="607" y="154"/>
                    </a:lnTo>
                    <a:lnTo>
                      <a:pt x="590" y="177"/>
                    </a:lnTo>
                    <a:lnTo>
                      <a:pt x="639" y="161"/>
                    </a:lnTo>
                    <a:lnTo>
                      <a:pt x="634" y="182"/>
                    </a:lnTo>
                    <a:lnTo>
                      <a:pt x="598" y="217"/>
                    </a:lnTo>
                    <a:lnTo>
                      <a:pt x="550" y="238"/>
                    </a:lnTo>
                    <a:lnTo>
                      <a:pt x="538" y="293"/>
                    </a:lnTo>
                    <a:lnTo>
                      <a:pt x="490" y="298"/>
                    </a:lnTo>
                    <a:lnTo>
                      <a:pt x="381" y="242"/>
                    </a:lnTo>
                    <a:lnTo>
                      <a:pt x="297" y="258"/>
                    </a:lnTo>
                    <a:lnTo>
                      <a:pt x="277" y="249"/>
                    </a:lnTo>
                    <a:lnTo>
                      <a:pt x="253" y="254"/>
                    </a:lnTo>
                    <a:lnTo>
                      <a:pt x="233" y="249"/>
                    </a:lnTo>
                    <a:lnTo>
                      <a:pt x="124" y="274"/>
                    </a:lnTo>
                    <a:lnTo>
                      <a:pt x="116" y="286"/>
                    </a:lnTo>
                    <a:lnTo>
                      <a:pt x="104" y="290"/>
                    </a:lnTo>
                    <a:lnTo>
                      <a:pt x="0" y="311"/>
                    </a:lnTo>
                    <a:lnTo>
                      <a:pt x="0" y="282"/>
                    </a:lnTo>
                    <a:lnTo>
                      <a:pt x="32" y="274"/>
                    </a:lnTo>
                    <a:lnTo>
                      <a:pt x="32" y="254"/>
                    </a:lnTo>
                    <a:lnTo>
                      <a:pt x="60" y="242"/>
                    </a:lnTo>
                    <a:lnTo>
                      <a:pt x="92" y="217"/>
                    </a:lnTo>
                    <a:lnTo>
                      <a:pt x="96" y="198"/>
                    </a:lnTo>
                    <a:lnTo>
                      <a:pt x="108" y="173"/>
                    </a:lnTo>
                    <a:lnTo>
                      <a:pt x="132" y="166"/>
                    </a:lnTo>
                    <a:lnTo>
                      <a:pt x="140" y="166"/>
                    </a:lnTo>
                    <a:lnTo>
                      <a:pt x="156" y="157"/>
                    </a:lnTo>
                    <a:lnTo>
                      <a:pt x="152" y="145"/>
                    </a:lnTo>
                    <a:lnTo>
                      <a:pt x="180" y="133"/>
                    </a:lnTo>
                    <a:lnTo>
                      <a:pt x="192" y="105"/>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0" name="Freeform 20">
                <a:extLst>
                  <a:ext uri="{FF2B5EF4-FFF2-40B4-BE49-F238E27FC236}">
                    <a16:creationId xmlns:a16="http://schemas.microsoft.com/office/drawing/2014/main" id="{C048E338-8F09-4638-8CF3-D58CF3B41EC0}"/>
                  </a:ext>
                </a:extLst>
              </p:cNvPr>
              <p:cNvSpPr>
                <a:spLocks/>
              </p:cNvSpPr>
              <p:nvPr/>
            </p:nvSpPr>
            <p:spPr bwMode="gray">
              <a:xfrm>
                <a:off x="3783" y="2392"/>
                <a:ext cx="297" cy="450"/>
              </a:xfrm>
              <a:custGeom>
                <a:avLst/>
                <a:gdLst/>
                <a:ahLst/>
                <a:cxnLst>
                  <a:cxn ang="0">
                    <a:pos x="12" y="450"/>
                  </a:cxn>
                  <a:cxn ang="0">
                    <a:pos x="0" y="342"/>
                  </a:cxn>
                  <a:cxn ang="0">
                    <a:pos x="0" y="33"/>
                  </a:cxn>
                  <a:cxn ang="0">
                    <a:pos x="196" y="0"/>
                  </a:cxn>
                  <a:cxn ang="0">
                    <a:pos x="281" y="285"/>
                  </a:cxn>
                  <a:cxn ang="0">
                    <a:pos x="277" y="326"/>
                  </a:cxn>
                  <a:cxn ang="0">
                    <a:pos x="277" y="370"/>
                  </a:cxn>
                  <a:cxn ang="0">
                    <a:pos x="297" y="402"/>
                  </a:cxn>
                  <a:cxn ang="0">
                    <a:pos x="12" y="450"/>
                  </a:cxn>
                </a:cxnLst>
                <a:rect l="0" t="0" r="r" b="b"/>
                <a:pathLst>
                  <a:path w="297" h="450">
                    <a:moveTo>
                      <a:pt x="12" y="450"/>
                    </a:moveTo>
                    <a:lnTo>
                      <a:pt x="0" y="342"/>
                    </a:lnTo>
                    <a:lnTo>
                      <a:pt x="0" y="33"/>
                    </a:lnTo>
                    <a:lnTo>
                      <a:pt x="196" y="0"/>
                    </a:lnTo>
                    <a:lnTo>
                      <a:pt x="281" y="285"/>
                    </a:lnTo>
                    <a:lnTo>
                      <a:pt x="277" y="326"/>
                    </a:lnTo>
                    <a:lnTo>
                      <a:pt x="277" y="370"/>
                    </a:lnTo>
                    <a:lnTo>
                      <a:pt x="297" y="402"/>
                    </a:lnTo>
                    <a:lnTo>
                      <a:pt x="12" y="45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1" name="Freeform 21">
                <a:extLst>
                  <a:ext uri="{FF2B5EF4-FFF2-40B4-BE49-F238E27FC236}">
                    <a16:creationId xmlns:a16="http://schemas.microsoft.com/office/drawing/2014/main" id="{BD9541F9-050C-4BB7-A614-65CB36AF7ECD}"/>
                  </a:ext>
                </a:extLst>
              </p:cNvPr>
              <p:cNvSpPr>
                <a:spLocks/>
              </p:cNvSpPr>
              <p:nvPr/>
            </p:nvSpPr>
            <p:spPr bwMode="gray">
              <a:xfrm>
                <a:off x="3534" y="2425"/>
                <a:ext cx="269" cy="501"/>
              </a:xfrm>
              <a:custGeom>
                <a:avLst/>
                <a:gdLst/>
                <a:ahLst/>
                <a:cxnLst>
                  <a:cxn ang="0">
                    <a:pos x="29" y="240"/>
                  </a:cxn>
                  <a:cxn ang="0">
                    <a:pos x="48" y="305"/>
                  </a:cxn>
                  <a:cxn ang="0">
                    <a:pos x="0" y="422"/>
                  </a:cxn>
                  <a:cxn ang="0">
                    <a:pos x="8" y="441"/>
                  </a:cxn>
                  <a:cxn ang="0">
                    <a:pos x="152" y="429"/>
                  </a:cxn>
                  <a:cxn ang="0">
                    <a:pos x="161" y="438"/>
                  </a:cxn>
                  <a:cxn ang="0">
                    <a:pos x="152" y="454"/>
                  </a:cxn>
                  <a:cxn ang="0">
                    <a:pos x="168" y="501"/>
                  </a:cxn>
                  <a:cxn ang="0">
                    <a:pos x="233" y="469"/>
                  </a:cxn>
                  <a:cxn ang="0">
                    <a:pos x="269" y="469"/>
                  </a:cxn>
                  <a:cxn ang="0">
                    <a:pos x="261" y="417"/>
                  </a:cxn>
                  <a:cxn ang="0">
                    <a:pos x="249" y="309"/>
                  </a:cxn>
                  <a:cxn ang="0">
                    <a:pos x="249" y="0"/>
                  </a:cxn>
                  <a:cxn ang="0">
                    <a:pos x="80" y="23"/>
                  </a:cxn>
                  <a:cxn ang="0">
                    <a:pos x="20" y="132"/>
                  </a:cxn>
                  <a:cxn ang="0">
                    <a:pos x="20" y="189"/>
                  </a:cxn>
                  <a:cxn ang="0">
                    <a:pos x="32" y="196"/>
                  </a:cxn>
                  <a:cxn ang="0">
                    <a:pos x="29" y="240"/>
                  </a:cxn>
                </a:cxnLst>
                <a:rect l="0" t="0" r="r" b="b"/>
                <a:pathLst>
                  <a:path w="269" h="501">
                    <a:moveTo>
                      <a:pt x="29" y="240"/>
                    </a:moveTo>
                    <a:lnTo>
                      <a:pt x="48" y="305"/>
                    </a:lnTo>
                    <a:lnTo>
                      <a:pt x="0" y="422"/>
                    </a:lnTo>
                    <a:lnTo>
                      <a:pt x="8" y="441"/>
                    </a:lnTo>
                    <a:lnTo>
                      <a:pt x="152" y="429"/>
                    </a:lnTo>
                    <a:lnTo>
                      <a:pt x="161" y="438"/>
                    </a:lnTo>
                    <a:lnTo>
                      <a:pt x="152" y="454"/>
                    </a:lnTo>
                    <a:lnTo>
                      <a:pt x="168" y="501"/>
                    </a:lnTo>
                    <a:lnTo>
                      <a:pt x="233" y="469"/>
                    </a:lnTo>
                    <a:lnTo>
                      <a:pt x="269" y="469"/>
                    </a:lnTo>
                    <a:lnTo>
                      <a:pt x="261" y="417"/>
                    </a:lnTo>
                    <a:lnTo>
                      <a:pt x="249" y="309"/>
                    </a:lnTo>
                    <a:lnTo>
                      <a:pt x="249" y="0"/>
                    </a:lnTo>
                    <a:lnTo>
                      <a:pt x="80" y="23"/>
                    </a:lnTo>
                    <a:lnTo>
                      <a:pt x="20" y="132"/>
                    </a:lnTo>
                    <a:lnTo>
                      <a:pt x="20" y="189"/>
                    </a:lnTo>
                    <a:lnTo>
                      <a:pt x="32" y="196"/>
                    </a:lnTo>
                    <a:lnTo>
                      <a:pt x="29" y="24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2" name="Freeform 22">
                <a:extLst>
                  <a:ext uri="{FF2B5EF4-FFF2-40B4-BE49-F238E27FC236}">
                    <a16:creationId xmlns:a16="http://schemas.microsoft.com/office/drawing/2014/main" id="{18AD45B8-9412-409E-BA56-C3357ED965C5}"/>
                  </a:ext>
                </a:extLst>
              </p:cNvPr>
              <p:cNvSpPr>
                <a:spLocks/>
              </p:cNvSpPr>
              <p:nvPr/>
            </p:nvSpPr>
            <p:spPr bwMode="gray">
              <a:xfrm>
                <a:off x="3321" y="2665"/>
                <a:ext cx="446" cy="386"/>
              </a:xfrm>
              <a:custGeom>
                <a:avLst/>
                <a:gdLst/>
                <a:ahLst/>
                <a:cxnLst>
                  <a:cxn ang="0">
                    <a:pos x="0" y="28"/>
                  </a:cxn>
                  <a:cxn ang="0">
                    <a:pos x="242" y="0"/>
                  </a:cxn>
                  <a:cxn ang="0">
                    <a:pos x="261" y="65"/>
                  </a:cxn>
                  <a:cxn ang="0">
                    <a:pos x="213" y="182"/>
                  </a:cxn>
                  <a:cxn ang="0">
                    <a:pos x="221" y="201"/>
                  </a:cxn>
                  <a:cxn ang="0">
                    <a:pos x="365" y="189"/>
                  </a:cxn>
                  <a:cxn ang="0">
                    <a:pos x="374" y="198"/>
                  </a:cxn>
                  <a:cxn ang="0">
                    <a:pos x="365" y="214"/>
                  </a:cxn>
                  <a:cxn ang="0">
                    <a:pos x="381" y="261"/>
                  </a:cxn>
                  <a:cxn ang="0">
                    <a:pos x="374" y="277"/>
                  </a:cxn>
                  <a:cxn ang="0">
                    <a:pos x="381" y="290"/>
                  </a:cxn>
                  <a:cxn ang="0">
                    <a:pos x="406" y="282"/>
                  </a:cxn>
                  <a:cxn ang="0">
                    <a:pos x="414" y="302"/>
                  </a:cxn>
                  <a:cxn ang="0">
                    <a:pos x="406" y="339"/>
                  </a:cxn>
                  <a:cxn ang="0">
                    <a:pos x="446" y="358"/>
                  </a:cxn>
                  <a:cxn ang="0">
                    <a:pos x="422" y="386"/>
                  </a:cxn>
                  <a:cxn ang="0">
                    <a:pos x="422" y="367"/>
                  </a:cxn>
                  <a:cxn ang="0">
                    <a:pos x="381" y="362"/>
                  </a:cxn>
                  <a:cxn ang="0">
                    <a:pos x="365" y="342"/>
                  </a:cxn>
                  <a:cxn ang="0">
                    <a:pos x="362" y="367"/>
                  </a:cxn>
                  <a:cxn ang="0">
                    <a:pos x="325" y="383"/>
                  </a:cxn>
                  <a:cxn ang="0">
                    <a:pos x="265" y="367"/>
                  </a:cxn>
                  <a:cxn ang="0">
                    <a:pos x="281" y="358"/>
                  </a:cxn>
                  <a:cxn ang="0">
                    <a:pos x="233" y="342"/>
                  </a:cxn>
                  <a:cxn ang="0">
                    <a:pos x="205" y="321"/>
                  </a:cxn>
                  <a:cxn ang="0">
                    <a:pos x="192" y="330"/>
                  </a:cxn>
                  <a:cxn ang="0">
                    <a:pos x="192" y="342"/>
                  </a:cxn>
                  <a:cxn ang="0">
                    <a:pos x="129" y="342"/>
                  </a:cxn>
                  <a:cxn ang="0">
                    <a:pos x="80" y="326"/>
                  </a:cxn>
                  <a:cxn ang="0">
                    <a:pos x="40" y="330"/>
                  </a:cxn>
                  <a:cxn ang="0">
                    <a:pos x="40" y="277"/>
                  </a:cxn>
                  <a:cxn ang="0">
                    <a:pos x="60" y="226"/>
                  </a:cxn>
                  <a:cxn ang="0">
                    <a:pos x="32" y="173"/>
                  </a:cxn>
                  <a:cxn ang="0">
                    <a:pos x="20" y="133"/>
                  </a:cxn>
                  <a:cxn ang="0">
                    <a:pos x="7" y="113"/>
                  </a:cxn>
                  <a:cxn ang="0">
                    <a:pos x="0" y="28"/>
                  </a:cxn>
                </a:cxnLst>
                <a:rect l="0" t="0" r="r" b="b"/>
                <a:pathLst>
                  <a:path w="446" h="386">
                    <a:moveTo>
                      <a:pt x="0" y="28"/>
                    </a:moveTo>
                    <a:lnTo>
                      <a:pt x="242" y="0"/>
                    </a:lnTo>
                    <a:lnTo>
                      <a:pt x="261" y="65"/>
                    </a:lnTo>
                    <a:lnTo>
                      <a:pt x="213" y="182"/>
                    </a:lnTo>
                    <a:lnTo>
                      <a:pt x="221" y="201"/>
                    </a:lnTo>
                    <a:lnTo>
                      <a:pt x="365" y="189"/>
                    </a:lnTo>
                    <a:lnTo>
                      <a:pt x="374" y="198"/>
                    </a:lnTo>
                    <a:lnTo>
                      <a:pt x="365" y="214"/>
                    </a:lnTo>
                    <a:lnTo>
                      <a:pt x="381" y="261"/>
                    </a:lnTo>
                    <a:lnTo>
                      <a:pt x="374" y="277"/>
                    </a:lnTo>
                    <a:lnTo>
                      <a:pt x="381" y="290"/>
                    </a:lnTo>
                    <a:lnTo>
                      <a:pt x="406" y="282"/>
                    </a:lnTo>
                    <a:lnTo>
                      <a:pt x="414" y="302"/>
                    </a:lnTo>
                    <a:lnTo>
                      <a:pt x="406" y="339"/>
                    </a:lnTo>
                    <a:lnTo>
                      <a:pt x="446" y="358"/>
                    </a:lnTo>
                    <a:lnTo>
                      <a:pt x="422" y="386"/>
                    </a:lnTo>
                    <a:lnTo>
                      <a:pt x="422" y="367"/>
                    </a:lnTo>
                    <a:lnTo>
                      <a:pt x="381" y="362"/>
                    </a:lnTo>
                    <a:lnTo>
                      <a:pt x="365" y="342"/>
                    </a:lnTo>
                    <a:lnTo>
                      <a:pt x="362" y="367"/>
                    </a:lnTo>
                    <a:lnTo>
                      <a:pt x="325" y="383"/>
                    </a:lnTo>
                    <a:lnTo>
                      <a:pt x="265" y="367"/>
                    </a:lnTo>
                    <a:lnTo>
                      <a:pt x="281" y="358"/>
                    </a:lnTo>
                    <a:lnTo>
                      <a:pt x="233" y="342"/>
                    </a:lnTo>
                    <a:lnTo>
                      <a:pt x="205" y="321"/>
                    </a:lnTo>
                    <a:lnTo>
                      <a:pt x="192" y="330"/>
                    </a:lnTo>
                    <a:lnTo>
                      <a:pt x="192" y="342"/>
                    </a:lnTo>
                    <a:lnTo>
                      <a:pt x="129" y="342"/>
                    </a:lnTo>
                    <a:lnTo>
                      <a:pt x="80" y="326"/>
                    </a:lnTo>
                    <a:lnTo>
                      <a:pt x="40" y="330"/>
                    </a:lnTo>
                    <a:lnTo>
                      <a:pt x="40" y="277"/>
                    </a:lnTo>
                    <a:lnTo>
                      <a:pt x="60" y="226"/>
                    </a:lnTo>
                    <a:lnTo>
                      <a:pt x="32" y="173"/>
                    </a:lnTo>
                    <a:lnTo>
                      <a:pt x="20" y="133"/>
                    </a:lnTo>
                    <a:lnTo>
                      <a:pt x="7" y="113"/>
                    </a:lnTo>
                    <a:lnTo>
                      <a:pt x="0" y="2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3" name="Freeform 23">
                <a:extLst>
                  <a:ext uri="{FF2B5EF4-FFF2-40B4-BE49-F238E27FC236}">
                    <a16:creationId xmlns:a16="http://schemas.microsoft.com/office/drawing/2014/main" id="{8769F974-DED1-4B26-92FF-697A7AE0C855}"/>
                  </a:ext>
                </a:extLst>
              </p:cNvPr>
              <p:cNvSpPr>
                <a:spLocks/>
              </p:cNvSpPr>
              <p:nvPr/>
            </p:nvSpPr>
            <p:spPr bwMode="gray">
              <a:xfrm>
                <a:off x="3261" y="2291"/>
                <a:ext cx="381" cy="402"/>
              </a:xfrm>
              <a:custGeom>
                <a:avLst/>
                <a:gdLst/>
                <a:ahLst/>
                <a:cxnLst>
                  <a:cxn ang="0">
                    <a:pos x="12" y="314"/>
                  </a:cxn>
                  <a:cxn ang="0">
                    <a:pos x="12" y="141"/>
                  </a:cxn>
                  <a:cxn ang="0">
                    <a:pos x="0" y="28"/>
                  </a:cxn>
                  <a:cxn ang="0">
                    <a:pos x="148" y="21"/>
                  </a:cxn>
                  <a:cxn ang="0">
                    <a:pos x="353" y="0"/>
                  </a:cxn>
                  <a:cxn ang="0">
                    <a:pos x="341" y="44"/>
                  </a:cxn>
                  <a:cxn ang="0">
                    <a:pos x="381" y="44"/>
                  </a:cxn>
                  <a:cxn ang="0">
                    <a:pos x="374" y="113"/>
                  </a:cxn>
                  <a:cxn ang="0">
                    <a:pos x="353" y="129"/>
                  </a:cxn>
                  <a:cxn ang="0">
                    <a:pos x="365" y="129"/>
                  </a:cxn>
                  <a:cxn ang="0">
                    <a:pos x="353" y="157"/>
                  </a:cxn>
                  <a:cxn ang="0">
                    <a:pos x="293" y="266"/>
                  </a:cxn>
                  <a:cxn ang="0">
                    <a:pos x="293" y="323"/>
                  </a:cxn>
                  <a:cxn ang="0">
                    <a:pos x="305" y="330"/>
                  </a:cxn>
                  <a:cxn ang="0">
                    <a:pos x="302" y="374"/>
                  </a:cxn>
                  <a:cxn ang="0">
                    <a:pos x="60" y="402"/>
                  </a:cxn>
                  <a:cxn ang="0">
                    <a:pos x="51" y="339"/>
                  </a:cxn>
                  <a:cxn ang="0">
                    <a:pos x="12" y="314"/>
                  </a:cxn>
                </a:cxnLst>
                <a:rect l="0" t="0" r="r" b="b"/>
                <a:pathLst>
                  <a:path w="381" h="402">
                    <a:moveTo>
                      <a:pt x="12" y="314"/>
                    </a:moveTo>
                    <a:lnTo>
                      <a:pt x="12" y="141"/>
                    </a:lnTo>
                    <a:lnTo>
                      <a:pt x="0" y="28"/>
                    </a:lnTo>
                    <a:lnTo>
                      <a:pt x="148" y="21"/>
                    </a:lnTo>
                    <a:lnTo>
                      <a:pt x="353" y="0"/>
                    </a:lnTo>
                    <a:lnTo>
                      <a:pt x="341" y="44"/>
                    </a:lnTo>
                    <a:lnTo>
                      <a:pt x="381" y="44"/>
                    </a:lnTo>
                    <a:lnTo>
                      <a:pt x="374" y="113"/>
                    </a:lnTo>
                    <a:lnTo>
                      <a:pt x="353" y="129"/>
                    </a:lnTo>
                    <a:lnTo>
                      <a:pt x="365" y="129"/>
                    </a:lnTo>
                    <a:lnTo>
                      <a:pt x="353" y="157"/>
                    </a:lnTo>
                    <a:lnTo>
                      <a:pt x="293" y="266"/>
                    </a:lnTo>
                    <a:lnTo>
                      <a:pt x="293" y="323"/>
                    </a:lnTo>
                    <a:lnTo>
                      <a:pt x="305" y="330"/>
                    </a:lnTo>
                    <a:lnTo>
                      <a:pt x="302" y="374"/>
                    </a:lnTo>
                    <a:lnTo>
                      <a:pt x="60" y="402"/>
                    </a:lnTo>
                    <a:lnTo>
                      <a:pt x="51" y="339"/>
                    </a:lnTo>
                    <a:lnTo>
                      <a:pt x="12" y="31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4" name="Freeform 24">
                <a:extLst>
                  <a:ext uri="{FF2B5EF4-FFF2-40B4-BE49-F238E27FC236}">
                    <a16:creationId xmlns:a16="http://schemas.microsoft.com/office/drawing/2014/main" id="{5F7D2577-0C31-4A7E-B90B-CDBB1C968654}"/>
                  </a:ext>
                </a:extLst>
              </p:cNvPr>
              <p:cNvSpPr>
                <a:spLocks/>
              </p:cNvSpPr>
              <p:nvPr/>
            </p:nvSpPr>
            <p:spPr bwMode="gray">
              <a:xfrm>
                <a:off x="2304" y="2335"/>
                <a:ext cx="1077" cy="1075"/>
              </a:xfrm>
              <a:custGeom>
                <a:avLst/>
                <a:gdLst/>
                <a:ahLst/>
                <a:cxnLst>
                  <a:cxn ang="0">
                    <a:pos x="1008" y="295"/>
                  </a:cxn>
                  <a:cxn ang="0">
                    <a:pos x="1024" y="443"/>
                  </a:cxn>
                  <a:cxn ang="0">
                    <a:pos x="1049" y="503"/>
                  </a:cxn>
                  <a:cxn ang="0">
                    <a:pos x="1057" y="607"/>
                  </a:cxn>
                  <a:cxn ang="0">
                    <a:pos x="1029" y="676"/>
                  </a:cxn>
                  <a:cxn ang="0">
                    <a:pos x="976" y="701"/>
                  </a:cxn>
                  <a:cxn ang="0">
                    <a:pos x="964" y="676"/>
                  </a:cxn>
                  <a:cxn ang="0">
                    <a:pos x="964" y="720"/>
                  </a:cxn>
                  <a:cxn ang="0">
                    <a:pos x="885" y="780"/>
                  </a:cxn>
                  <a:cxn ang="0">
                    <a:pos x="835" y="796"/>
                  </a:cxn>
                  <a:cxn ang="0">
                    <a:pos x="816" y="821"/>
                  </a:cxn>
                  <a:cxn ang="0">
                    <a:pos x="804" y="842"/>
                  </a:cxn>
                  <a:cxn ang="0">
                    <a:pos x="735" y="914"/>
                  </a:cxn>
                  <a:cxn ang="0">
                    <a:pos x="756" y="941"/>
                  </a:cxn>
                  <a:cxn ang="0">
                    <a:pos x="791" y="1062"/>
                  </a:cxn>
                  <a:cxn ang="0">
                    <a:pos x="744" y="1050"/>
                  </a:cxn>
                  <a:cxn ang="0">
                    <a:pos x="623" y="994"/>
                  </a:cxn>
                  <a:cxn ang="0">
                    <a:pos x="498" y="829"/>
                  </a:cxn>
                  <a:cxn ang="0">
                    <a:pos x="426" y="701"/>
                  </a:cxn>
                  <a:cxn ang="0">
                    <a:pos x="318" y="697"/>
                  </a:cxn>
                  <a:cxn ang="0">
                    <a:pos x="265" y="741"/>
                  </a:cxn>
                  <a:cxn ang="0">
                    <a:pos x="168" y="701"/>
                  </a:cxn>
                  <a:cxn ang="0">
                    <a:pos x="108" y="612"/>
                  </a:cxn>
                  <a:cxn ang="0">
                    <a:pos x="52" y="552"/>
                  </a:cxn>
                  <a:cxn ang="0">
                    <a:pos x="0" y="483"/>
                  </a:cxn>
                  <a:cxn ang="0">
                    <a:pos x="285" y="463"/>
                  </a:cxn>
                  <a:cxn ang="0">
                    <a:pos x="535" y="9"/>
                  </a:cxn>
                  <a:cxn ang="0">
                    <a:pos x="555" y="226"/>
                  </a:cxn>
                  <a:cxn ang="0">
                    <a:pos x="599" y="235"/>
                  </a:cxn>
                  <a:cxn ang="0">
                    <a:pos x="699" y="242"/>
                  </a:cxn>
                  <a:cxn ang="0">
                    <a:pos x="768" y="258"/>
                  </a:cxn>
                  <a:cxn ang="0">
                    <a:pos x="816" y="258"/>
                  </a:cxn>
                  <a:cxn ang="0">
                    <a:pos x="864" y="258"/>
                  </a:cxn>
                  <a:cxn ang="0">
                    <a:pos x="948" y="270"/>
                  </a:cxn>
                </a:cxnLst>
                <a:rect l="0" t="0" r="r" b="b"/>
                <a:pathLst>
                  <a:path w="1077" h="1075">
                    <a:moveTo>
                      <a:pt x="969" y="270"/>
                    </a:moveTo>
                    <a:lnTo>
                      <a:pt x="1008" y="295"/>
                    </a:lnTo>
                    <a:lnTo>
                      <a:pt x="1017" y="358"/>
                    </a:lnTo>
                    <a:lnTo>
                      <a:pt x="1024" y="443"/>
                    </a:lnTo>
                    <a:lnTo>
                      <a:pt x="1037" y="463"/>
                    </a:lnTo>
                    <a:lnTo>
                      <a:pt x="1049" y="503"/>
                    </a:lnTo>
                    <a:lnTo>
                      <a:pt x="1077" y="556"/>
                    </a:lnTo>
                    <a:lnTo>
                      <a:pt x="1057" y="607"/>
                    </a:lnTo>
                    <a:lnTo>
                      <a:pt x="1057" y="660"/>
                    </a:lnTo>
                    <a:lnTo>
                      <a:pt x="1029" y="676"/>
                    </a:lnTo>
                    <a:lnTo>
                      <a:pt x="997" y="701"/>
                    </a:lnTo>
                    <a:lnTo>
                      <a:pt x="976" y="701"/>
                    </a:lnTo>
                    <a:lnTo>
                      <a:pt x="985" y="676"/>
                    </a:lnTo>
                    <a:lnTo>
                      <a:pt x="964" y="676"/>
                    </a:lnTo>
                    <a:lnTo>
                      <a:pt x="957" y="692"/>
                    </a:lnTo>
                    <a:lnTo>
                      <a:pt x="964" y="720"/>
                    </a:lnTo>
                    <a:lnTo>
                      <a:pt x="929" y="752"/>
                    </a:lnTo>
                    <a:lnTo>
                      <a:pt x="885" y="780"/>
                    </a:lnTo>
                    <a:lnTo>
                      <a:pt x="848" y="801"/>
                    </a:lnTo>
                    <a:lnTo>
                      <a:pt x="835" y="796"/>
                    </a:lnTo>
                    <a:lnTo>
                      <a:pt x="807" y="813"/>
                    </a:lnTo>
                    <a:lnTo>
                      <a:pt x="816" y="821"/>
                    </a:lnTo>
                    <a:lnTo>
                      <a:pt x="796" y="821"/>
                    </a:lnTo>
                    <a:lnTo>
                      <a:pt x="804" y="842"/>
                    </a:lnTo>
                    <a:lnTo>
                      <a:pt x="768" y="914"/>
                    </a:lnTo>
                    <a:lnTo>
                      <a:pt x="735" y="914"/>
                    </a:lnTo>
                    <a:lnTo>
                      <a:pt x="756" y="930"/>
                    </a:lnTo>
                    <a:lnTo>
                      <a:pt x="756" y="941"/>
                    </a:lnTo>
                    <a:lnTo>
                      <a:pt x="772" y="941"/>
                    </a:lnTo>
                    <a:lnTo>
                      <a:pt x="791" y="1062"/>
                    </a:lnTo>
                    <a:lnTo>
                      <a:pt x="768" y="1075"/>
                    </a:lnTo>
                    <a:lnTo>
                      <a:pt x="744" y="1050"/>
                    </a:lnTo>
                    <a:lnTo>
                      <a:pt x="715" y="1050"/>
                    </a:lnTo>
                    <a:lnTo>
                      <a:pt x="623" y="994"/>
                    </a:lnTo>
                    <a:lnTo>
                      <a:pt x="571" y="897"/>
                    </a:lnTo>
                    <a:lnTo>
                      <a:pt x="498" y="829"/>
                    </a:lnTo>
                    <a:lnTo>
                      <a:pt x="486" y="792"/>
                    </a:lnTo>
                    <a:lnTo>
                      <a:pt x="426" y="701"/>
                    </a:lnTo>
                    <a:lnTo>
                      <a:pt x="373" y="688"/>
                    </a:lnTo>
                    <a:lnTo>
                      <a:pt x="318" y="697"/>
                    </a:lnTo>
                    <a:lnTo>
                      <a:pt x="301" y="732"/>
                    </a:lnTo>
                    <a:lnTo>
                      <a:pt x="265" y="741"/>
                    </a:lnTo>
                    <a:lnTo>
                      <a:pt x="246" y="773"/>
                    </a:lnTo>
                    <a:lnTo>
                      <a:pt x="168" y="701"/>
                    </a:lnTo>
                    <a:lnTo>
                      <a:pt x="137" y="669"/>
                    </a:lnTo>
                    <a:lnTo>
                      <a:pt x="108" y="612"/>
                    </a:lnTo>
                    <a:lnTo>
                      <a:pt x="73" y="591"/>
                    </a:lnTo>
                    <a:lnTo>
                      <a:pt x="52" y="552"/>
                    </a:lnTo>
                    <a:lnTo>
                      <a:pt x="32" y="524"/>
                    </a:lnTo>
                    <a:lnTo>
                      <a:pt x="0" y="483"/>
                    </a:lnTo>
                    <a:lnTo>
                      <a:pt x="0" y="463"/>
                    </a:lnTo>
                    <a:lnTo>
                      <a:pt x="285" y="463"/>
                    </a:lnTo>
                    <a:lnTo>
                      <a:pt x="293" y="0"/>
                    </a:lnTo>
                    <a:lnTo>
                      <a:pt x="535" y="9"/>
                    </a:lnTo>
                    <a:lnTo>
                      <a:pt x="539" y="214"/>
                    </a:lnTo>
                    <a:lnTo>
                      <a:pt x="555" y="226"/>
                    </a:lnTo>
                    <a:lnTo>
                      <a:pt x="574" y="217"/>
                    </a:lnTo>
                    <a:lnTo>
                      <a:pt x="599" y="235"/>
                    </a:lnTo>
                    <a:lnTo>
                      <a:pt x="671" y="250"/>
                    </a:lnTo>
                    <a:lnTo>
                      <a:pt x="699" y="242"/>
                    </a:lnTo>
                    <a:lnTo>
                      <a:pt x="735" y="266"/>
                    </a:lnTo>
                    <a:lnTo>
                      <a:pt x="768" y="258"/>
                    </a:lnTo>
                    <a:lnTo>
                      <a:pt x="791" y="270"/>
                    </a:lnTo>
                    <a:lnTo>
                      <a:pt x="816" y="258"/>
                    </a:lnTo>
                    <a:lnTo>
                      <a:pt x="835" y="274"/>
                    </a:lnTo>
                    <a:lnTo>
                      <a:pt x="864" y="258"/>
                    </a:lnTo>
                    <a:lnTo>
                      <a:pt x="936" y="254"/>
                    </a:lnTo>
                    <a:lnTo>
                      <a:pt x="948" y="270"/>
                    </a:lnTo>
                    <a:lnTo>
                      <a:pt x="969" y="27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5" name="Freeform 25">
                <a:extLst>
                  <a:ext uri="{FF2B5EF4-FFF2-40B4-BE49-F238E27FC236}">
                    <a16:creationId xmlns:a16="http://schemas.microsoft.com/office/drawing/2014/main" id="{8D278947-EEBD-43B2-ABB5-F33FD1DB4691}"/>
                  </a:ext>
                </a:extLst>
              </p:cNvPr>
              <p:cNvSpPr>
                <a:spLocks/>
              </p:cNvSpPr>
              <p:nvPr/>
            </p:nvSpPr>
            <p:spPr bwMode="gray">
              <a:xfrm>
                <a:off x="2075" y="2263"/>
                <a:ext cx="522" cy="591"/>
              </a:xfrm>
              <a:custGeom>
                <a:avLst/>
                <a:gdLst/>
                <a:ahLst/>
                <a:cxnLst>
                  <a:cxn ang="0">
                    <a:pos x="0" y="591"/>
                  </a:cxn>
                  <a:cxn ang="0">
                    <a:pos x="68" y="591"/>
                  </a:cxn>
                  <a:cxn ang="0">
                    <a:pos x="80" y="552"/>
                  </a:cxn>
                  <a:cxn ang="0">
                    <a:pos x="229" y="555"/>
                  </a:cxn>
                  <a:cxn ang="0">
                    <a:pos x="229" y="535"/>
                  </a:cxn>
                  <a:cxn ang="0">
                    <a:pos x="514" y="535"/>
                  </a:cxn>
                  <a:cxn ang="0">
                    <a:pos x="522" y="72"/>
                  </a:cxn>
                  <a:cxn ang="0">
                    <a:pos x="522" y="33"/>
                  </a:cxn>
                  <a:cxn ang="0">
                    <a:pos x="52" y="0"/>
                  </a:cxn>
                  <a:cxn ang="0">
                    <a:pos x="0" y="591"/>
                  </a:cxn>
                </a:cxnLst>
                <a:rect l="0" t="0" r="r" b="b"/>
                <a:pathLst>
                  <a:path w="522" h="591">
                    <a:moveTo>
                      <a:pt x="0" y="591"/>
                    </a:moveTo>
                    <a:lnTo>
                      <a:pt x="68" y="591"/>
                    </a:lnTo>
                    <a:lnTo>
                      <a:pt x="80" y="552"/>
                    </a:lnTo>
                    <a:lnTo>
                      <a:pt x="229" y="555"/>
                    </a:lnTo>
                    <a:lnTo>
                      <a:pt x="229" y="535"/>
                    </a:lnTo>
                    <a:lnTo>
                      <a:pt x="514" y="535"/>
                    </a:lnTo>
                    <a:lnTo>
                      <a:pt x="522" y="72"/>
                    </a:lnTo>
                    <a:lnTo>
                      <a:pt x="522" y="33"/>
                    </a:lnTo>
                    <a:lnTo>
                      <a:pt x="52" y="0"/>
                    </a:lnTo>
                    <a:lnTo>
                      <a:pt x="0" y="59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6" name="Freeform 26">
                <a:extLst>
                  <a:ext uri="{FF2B5EF4-FFF2-40B4-BE49-F238E27FC236}">
                    <a16:creationId xmlns:a16="http://schemas.microsoft.com/office/drawing/2014/main" id="{E9D9A1F7-2DBB-434A-B20D-57888207CEED}"/>
                  </a:ext>
                </a:extLst>
              </p:cNvPr>
              <p:cNvSpPr>
                <a:spLocks/>
              </p:cNvSpPr>
              <p:nvPr/>
            </p:nvSpPr>
            <p:spPr bwMode="gray">
              <a:xfrm>
                <a:off x="1620" y="2224"/>
                <a:ext cx="507" cy="630"/>
              </a:xfrm>
              <a:custGeom>
                <a:avLst/>
                <a:gdLst/>
                <a:ahLst/>
                <a:cxnLst>
                  <a:cxn ang="0">
                    <a:pos x="507" y="39"/>
                  </a:cxn>
                  <a:cxn ang="0">
                    <a:pos x="455" y="630"/>
                  </a:cxn>
                  <a:cxn ang="0">
                    <a:pos x="274" y="614"/>
                  </a:cxn>
                  <a:cxn ang="0">
                    <a:pos x="0" y="462"/>
                  </a:cxn>
                  <a:cxn ang="0">
                    <a:pos x="0" y="429"/>
                  </a:cxn>
                  <a:cxn ang="0">
                    <a:pos x="21" y="397"/>
                  </a:cxn>
                  <a:cxn ang="0">
                    <a:pos x="0" y="381"/>
                  </a:cxn>
                  <a:cxn ang="0">
                    <a:pos x="21" y="341"/>
                  </a:cxn>
                  <a:cxn ang="0">
                    <a:pos x="41" y="296"/>
                  </a:cxn>
                  <a:cxn ang="0">
                    <a:pos x="62" y="273"/>
                  </a:cxn>
                  <a:cxn ang="0">
                    <a:pos x="41" y="236"/>
                  </a:cxn>
                  <a:cxn ang="0">
                    <a:pos x="44" y="189"/>
                  </a:cxn>
                  <a:cxn ang="0">
                    <a:pos x="44" y="88"/>
                  </a:cxn>
                  <a:cxn ang="0">
                    <a:pos x="62" y="67"/>
                  </a:cxn>
                  <a:cxn ang="0">
                    <a:pos x="73" y="67"/>
                  </a:cxn>
                  <a:cxn ang="0">
                    <a:pos x="85" y="88"/>
                  </a:cxn>
                  <a:cxn ang="0">
                    <a:pos x="106" y="76"/>
                  </a:cxn>
                  <a:cxn ang="0">
                    <a:pos x="117" y="0"/>
                  </a:cxn>
                  <a:cxn ang="0">
                    <a:pos x="507" y="39"/>
                  </a:cxn>
                </a:cxnLst>
                <a:rect l="0" t="0" r="r" b="b"/>
                <a:pathLst>
                  <a:path w="507" h="630">
                    <a:moveTo>
                      <a:pt x="507" y="39"/>
                    </a:moveTo>
                    <a:lnTo>
                      <a:pt x="455" y="630"/>
                    </a:lnTo>
                    <a:lnTo>
                      <a:pt x="274" y="614"/>
                    </a:lnTo>
                    <a:lnTo>
                      <a:pt x="0" y="462"/>
                    </a:lnTo>
                    <a:lnTo>
                      <a:pt x="0" y="429"/>
                    </a:lnTo>
                    <a:lnTo>
                      <a:pt x="21" y="397"/>
                    </a:lnTo>
                    <a:lnTo>
                      <a:pt x="0" y="381"/>
                    </a:lnTo>
                    <a:lnTo>
                      <a:pt x="21" y="341"/>
                    </a:lnTo>
                    <a:lnTo>
                      <a:pt x="41" y="296"/>
                    </a:lnTo>
                    <a:lnTo>
                      <a:pt x="62" y="273"/>
                    </a:lnTo>
                    <a:lnTo>
                      <a:pt x="41" y="236"/>
                    </a:lnTo>
                    <a:lnTo>
                      <a:pt x="44" y="189"/>
                    </a:lnTo>
                    <a:lnTo>
                      <a:pt x="44" y="88"/>
                    </a:lnTo>
                    <a:lnTo>
                      <a:pt x="62" y="67"/>
                    </a:lnTo>
                    <a:lnTo>
                      <a:pt x="73" y="67"/>
                    </a:lnTo>
                    <a:lnTo>
                      <a:pt x="85" y="88"/>
                    </a:lnTo>
                    <a:lnTo>
                      <a:pt x="106" y="76"/>
                    </a:lnTo>
                    <a:lnTo>
                      <a:pt x="117" y="0"/>
                    </a:lnTo>
                    <a:lnTo>
                      <a:pt x="507" y="3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7" name="Freeform 27">
                <a:extLst>
                  <a:ext uri="{FF2B5EF4-FFF2-40B4-BE49-F238E27FC236}">
                    <a16:creationId xmlns:a16="http://schemas.microsoft.com/office/drawing/2014/main" id="{C09CC19B-B8F4-4E5B-8399-243388FB2825}"/>
                  </a:ext>
                </a:extLst>
              </p:cNvPr>
              <p:cNvSpPr>
                <a:spLocks/>
              </p:cNvSpPr>
              <p:nvPr/>
            </p:nvSpPr>
            <p:spPr bwMode="gray">
              <a:xfrm>
                <a:off x="4619" y="1721"/>
                <a:ext cx="89" cy="145"/>
              </a:xfrm>
              <a:custGeom>
                <a:avLst/>
                <a:gdLst/>
                <a:ahLst/>
                <a:cxnLst>
                  <a:cxn ang="0">
                    <a:pos x="0" y="24"/>
                  </a:cxn>
                  <a:cxn ang="0">
                    <a:pos x="40" y="145"/>
                  </a:cxn>
                  <a:cxn ang="0">
                    <a:pos x="84" y="136"/>
                  </a:cxn>
                  <a:cxn ang="0">
                    <a:pos x="89" y="116"/>
                  </a:cxn>
                  <a:cxn ang="0">
                    <a:pos x="73" y="100"/>
                  </a:cxn>
                  <a:cxn ang="0">
                    <a:pos x="57" y="88"/>
                  </a:cxn>
                  <a:cxn ang="0">
                    <a:pos x="29" y="28"/>
                  </a:cxn>
                  <a:cxn ang="0">
                    <a:pos x="32" y="4"/>
                  </a:cxn>
                  <a:cxn ang="0">
                    <a:pos x="8" y="0"/>
                  </a:cxn>
                  <a:cxn ang="0">
                    <a:pos x="0" y="24"/>
                  </a:cxn>
                </a:cxnLst>
                <a:rect l="0" t="0" r="r" b="b"/>
                <a:pathLst>
                  <a:path w="89" h="145">
                    <a:moveTo>
                      <a:pt x="0" y="24"/>
                    </a:moveTo>
                    <a:lnTo>
                      <a:pt x="40" y="145"/>
                    </a:lnTo>
                    <a:lnTo>
                      <a:pt x="84" y="136"/>
                    </a:lnTo>
                    <a:lnTo>
                      <a:pt x="89" y="116"/>
                    </a:lnTo>
                    <a:lnTo>
                      <a:pt x="73" y="100"/>
                    </a:lnTo>
                    <a:lnTo>
                      <a:pt x="57" y="88"/>
                    </a:lnTo>
                    <a:lnTo>
                      <a:pt x="29" y="28"/>
                    </a:lnTo>
                    <a:lnTo>
                      <a:pt x="32" y="4"/>
                    </a:lnTo>
                    <a:lnTo>
                      <a:pt x="8" y="0"/>
                    </a:lnTo>
                    <a:lnTo>
                      <a:pt x="0" y="2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8" name="Freeform 28">
                <a:extLst>
                  <a:ext uri="{FF2B5EF4-FFF2-40B4-BE49-F238E27FC236}">
                    <a16:creationId xmlns:a16="http://schemas.microsoft.com/office/drawing/2014/main" id="{F3CC8B2A-199E-48E6-919A-FB8220AFF3D9}"/>
                  </a:ext>
                </a:extLst>
              </p:cNvPr>
              <p:cNvSpPr>
                <a:spLocks/>
              </p:cNvSpPr>
              <p:nvPr/>
            </p:nvSpPr>
            <p:spPr bwMode="gray">
              <a:xfrm>
                <a:off x="2019" y="1435"/>
                <a:ext cx="538" cy="439"/>
              </a:xfrm>
              <a:custGeom>
                <a:avLst/>
                <a:gdLst/>
                <a:ahLst/>
                <a:cxnLst>
                  <a:cxn ang="0">
                    <a:pos x="538" y="41"/>
                  </a:cxn>
                  <a:cxn ang="0">
                    <a:pos x="56" y="0"/>
                  </a:cxn>
                  <a:cxn ang="0">
                    <a:pos x="44" y="49"/>
                  </a:cxn>
                  <a:cxn ang="0">
                    <a:pos x="7" y="310"/>
                  </a:cxn>
                  <a:cxn ang="0">
                    <a:pos x="0" y="402"/>
                  </a:cxn>
                  <a:cxn ang="0">
                    <a:pos x="141" y="415"/>
                  </a:cxn>
                  <a:cxn ang="0">
                    <a:pos x="522" y="439"/>
                  </a:cxn>
                  <a:cxn ang="0">
                    <a:pos x="531" y="242"/>
                  </a:cxn>
                  <a:cxn ang="0">
                    <a:pos x="538" y="41"/>
                  </a:cxn>
                </a:cxnLst>
                <a:rect l="0" t="0" r="r" b="b"/>
                <a:pathLst>
                  <a:path w="538" h="439">
                    <a:moveTo>
                      <a:pt x="538" y="41"/>
                    </a:moveTo>
                    <a:lnTo>
                      <a:pt x="56" y="0"/>
                    </a:lnTo>
                    <a:lnTo>
                      <a:pt x="44" y="49"/>
                    </a:lnTo>
                    <a:lnTo>
                      <a:pt x="7" y="310"/>
                    </a:lnTo>
                    <a:lnTo>
                      <a:pt x="0" y="402"/>
                    </a:lnTo>
                    <a:lnTo>
                      <a:pt x="141" y="415"/>
                    </a:lnTo>
                    <a:lnTo>
                      <a:pt x="522" y="439"/>
                    </a:lnTo>
                    <a:lnTo>
                      <a:pt x="531" y="242"/>
                    </a:lnTo>
                    <a:lnTo>
                      <a:pt x="538" y="4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39" name="Freeform 29">
                <a:extLst>
                  <a:ext uri="{FF2B5EF4-FFF2-40B4-BE49-F238E27FC236}">
                    <a16:creationId xmlns:a16="http://schemas.microsoft.com/office/drawing/2014/main" id="{7EA5566A-4333-40D7-92D8-141BF4924702}"/>
                  </a:ext>
                </a:extLst>
              </p:cNvPr>
              <p:cNvSpPr>
                <a:spLocks/>
              </p:cNvSpPr>
              <p:nvPr/>
            </p:nvSpPr>
            <p:spPr bwMode="gray">
              <a:xfrm>
                <a:off x="1793" y="973"/>
                <a:ext cx="785" cy="511"/>
              </a:xfrm>
              <a:custGeom>
                <a:avLst/>
                <a:gdLst/>
                <a:ahLst/>
                <a:cxnLst>
                  <a:cxn ang="0">
                    <a:pos x="270" y="511"/>
                  </a:cxn>
                  <a:cxn ang="0">
                    <a:pos x="282" y="462"/>
                  </a:cxn>
                  <a:cxn ang="0">
                    <a:pos x="764" y="503"/>
                  </a:cxn>
                  <a:cxn ang="0">
                    <a:pos x="768" y="414"/>
                  </a:cxn>
                  <a:cxn ang="0">
                    <a:pos x="785" y="81"/>
                  </a:cxn>
                  <a:cxn ang="0">
                    <a:pos x="531" y="72"/>
                  </a:cxn>
                  <a:cxn ang="0">
                    <a:pos x="362" y="53"/>
                  </a:cxn>
                  <a:cxn ang="0">
                    <a:pos x="81" y="12"/>
                  </a:cxn>
                  <a:cxn ang="0">
                    <a:pos x="28" y="0"/>
                  </a:cxn>
                  <a:cxn ang="0">
                    <a:pos x="0" y="121"/>
                  </a:cxn>
                  <a:cxn ang="0">
                    <a:pos x="12" y="121"/>
                  </a:cxn>
                  <a:cxn ang="0">
                    <a:pos x="12" y="157"/>
                  </a:cxn>
                  <a:cxn ang="0">
                    <a:pos x="41" y="250"/>
                  </a:cxn>
                  <a:cxn ang="0">
                    <a:pos x="41" y="273"/>
                  </a:cxn>
                  <a:cxn ang="0">
                    <a:pos x="53" y="261"/>
                  </a:cxn>
                  <a:cxn ang="0">
                    <a:pos x="69" y="289"/>
                  </a:cxn>
                  <a:cxn ang="0">
                    <a:pos x="69" y="322"/>
                  </a:cxn>
                  <a:cxn ang="0">
                    <a:pos x="60" y="349"/>
                  </a:cxn>
                  <a:cxn ang="0">
                    <a:pos x="60" y="374"/>
                  </a:cxn>
                  <a:cxn ang="0">
                    <a:pos x="93" y="374"/>
                  </a:cxn>
                  <a:cxn ang="0">
                    <a:pos x="109" y="450"/>
                  </a:cxn>
                  <a:cxn ang="0">
                    <a:pos x="122" y="474"/>
                  </a:cxn>
                  <a:cxn ang="0">
                    <a:pos x="150" y="474"/>
                  </a:cxn>
                  <a:cxn ang="0">
                    <a:pos x="213" y="494"/>
                  </a:cxn>
                  <a:cxn ang="0">
                    <a:pos x="245" y="483"/>
                  </a:cxn>
                  <a:cxn ang="0">
                    <a:pos x="270" y="511"/>
                  </a:cxn>
                </a:cxnLst>
                <a:rect l="0" t="0" r="r" b="b"/>
                <a:pathLst>
                  <a:path w="785" h="511">
                    <a:moveTo>
                      <a:pt x="270" y="511"/>
                    </a:moveTo>
                    <a:lnTo>
                      <a:pt x="282" y="462"/>
                    </a:lnTo>
                    <a:lnTo>
                      <a:pt x="764" y="503"/>
                    </a:lnTo>
                    <a:lnTo>
                      <a:pt x="768" y="414"/>
                    </a:lnTo>
                    <a:lnTo>
                      <a:pt x="785" y="81"/>
                    </a:lnTo>
                    <a:lnTo>
                      <a:pt x="531" y="72"/>
                    </a:lnTo>
                    <a:lnTo>
                      <a:pt x="362" y="53"/>
                    </a:lnTo>
                    <a:lnTo>
                      <a:pt x="81" y="12"/>
                    </a:lnTo>
                    <a:lnTo>
                      <a:pt x="28" y="0"/>
                    </a:lnTo>
                    <a:lnTo>
                      <a:pt x="0" y="121"/>
                    </a:lnTo>
                    <a:lnTo>
                      <a:pt x="12" y="121"/>
                    </a:lnTo>
                    <a:lnTo>
                      <a:pt x="12" y="157"/>
                    </a:lnTo>
                    <a:lnTo>
                      <a:pt x="41" y="250"/>
                    </a:lnTo>
                    <a:lnTo>
                      <a:pt x="41" y="273"/>
                    </a:lnTo>
                    <a:lnTo>
                      <a:pt x="53" y="261"/>
                    </a:lnTo>
                    <a:lnTo>
                      <a:pt x="69" y="289"/>
                    </a:lnTo>
                    <a:lnTo>
                      <a:pt x="69" y="322"/>
                    </a:lnTo>
                    <a:lnTo>
                      <a:pt x="60" y="349"/>
                    </a:lnTo>
                    <a:lnTo>
                      <a:pt x="60" y="374"/>
                    </a:lnTo>
                    <a:lnTo>
                      <a:pt x="93" y="374"/>
                    </a:lnTo>
                    <a:lnTo>
                      <a:pt x="109" y="450"/>
                    </a:lnTo>
                    <a:lnTo>
                      <a:pt x="122" y="474"/>
                    </a:lnTo>
                    <a:lnTo>
                      <a:pt x="150" y="474"/>
                    </a:lnTo>
                    <a:lnTo>
                      <a:pt x="213" y="494"/>
                    </a:lnTo>
                    <a:lnTo>
                      <a:pt x="245" y="483"/>
                    </a:lnTo>
                    <a:lnTo>
                      <a:pt x="270" y="51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0" name="Freeform 30">
                <a:extLst>
                  <a:ext uri="{FF2B5EF4-FFF2-40B4-BE49-F238E27FC236}">
                    <a16:creationId xmlns:a16="http://schemas.microsoft.com/office/drawing/2014/main" id="{507169FB-9D74-4410-803B-CFC6A59E35BB}"/>
                  </a:ext>
                </a:extLst>
              </p:cNvPr>
              <p:cNvSpPr>
                <a:spLocks/>
              </p:cNvSpPr>
              <p:nvPr/>
            </p:nvSpPr>
            <p:spPr bwMode="gray">
              <a:xfrm>
                <a:off x="1601" y="961"/>
                <a:ext cx="462" cy="784"/>
              </a:xfrm>
              <a:custGeom>
                <a:avLst/>
                <a:gdLst/>
                <a:ahLst/>
                <a:cxnLst>
                  <a:cxn ang="0">
                    <a:pos x="0" y="700"/>
                  </a:cxn>
                  <a:cxn ang="0">
                    <a:pos x="213" y="744"/>
                  </a:cxn>
                  <a:cxn ang="0">
                    <a:pos x="425" y="784"/>
                  </a:cxn>
                  <a:cxn ang="0">
                    <a:pos x="462" y="523"/>
                  </a:cxn>
                  <a:cxn ang="0">
                    <a:pos x="437" y="495"/>
                  </a:cxn>
                  <a:cxn ang="0">
                    <a:pos x="405" y="506"/>
                  </a:cxn>
                  <a:cxn ang="0">
                    <a:pos x="342" y="486"/>
                  </a:cxn>
                  <a:cxn ang="0">
                    <a:pos x="314" y="486"/>
                  </a:cxn>
                  <a:cxn ang="0">
                    <a:pos x="301" y="462"/>
                  </a:cxn>
                  <a:cxn ang="0">
                    <a:pos x="285" y="386"/>
                  </a:cxn>
                  <a:cxn ang="0">
                    <a:pos x="252" y="386"/>
                  </a:cxn>
                  <a:cxn ang="0">
                    <a:pos x="252" y="361"/>
                  </a:cxn>
                  <a:cxn ang="0">
                    <a:pos x="261" y="334"/>
                  </a:cxn>
                  <a:cxn ang="0">
                    <a:pos x="261" y="301"/>
                  </a:cxn>
                  <a:cxn ang="0">
                    <a:pos x="245" y="273"/>
                  </a:cxn>
                  <a:cxn ang="0">
                    <a:pos x="233" y="285"/>
                  </a:cxn>
                  <a:cxn ang="0">
                    <a:pos x="233" y="262"/>
                  </a:cxn>
                  <a:cxn ang="0">
                    <a:pos x="204" y="169"/>
                  </a:cxn>
                  <a:cxn ang="0">
                    <a:pos x="204" y="133"/>
                  </a:cxn>
                  <a:cxn ang="0">
                    <a:pos x="192" y="133"/>
                  </a:cxn>
                  <a:cxn ang="0">
                    <a:pos x="220" y="12"/>
                  </a:cxn>
                  <a:cxn ang="0">
                    <a:pos x="153" y="0"/>
                  </a:cxn>
                  <a:cxn ang="0">
                    <a:pos x="92" y="253"/>
                  </a:cxn>
                  <a:cxn ang="0">
                    <a:pos x="100" y="273"/>
                  </a:cxn>
                  <a:cxn ang="0">
                    <a:pos x="92" y="314"/>
                  </a:cxn>
                  <a:cxn ang="0">
                    <a:pos x="100" y="342"/>
                  </a:cxn>
                  <a:cxn ang="0">
                    <a:pos x="92" y="366"/>
                  </a:cxn>
                  <a:cxn ang="0">
                    <a:pos x="63" y="407"/>
                  </a:cxn>
                  <a:cxn ang="0">
                    <a:pos x="40" y="455"/>
                  </a:cxn>
                  <a:cxn ang="0">
                    <a:pos x="40" y="474"/>
                  </a:cxn>
                  <a:cxn ang="0">
                    <a:pos x="60" y="495"/>
                  </a:cxn>
                  <a:cxn ang="0">
                    <a:pos x="19" y="575"/>
                  </a:cxn>
                  <a:cxn ang="0">
                    <a:pos x="0" y="700"/>
                  </a:cxn>
                </a:cxnLst>
                <a:rect l="0" t="0" r="r" b="b"/>
                <a:pathLst>
                  <a:path w="462" h="784">
                    <a:moveTo>
                      <a:pt x="0" y="700"/>
                    </a:moveTo>
                    <a:lnTo>
                      <a:pt x="213" y="744"/>
                    </a:lnTo>
                    <a:lnTo>
                      <a:pt x="425" y="784"/>
                    </a:lnTo>
                    <a:lnTo>
                      <a:pt x="462" y="523"/>
                    </a:lnTo>
                    <a:lnTo>
                      <a:pt x="437" y="495"/>
                    </a:lnTo>
                    <a:lnTo>
                      <a:pt x="405" y="506"/>
                    </a:lnTo>
                    <a:lnTo>
                      <a:pt x="342" y="486"/>
                    </a:lnTo>
                    <a:lnTo>
                      <a:pt x="314" y="486"/>
                    </a:lnTo>
                    <a:lnTo>
                      <a:pt x="301" y="462"/>
                    </a:lnTo>
                    <a:lnTo>
                      <a:pt x="285" y="386"/>
                    </a:lnTo>
                    <a:lnTo>
                      <a:pt x="252" y="386"/>
                    </a:lnTo>
                    <a:lnTo>
                      <a:pt x="252" y="361"/>
                    </a:lnTo>
                    <a:lnTo>
                      <a:pt x="261" y="334"/>
                    </a:lnTo>
                    <a:lnTo>
                      <a:pt x="261" y="301"/>
                    </a:lnTo>
                    <a:lnTo>
                      <a:pt x="245" y="273"/>
                    </a:lnTo>
                    <a:lnTo>
                      <a:pt x="233" y="285"/>
                    </a:lnTo>
                    <a:lnTo>
                      <a:pt x="233" y="262"/>
                    </a:lnTo>
                    <a:lnTo>
                      <a:pt x="204" y="169"/>
                    </a:lnTo>
                    <a:lnTo>
                      <a:pt x="204" y="133"/>
                    </a:lnTo>
                    <a:lnTo>
                      <a:pt x="192" y="133"/>
                    </a:lnTo>
                    <a:lnTo>
                      <a:pt x="220" y="12"/>
                    </a:lnTo>
                    <a:lnTo>
                      <a:pt x="153" y="0"/>
                    </a:lnTo>
                    <a:lnTo>
                      <a:pt x="92" y="253"/>
                    </a:lnTo>
                    <a:lnTo>
                      <a:pt x="100" y="273"/>
                    </a:lnTo>
                    <a:lnTo>
                      <a:pt x="92" y="314"/>
                    </a:lnTo>
                    <a:lnTo>
                      <a:pt x="100" y="342"/>
                    </a:lnTo>
                    <a:lnTo>
                      <a:pt x="92" y="366"/>
                    </a:lnTo>
                    <a:lnTo>
                      <a:pt x="63" y="407"/>
                    </a:lnTo>
                    <a:lnTo>
                      <a:pt x="40" y="455"/>
                    </a:lnTo>
                    <a:lnTo>
                      <a:pt x="40" y="474"/>
                    </a:lnTo>
                    <a:lnTo>
                      <a:pt x="60" y="495"/>
                    </a:lnTo>
                    <a:lnTo>
                      <a:pt x="19" y="575"/>
                    </a:lnTo>
                    <a:lnTo>
                      <a:pt x="0" y="70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1" name="Freeform 31">
                <a:extLst>
                  <a:ext uri="{FF2B5EF4-FFF2-40B4-BE49-F238E27FC236}">
                    <a16:creationId xmlns:a16="http://schemas.microsoft.com/office/drawing/2014/main" id="{0B665104-663E-48FC-9194-0860D3E31ECF}"/>
                  </a:ext>
                </a:extLst>
              </p:cNvPr>
              <p:cNvSpPr>
                <a:spLocks/>
              </p:cNvSpPr>
              <p:nvPr/>
            </p:nvSpPr>
            <p:spPr bwMode="gray">
              <a:xfrm>
                <a:off x="1243" y="865"/>
                <a:ext cx="511" cy="410"/>
              </a:xfrm>
              <a:custGeom>
                <a:avLst/>
                <a:gdLst/>
                <a:ahLst/>
                <a:cxnLst>
                  <a:cxn ang="0">
                    <a:pos x="157" y="0"/>
                  </a:cxn>
                  <a:cxn ang="0">
                    <a:pos x="329" y="48"/>
                  </a:cxn>
                  <a:cxn ang="0">
                    <a:pos x="511" y="96"/>
                  </a:cxn>
                  <a:cxn ang="0">
                    <a:pos x="450" y="349"/>
                  </a:cxn>
                  <a:cxn ang="0">
                    <a:pos x="458" y="369"/>
                  </a:cxn>
                  <a:cxn ang="0">
                    <a:pos x="450" y="410"/>
                  </a:cxn>
                  <a:cxn ang="0">
                    <a:pos x="338" y="369"/>
                  </a:cxn>
                  <a:cxn ang="0">
                    <a:pos x="329" y="378"/>
                  </a:cxn>
                  <a:cxn ang="0">
                    <a:pos x="160" y="362"/>
                  </a:cxn>
                  <a:cxn ang="0">
                    <a:pos x="144" y="349"/>
                  </a:cxn>
                  <a:cxn ang="0">
                    <a:pos x="77" y="341"/>
                  </a:cxn>
                  <a:cxn ang="0">
                    <a:pos x="60" y="318"/>
                  </a:cxn>
                  <a:cxn ang="0">
                    <a:pos x="56" y="286"/>
                  </a:cxn>
                  <a:cxn ang="0">
                    <a:pos x="15" y="265"/>
                  </a:cxn>
                  <a:cxn ang="0">
                    <a:pos x="0" y="245"/>
                  </a:cxn>
                  <a:cxn ang="0">
                    <a:pos x="0" y="205"/>
                  </a:cxn>
                  <a:cxn ang="0">
                    <a:pos x="8" y="196"/>
                  </a:cxn>
                  <a:cxn ang="0">
                    <a:pos x="4" y="177"/>
                  </a:cxn>
                  <a:cxn ang="0">
                    <a:pos x="24" y="177"/>
                  </a:cxn>
                  <a:cxn ang="0">
                    <a:pos x="8" y="148"/>
                  </a:cxn>
                  <a:cxn ang="0">
                    <a:pos x="4" y="69"/>
                  </a:cxn>
                  <a:cxn ang="0">
                    <a:pos x="15" y="28"/>
                  </a:cxn>
                  <a:cxn ang="0">
                    <a:pos x="68" y="69"/>
                  </a:cxn>
                  <a:cxn ang="0">
                    <a:pos x="109" y="85"/>
                  </a:cxn>
                  <a:cxn ang="0">
                    <a:pos x="128" y="104"/>
                  </a:cxn>
                  <a:cxn ang="0">
                    <a:pos x="116" y="124"/>
                  </a:cxn>
                  <a:cxn ang="0">
                    <a:pos x="96" y="136"/>
                  </a:cxn>
                  <a:cxn ang="0">
                    <a:pos x="128" y="136"/>
                  </a:cxn>
                  <a:cxn ang="0">
                    <a:pos x="121" y="164"/>
                  </a:cxn>
                  <a:cxn ang="0">
                    <a:pos x="88" y="168"/>
                  </a:cxn>
                  <a:cxn ang="0">
                    <a:pos x="88" y="180"/>
                  </a:cxn>
                  <a:cxn ang="0">
                    <a:pos x="128" y="168"/>
                  </a:cxn>
                  <a:cxn ang="0">
                    <a:pos x="144" y="136"/>
                  </a:cxn>
                  <a:cxn ang="0">
                    <a:pos x="160" y="100"/>
                  </a:cxn>
                  <a:cxn ang="0">
                    <a:pos x="169" y="44"/>
                  </a:cxn>
                  <a:cxn ang="0">
                    <a:pos x="157" y="0"/>
                  </a:cxn>
                </a:cxnLst>
                <a:rect l="0" t="0" r="r" b="b"/>
                <a:pathLst>
                  <a:path w="511" h="410">
                    <a:moveTo>
                      <a:pt x="157" y="0"/>
                    </a:moveTo>
                    <a:lnTo>
                      <a:pt x="329" y="48"/>
                    </a:lnTo>
                    <a:lnTo>
                      <a:pt x="511" y="96"/>
                    </a:lnTo>
                    <a:lnTo>
                      <a:pt x="450" y="349"/>
                    </a:lnTo>
                    <a:lnTo>
                      <a:pt x="458" y="369"/>
                    </a:lnTo>
                    <a:lnTo>
                      <a:pt x="450" y="410"/>
                    </a:lnTo>
                    <a:lnTo>
                      <a:pt x="338" y="369"/>
                    </a:lnTo>
                    <a:lnTo>
                      <a:pt x="329" y="378"/>
                    </a:lnTo>
                    <a:lnTo>
                      <a:pt x="160" y="362"/>
                    </a:lnTo>
                    <a:lnTo>
                      <a:pt x="144" y="349"/>
                    </a:lnTo>
                    <a:lnTo>
                      <a:pt x="77" y="341"/>
                    </a:lnTo>
                    <a:lnTo>
                      <a:pt x="60" y="318"/>
                    </a:lnTo>
                    <a:lnTo>
                      <a:pt x="56" y="286"/>
                    </a:lnTo>
                    <a:lnTo>
                      <a:pt x="15" y="265"/>
                    </a:lnTo>
                    <a:lnTo>
                      <a:pt x="0" y="245"/>
                    </a:lnTo>
                    <a:lnTo>
                      <a:pt x="0" y="205"/>
                    </a:lnTo>
                    <a:lnTo>
                      <a:pt x="8" y="196"/>
                    </a:lnTo>
                    <a:lnTo>
                      <a:pt x="4" y="177"/>
                    </a:lnTo>
                    <a:lnTo>
                      <a:pt x="24" y="177"/>
                    </a:lnTo>
                    <a:lnTo>
                      <a:pt x="8" y="148"/>
                    </a:lnTo>
                    <a:lnTo>
                      <a:pt x="4" y="69"/>
                    </a:lnTo>
                    <a:lnTo>
                      <a:pt x="15" y="28"/>
                    </a:lnTo>
                    <a:lnTo>
                      <a:pt x="68" y="69"/>
                    </a:lnTo>
                    <a:lnTo>
                      <a:pt x="109" y="85"/>
                    </a:lnTo>
                    <a:lnTo>
                      <a:pt x="128" y="104"/>
                    </a:lnTo>
                    <a:lnTo>
                      <a:pt x="116" y="124"/>
                    </a:lnTo>
                    <a:lnTo>
                      <a:pt x="96" y="136"/>
                    </a:lnTo>
                    <a:lnTo>
                      <a:pt x="128" y="136"/>
                    </a:lnTo>
                    <a:lnTo>
                      <a:pt x="121" y="164"/>
                    </a:lnTo>
                    <a:lnTo>
                      <a:pt x="88" y="168"/>
                    </a:lnTo>
                    <a:lnTo>
                      <a:pt x="88" y="180"/>
                    </a:lnTo>
                    <a:lnTo>
                      <a:pt x="128" y="168"/>
                    </a:lnTo>
                    <a:lnTo>
                      <a:pt x="144" y="136"/>
                    </a:lnTo>
                    <a:lnTo>
                      <a:pt x="160" y="100"/>
                    </a:lnTo>
                    <a:lnTo>
                      <a:pt x="169" y="44"/>
                    </a:lnTo>
                    <a:lnTo>
                      <a:pt x="157"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4" name="Freeform 32">
                <a:extLst>
                  <a:ext uri="{FF2B5EF4-FFF2-40B4-BE49-F238E27FC236}">
                    <a16:creationId xmlns:a16="http://schemas.microsoft.com/office/drawing/2014/main" id="{B78ECF21-D602-439B-BA7C-BDF24A5F6C8C}"/>
                  </a:ext>
                </a:extLst>
              </p:cNvPr>
              <p:cNvSpPr>
                <a:spLocks/>
              </p:cNvSpPr>
              <p:nvPr/>
            </p:nvSpPr>
            <p:spPr bwMode="gray">
              <a:xfrm>
                <a:off x="2597" y="2272"/>
                <a:ext cx="676" cy="337"/>
              </a:xfrm>
              <a:custGeom>
                <a:avLst/>
                <a:gdLst/>
                <a:ahLst/>
                <a:cxnLst>
                  <a:cxn ang="0">
                    <a:pos x="80" y="19"/>
                  </a:cxn>
                  <a:cxn ang="0">
                    <a:pos x="0" y="24"/>
                  </a:cxn>
                  <a:cxn ang="0">
                    <a:pos x="0" y="63"/>
                  </a:cxn>
                  <a:cxn ang="0">
                    <a:pos x="242" y="72"/>
                  </a:cxn>
                  <a:cxn ang="0">
                    <a:pos x="246" y="277"/>
                  </a:cxn>
                  <a:cxn ang="0">
                    <a:pos x="262" y="289"/>
                  </a:cxn>
                  <a:cxn ang="0">
                    <a:pos x="281" y="280"/>
                  </a:cxn>
                  <a:cxn ang="0">
                    <a:pos x="306" y="298"/>
                  </a:cxn>
                  <a:cxn ang="0">
                    <a:pos x="378" y="313"/>
                  </a:cxn>
                  <a:cxn ang="0">
                    <a:pos x="406" y="305"/>
                  </a:cxn>
                  <a:cxn ang="0">
                    <a:pos x="442" y="329"/>
                  </a:cxn>
                  <a:cxn ang="0">
                    <a:pos x="475" y="321"/>
                  </a:cxn>
                  <a:cxn ang="0">
                    <a:pos x="498" y="333"/>
                  </a:cxn>
                  <a:cxn ang="0">
                    <a:pos x="523" y="321"/>
                  </a:cxn>
                  <a:cxn ang="0">
                    <a:pos x="542" y="337"/>
                  </a:cxn>
                  <a:cxn ang="0">
                    <a:pos x="571" y="321"/>
                  </a:cxn>
                  <a:cxn ang="0">
                    <a:pos x="643" y="317"/>
                  </a:cxn>
                  <a:cxn ang="0">
                    <a:pos x="655" y="333"/>
                  </a:cxn>
                  <a:cxn ang="0">
                    <a:pos x="676" y="333"/>
                  </a:cxn>
                  <a:cxn ang="0">
                    <a:pos x="676" y="160"/>
                  </a:cxn>
                  <a:cxn ang="0">
                    <a:pos x="664" y="47"/>
                  </a:cxn>
                  <a:cxn ang="0">
                    <a:pos x="655" y="0"/>
                  </a:cxn>
                  <a:cxn ang="0">
                    <a:pos x="463" y="15"/>
                  </a:cxn>
                  <a:cxn ang="0">
                    <a:pos x="80" y="19"/>
                  </a:cxn>
                </a:cxnLst>
                <a:rect l="0" t="0" r="r" b="b"/>
                <a:pathLst>
                  <a:path w="676" h="337">
                    <a:moveTo>
                      <a:pt x="80" y="19"/>
                    </a:moveTo>
                    <a:lnTo>
                      <a:pt x="0" y="24"/>
                    </a:lnTo>
                    <a:lnTo>
                      <a:pt x="0" y="63"/>
                    </a:lnTo>
                    <a:lnTo>
                      <a:pt x="242" y="72"/>
                    </a:lnTo>
                    <a:lnTo>
                      <a:pt x="246" y="277"/>
                    </a:lnTo>
                    <a:lnTo>
                      <a:pt x="262" y="289"/>
                    </a:lnTo>
                    <a:lnTo>
                      <a:pt x="281" y="280"/>
                    </a:lnTo>
                    <a:lnTo>
                      <a:pt x="306" y="298"/>
                    </a:lnTo>
                    <a:lnTo>
                      <a:pt x="378" y="313"/>
                    </a:lnTo>
                    <a:lnTo>
                      <a:pt x="406" y="305"/>
                    </a:lnTo>
                    <a:lnTo>
                      <a:pt x="442" y="329"/>
                    </a:lnTo>
                    <a:lnTo>
                      <a:pt x="475" y="321"/>
                    </a:lnTo>
                    <a:lnTo>
                      <a:pt x="498" y="333"/>
                    </a:lnTo>
                    <a:lnTo>
                      <a:pt x="523" y="321"/>
                    </a:lnTo>
                    <a:lnTo>
                      <a:pt x="542" y="337"/>
                    </a:lnTo>
                    <a:lnTo>
                      <a:pt x="571" y="321"/>
                    </a:lnTo>
                    <a:lnTo>
                      <a:pt x="643" y="317"/>
                    </a:lnTo>
                    <a:lnTo>
                      <a:pt x="655" y="333"/>
                    </a:lnTo>
                    <a:lnTo>
                      <a:pt x="676" y="333"/>
                    </a:lnTo>
                    <a:lnTo>
                      <a:pt x="676" y="160"/>
                    </a:lnTo>
                    <a:lnTo>
                      <a:pt x="664" y="47"/>
                    </a:lnTo>
                    <a:lnTo>
                      <a:pt x="655" y="0"/>
                    </a:lnTo>
                    <a:lnTo>
                      <a:pt x="463" y="15"/>
                    </a:lnTo>
                    <a:lnTo>
                      <a:pt x="80" y="1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5" name="Freeform 33">
                <a:extLst>
                  <a:ext uri="{FF2B5EF4-FFF2-40B4-BE49-F238E27FC236}">
                    <a16:creationId xmlns:a16="http://schemas.microsoft.com/office/drawing/2014/main" id="{D416D60E-EC85-4465-8546-46D973A6DA44}"/>
                  </a:ext>
                </a:extLst>
              </p:cNvPr>
              <p:cNvSpPr>
                <a:spLocks/>
              </p:cNvSpPr>
              <p:nvPr/>
            </p:nvSpPr>
            <p:spPr bwMode="gray">
              <a:xfrm>
                <a:off x="2127" y="1850"/>
                <a:ext cx="550" cy="446"/>
              </a:xfrm>
              <a:custGeom>
                <a:avLst/>
                <a:gdLst/>
                <a:ahLst/>
                <a:cxnLst>
                  <a:cxn ang="0">
                    <a:pos x="0" y="413"/>
                  </a:cxn>
                  <a:cxn ang="0">
                    <a:pos x="470" y="446"/>
                  </a:cxn>
                  <a:cxn ang="0">
                    <a:pos x="550" y="441"/>
                  </a:cxn>
                  <a:cxn ang="0">
                    <a:pos x="550" y="28"/>
                  </a:cxn>
                  <a:cxn ang="0">
                    <a:pos x="414" y="24"/>
                  </a:cxn>
                  <a:cxn ang="0">
                    <a:pos x="33" y="0"/>
                  </a:cxn>
                  <a:cxn ang="0">
                    <a:pos x="0" y="413"/>
                  </a:cxn>
                </a:cxnLst>
                <a:rect l="0" t="0" r="r" b="b"/>
                <a:pathLst>
                  <a:path w="550" h="446">
                    <a:moveTo>
                      <a:pt x="0" y="413"/>
                    </a:moveTo>
                    <a:lnTo>
                      <a:pt x="470" y="446"/>
                    </a:lnTo>
                    <a:lnTo>
                      <a:pt x="550" y="441"/>
                    </a:lnTo>
                    <a:lnTo>
                      <a:pt x="550" y="28"/>
                    </a:lnTo>
                    <a:lnTo>
                      <a:pt x="414" y="24"/>
                    </a:lnTo>
                    <a:lnTo>
                      <a:pt x="33" y="0"/>
                    </a:lnTo>
                    <a:lnTo>
                      <a:pt x="0" y="41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6" name="Freeform 34">
                <a:extLst>
                  <a:ext uri="{FF2B5EF4-FFF2-40B4-BE49-F238E27FC236}">
                    <a16:creationId xmlns:a16="http://schemas.microsoft.com/office/drawing/2014/main" id="{4642DE37-E67E-4248-AE9C-75540D66B35F}"/>
                  </a:ext>
                </a:extLst>
              </p:cNvPr>
              <p:cNvSpPr>
                <a:spLocks/>
              </p:cNvSpPr>
              <p:nvPr/>
            </p:nvSpPr>
            <p:spPr bwMode="gray">
              <a:xfrm>
                <a:off x="1737" y="1705"/>
                <a:ext cx="423" cy="558"/>
              </a:xfrm>
              <a:custGeom>
                <a:avLst/>
                <a:gdLst/>
                <a:ahLst/>
                <a:cxnLst>
                  <a:cxn ang="0">
                    <a:pos x="77" y="0"/>
                  </a:cxn>
                  <a:cxn ang="0">
                    <a:pos x="0" y="519"/>
                  </a:cxn>
                  <a:cxn ang="0">
                    <a:pos x="390" y="558"/>
                  </a:cxn>
                  <a:cxn ang="0">
                    <a:pos x="423" y="145"/>
                  </a:cxn>
                  <a:cxn ang="0">
                    <a:pos x="282" y="132"/>
                  </a:cxn>
                  <a:cxn ang="0">
                    <a:pos x="289" y="40"/>
                  </a:cxn>
                  <a:cxn ang="0">
                    <a:pos x="77" y="0"/>
                  </a:cxn>
                </a:cxnLst>
                <a:rect l="0" t="0" r="r" b="b"/>
                <a:pathLst>
                  <a:path w="423" h="558">
                    <a:moveTo>
                      <a:pt x="77" y="0"/>
                    </a:moveTo>
                    <a:lnTo>
                      <a:pt x="0" y="519"/>
                    </a:lnTo>
                    <a:lnTo>
                      <a:pt x="390" y="558"/>
                    </a:lnTo>
                    <a:lnTo>
                      <a:pt x="423" y="145"/>
                    </a:lnTo>
                    <a:lnTo>
                      <a:pt x="282" y="132"/>
                    </a:lnTo>
                    <a:lnTo>
                      <a:pt x="289" y="40"/>
                    </a:lnTo>
                    <a:lnTo>
                      <a:pt x="77"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7" name="Freeform 35">
                <a:extLst>
                  <a:ext uri="{FF2B5EF4-FFF2-40B4-BE49-F238E27FC236}">
                    <a16:creationId xmlns:a16="http://schemas.microsoft.com/office/drawing/2014/main" id="{6E5F641B-1736-44D7-B6D0-B5D0B9668E68}"/>
                  </a:ext>
                </a:extLst>
              </p:cNvPr>
              <p:cNvSpPr>
                <a:spLocks/>
              </p:cNvSpPr>
              <p:nvPr/>
            </p:nvSpPr>
            <p:spPr bwMode="gray">
              <a:xfrm>
                <a:off x="1327" y="1617"/>
                <a:ext cx="487" cy="796"/>
              </a:xfrm>
              <a:custGeom>
                <a:avLst/>
                <a:gdLst/>
                <a:ahLst/>
                <a:cxnLst>
                  <a:cxn ang="0">
                    <a:pos x="60" y="0"/>
                  </a:cxn>
                  <a:cxn ang="0">
                    <a:pos x="0" y="301"/>
                  </a:cxn>
                  <a:cxn ang="0">
                    <a:pos x="337" y="796"/>
                  </a:cxn>
                  <a:cxn ang="0">
                    <a:pos x="337" y="695"/>
                  </a:cxn>
                  <a:cxn ang="0">
                    <a:pos x="355" y="674"/>
                  </a:cxn>
                  <a:cxn ang="0">
                    <a:pos x="366" y="674"/>
                  </a:cxn>
                  <a:cxn ang="0">
                    <a:pos x="378" y="695"/>
                  </a:cxn>
                  <a:cxn ang="0">
                    <a:pos x="399" y="683"/>
                  </a:cxn>
                  <a:cxn ang="0">
                    <a:pos x="410" y="607"/>
                  </a:cxn>
                  <a:cxn ang="0">
                    <a:pos x="487" y="88"/>
                  </a:cxn>
                  <a:cxn ang="0">
                    <a:pos x="274" y="44"/>
                  </a:cxn>
                  <a:cxn ang="0">
                    <a:pos x="60" y="0"/>
                  </a:cxn>
                </a:cxnLst>
                <a:rect l="0" t="0" r="r" b="b"/>
                <a:pathLst>
                  <a:path w="487" h="796">
                    <a:moveTo>
                      <a:pt x="60" y="0"/>
                    </a:moveTo>
                    <a:lnTo>
                      <a:pt x="0" y="301"/>
                    </a:lnTo>
                    <a:lnTo>
                      <a:pt x="337" y="796"/>
                    </a:lnTo>
                    <a:lnTo>
                      <a:pt x="337" y="695"/>
                    </a:lnTo>
                    <a:lnTo>
                      <a:pt x="355" y="674"/>
                    </a:lnTo>
                    <a:lnTo>
                      <a:pt x="366" y="674"/>
                    </a:lnTo>
                    <a:lnTo>
                      <a:pt x="378" y="695"/>
                    </a:lnTo>
                    <a:lnTo>
                      <a:pt x="399" y="683"/>
                    </a:lnTo>
                    <a:lnTo>
                      <a:pt x="410" y="607"/>
                    </a:lnTo>
                    <a:lnTo>
                      <a:pt x="487" y="88"/>
                    </a:lnTo>
                    <a:lnTo>
                      <a:pt x="274" y="44"/>
                    </a:lnTo>
                    <a:lnTo>
                      <a:pt x="60"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8" name="Freeform 36">
                <a:extLst>
                  <a:ext uri="{FF2B5EF4-FFF2-40B4-BE49-F238E27FC236}">
                    <a16:creationId xmlns:a16="http://schemas.microsoft.com/office/drawing/2014/main" id="{1208B478-08B0-4773-8357-22B163C76617}"/>
                  </a:ext>
                </a:extLst>
              </p:cNvPr>
              <p:cNvSpPr>
                <a:spLocks/>
              </p:cNvSpPr>
              <p:nvPr/>
            </p:nvSpPr>
            <p:spPr bwMode="gray">
              <a:xfrm>
                <a:off x="3614" y="2175"/>
                <a:ext cx="647" cy="273"/>
              </a:xfrm>
              <a:custGeom>
                <a:avLst/>
                <a:gdLst/>
                <a:ahLst/>
                <a:cxnLst>
                  <a:cxn ang="0">
                    <a:pos x="28" y="160"/>
                  </a:cxn>
                  <a:cxn ang="0">
                    <a:pos x="32" y="116"/>
                  </a:cxn>
                  <a:cxn ang="0">
                    <a:pos x="60" y="105"/>
                  </a:cxn>
                  <a:cxn ang="0">
                    <a:pos x="148" y="93"/>
                  </a:cxn>
                  <a:cxn ang="0">
                    <a:pos x="141" y="77"/>
                  </a:cxn>
                  <a:cxn ang="0">
                    <a:pos x="173" y="81"/>
                  </a:cxn>
                  <a:cxn ang="0">
                    <a:pos x="503" y="28"/>
                  </a:cxn>
                  <a:cxn ang="0">
                    <a:pos x="647" y="0"/>
                  </a:cxn>
                  <a:cxn ang="0">
                    <a:pos x="635" y="28"/>
                  </a:cxn>
                  <a:cxn ang="0">
                    <a:pos x="607" y="40"/>
                  </a:cxn>
                  <a:cxn ang="0">
                    <a:pos x="611" y="52"/>
                  </a:cxn>
                  <a:cxn ang="0">
                    <a:pos x="595" y="61"/>
                  </a:cxn>
                  <a:cxn ang="0">
                    <a:pos x="587" y="61"/>
                  </a:cxn>
                  <a:cxn ang="0">
                    <a:pos x="563" y="68"/>
                  </a:cxn>
                  <a:cxn ang="0">
                    <a:pos x="551" y="93"/>
                  </a:cxn>
                  <a:cxn ang="0">
                    <a:pos x="547" y="112"/>
                  </a:cxn>
                  <a:cxn ang="0">
                    <a:pos x="515" y="137"/>
                  </a:cxn>
                  <a:cxn ang="0">
                    <a:pos x="487" y="149"/>
                  </a:cxn>
                  <a:cxn ang="0">
                    <a:pos x="487" y="169"/>
                  </a:cxn>
                  <a:cxn ang="0">
                    <a:pos x="455" y="177"/>
                  </a:cxn>
                  <a:cxn ang="0">
                    <a:pos x="455" y="206"/>
                  </a:cxn>
                  <a:cxn ang="0">
                    <a:pos x="365" y="217"/>
                  </a:cxn>
                  <a:cxn ang="0">
                    <a:pos x="169" y="250"/>
                  </a:cxn>
                  <a:cxn ang="0">
                    <a:pos x="0" y="273"/>
                  </a:cxn>
                  <a:cxn ang="0">
                    <a:pos x="12" y="245"/>
                  </a:cxn>
                  <a:cxn ang="0">
                    <a:pos x="0" y="245"/>
                  </a:cxn>
                  <a:cxn ang="0">
                    <a:pos x="21" y="229"/>
                  </a:cxn>
                  <a:cxn ang="0">
                    <a:pos x="28" y="160"/>
                  </a:cxn>
                </a:cxnLst>
                <a:rect l="0" t="0" r="r" b="b"/>
                <a:pathLst>
                  <a:path w="647" h="273">
                    <a:moveTo>
                      <a:pt x="28" y="160"/>
                    </a:moveTo>
                    <a:lnTo>
                      <a:pt x="32" y="116"/>
                    </a:lnTo>
                    <a:lnTo>
                      <a:pt x="60" y="105"/>
                    </a:lnTo>
                    <a:lnTo>
                      <a:pt x="148" y="93"/>
                    </a:lnTo>
                    <a:lnTo>
                      <a:pt x="141" y="77"/>
                    </a:lnTo>
                    <a:lnTo>
                      <a:pt x="173" y="81"/>
                    </a:lnTo>
                    <a:lnTo>
                      <a:pt x="503" y="28"/>
                    </a:lnTo>
                    <a:lnTo>
                      <a:pt x="647" y="0"/>
                    </a:lnTo>
                    <a:lnTo>
                      <a:pt x="635" y="28"/>
                    </a:lnTo>
                    <a:lnTo>
                      <a:pt x="607" y="40"/>
                    </a:lnTo>
                    <a:lnTo>
                      <a:pt x="611" y="52"/>
                    </a:lnTo>
                    <a:lnTo>
                      <a:pt x="595" y="61"/>
                    </a:lnTo>
                    <a:lnTo>
                      <a:pt x="587" y="61"/>
                    </a:lnTo>
                    <a:lnTo>
                      <a:pt x="563" y="68"/>
                    </a:lnTo>
                    <a:lnTo>
                      <a:pt x="551" y="93"/>
                    </a:lnTo>
                    <a:lnTo>
                      <a:pt x="547" y="112"/>
                    </a:lnTo>
                    <a:lnTo>
                      <a:pt x="515" y="137"/>
                    </a:lnTo>
                    <a:lnTo>
                      <a:pt x="487" y="149"/>
                    </a:lnTo>
                    <a:lnTo>
                      <a:pt x="487" y="169"/>
                    </a:lnTo>
                    <a:lnTo>
                      <a:pt x="455" y="177"/>
                    </a:lnTo>
                    <a:lnTo>
                      <a:pt x="455" y="206"/>
                    </a:lnTo>
                    <a:lnTo>
                      <a:pt x="365" y="217"/>
                    </a:lnTo>
                    <a:lnTo>
                      <a:pt x="169" y="250"/>
                    </a:lnTo>
                    <a:lnTo>
                      <a:pt x="0" y="273"/>
                    </a:lnTo>
                    <a:lnTo>
                      <a:pt x="12" y="245"/>
                    </a:lnTo>
                    <a:lnTo>
                      <a:pt x="0" y="245"/>
                    </a:lnTo>
                    <a:lnTo>
                      <a:pt x="21" y="229"/>
                    </a:lnTo>
                    <a:lnTo>
                      <a:pt x="28" y="16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49" name="Freeform 37">
                <a:extLst>
                  <a:ext uri="{FF2B5EF4-FFF2-40B4-BE49-F238E27FC236}">
                    <a16:creationId xmlns:a16="http://schemas.microsoft.com/office/drawing/2014/main" id="{5E176E31-8AD8-4110-954B-35BDDEA38EBE}"/>
                  </a:ext>
                </a:extLst>
              </p:cNvPr>
              <p:cNvSpPr>
                <a:spLocks/>
              </p:cNvSpPr>
              <p:nvPr/>
            </p:nvSpPr>
            <p:spPr bwMode="gray">
              <a:xfrm>
                <a:off x="1103" y="1122"/>
                <a:ext cx="598" cy="539"/>
              </a:xfrm>
              <a:custGeom>
                <a:avLst/>
                <a:gdLst/>
                <a:ahLst/>
                <a:cxnLst>
                  <a:cxn ang="0">
                    <a:pos x="590" y="153"/>
                  </a:cxn>
                  <a:cxn ang="0">
                    <a:pos x="598" y="181"/>
                  </a:cxn>
                  <a:cxn ang="0">
                    <a:pos x="590" y="205"/>
                  </a:cxn>
                  <a:cxn ang="0">
                    <a:pos x="561" y="246"/>
                  </a:cxn>
                  <a:cxn ang="0">
                    <a:pos x="538" y="294"/>
                  </a:cxn>
                  <a:cxn ang="0">
                    <a:pos x="538" y="313"/>
                  </a:cxn>
                  <a:cxn ang="0">
                    <a:pos x="558" y="334"/>
                  </a:cxn>
                  <a:cxn ang="0">
                    <a:pos x="517" y="414"/>
                  </a:cxn>
                  <a:cxn ang="0">
                    <a:pos x="498" y="539"/>
                  </a:cxn>
                  <a:cxn ang="0">
                    <a:pos x="284" y="495"/>
                  </a:cxn>
                  <a:cxn ang="0">
                    <a:pos x="0" y="414"/>
                  </a:cxn>
                  <a:cxn ang="0">
                    <a:pos x="0" y="313"/>
                  </a:cxn>
                  <a:cxn ang="0">
                    <a:pos x="23" y="265"/>
                  </a:cxn>
                  <a:cxn ang="0">
                    <a:pos x="60" y="225"/>
                  </a:cxn>
                  <a:cxn ang="0">
                    <a:pos x="64" y="193"/>
                  </a:cxn>
                  <a:cxn ang="0">
                    <a:pos x="136" y="0"/>
                  </a:cxn>
                  <a:cxn ang="0">
                    <a:pos x="155" y="8"/>
                  </a:cxn>
                  <a:cxn ang="0">
                    <a:pos x="196" y="29"/>
                  </a:cxn>
                  <a:cxn ang="0">
                    <a:pos x="200" y="61"/>
                  </a:cxn>
                  <a:cxn ang="0">
                    <a:pos x="217" y="84"/>
                  </a:cxn>
                  <a:cxn ang="0">
                    <a:pos x="284" y="92"/>
                  </a:cxn>
                  <a:cxn ang="0">
                    <a:pos x="300" y="105"/>
                  </a:cxn>
                  <a:cxn ang="0">
                    <a:pos x="469" y="121"/>
                  </a:cxn>
                  <a:cxn ang="0">
                    <a:pos x="478" y="112"/>
                  </a:cxn>
                  <a:cxn ang="0">
                    <a:pos x="590" y="153"/>
                  </a:cxn>
                </a:cxnLst>
                <a:rect l="0" t="0" r="r" b="b"/>
                <a:pathLst>
                  <a:path w="598" h="539">
                    <a:moveTo>
                      <a:pt x="590" y="153"/>
                    </a:moveTo>
                    <a:lnTo>
                      <a:pt x="598" y="181"/>
                    </a:lnTo>
                    <a:lnTo>
                      <a:pt x="590" y="205"/>
                    </a:lnTo>
                    <a:lnTo>
                      <a:pt x="561" y="246"/>
                    </a:lnTo>
                    <a:lnTo>
                      <a:pt x="538" y="294"/>
                    </a:lnTo>
                    <a:lnTo>
                      <a:pt x="538" y="313"/>
                    </a:lnTo>
                    <a:lnTo>
                      <a:pt x="558" y="334"/>
                    </a:lnTo>
                    <a:lnTo>
                      <a:pt x="517" y="414"/>
                    </a:lnTo>
                    <a:lnTo>
                      <a:pt x="498" y="539"/>
                    </a:lnTo>
                    <a:lnTo>
                      <a:pt x="284" y="495"/>
                    </a:lnTo>
                    <a:lnTo>
                      <a:pt x="0" y="414"/>
                    </a:lnTo>
                    <a:lnTo>
                      <a:pt x="0" y="313"/>
                    </a:lnTo>
                    <a:lnTo>
                      <a:pt x="23" y="265"/>
                    </a:lnTo>
                    <a:lnTo>
                      <a:pt x="60" y="225"/>
                    </a:lnTo>
                    <a:lnTo>
                      <a:pt x="64" y="193"/>
                    </a:lnTo>
                    <a:lnTo>
                      <a:pt x="136" y="0"/>
                    </a:lnTo>
                    <a:lnTo>
                      <a:pt x="155" y="8"/>
                    </a:lnTo>
                    <a:lnTo>
                      <a:pt x="196" y="29"/>
                    </a:lnTo>
                    <a:lnTo>
                      <a:pt x="200" y="61"/>
                    </a:lnTo>
                    <a:lnTo>
                      <a:pt x="217" y="84"/>
                    </a:lnTo>
                    <a:lnTo>
                      <a:pt x="284" y="92"/>
                    </a:lnTo>
                    <a:lnTo>
                      <a:pt x="300" y="105"/>
                    </a:lnTo>
                    <a:lnTo>
                      <a:pt x="469" y="121"/>
                    </a:lnTo>
                    <a:lnTo>
                      <a:pt x="478" y="112"/>
                    </a:lnTo>
                    <a:lnTo>
                      <a:pt x="590" y="153"/>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0" name="Freeform 38">
                <a:extLst>
                  <a:ext uri="{FF2B5EF4-FFF2-40B4-BE49-F238E27FC236}">
                    <a16:creationId xmlns:a16="http://schemas.microsoft.com/office/drawing/2014/main" id="{9F46BF46-F571-43DC-B08F-8958F6843AC7}"/>
                  </a:ext>
                </a:extLst>
              </p:cNvPr>
              <p:cNvSpPr>
                <a:spLocks/>
              </p:cNvSpPr>
              <p:nvPr/>
            </p:nvSpPr>
            <p:spPr bwMode="gray">
              <a:xfrm>
                <a:off x="1041" y="1536"/>
                <a:ext cx="641" cy="1117"/>
              </a:xfrm>
              <a:custGeom>
                <a:avLst/>
                <a:gdLst/>
                <a:ahLst/>
                <a:cxnLst>
                  <a:cxn ang="0">
                    <a:pos x="62" y="0"/>
                  </a:cxn>
                  <a:cxn ang="0">
                    <a:pos x="346" y="81"/>
                  </a:cxn>
                  <a:cxn ang="0">
                    <a:pos x="286" y="382"/>
                  </a:cxn>
                  <a:cxn ang="0">
                    <a:pos x="623" y="877"/>
                  </a:cxn>
                  <a:cxn ang="0">
                    <a:pos x="620" y="924"/>
                  </a:cxn>
                  <a:cxn ang="0">
                    <a:pos x="641" y="961"/>
                  </a:cxn>
                  <a:cxn ang="0">
                    <a:pos x="620" y="984"/>
                  </a:cxn>
                  <a:cxn ang="0">
                    <a:pos x="600" y="1029"/>
                  </a:cxn>
                  <a:cxn ang="0">
                    <a:pos x="579" y="1069"/>
                  </a:cxn>
                  <a:cxn ang="0">
                    <a:pos x="600" y="1085"/>
                  </a:cxn>
                  <a:cxn ang="0">
                    <a:pos x="579" y="1117"/>
                  </a:cxn>
                  <a:cxn ang="0">
                    <a:pos x="390" y="1101"/>
                  </a:cxn>
                  <a:cxn ang="0">
                    <a:pos x="378" y="1053"/>
                  </a:cxn>
                  <a:cxn ang="0">
                    <a:pos x="351" y="997"/>
                  </a:cxn>
                  <a:cxn ang="0">
                    <a:pos x="327" y="961"/>
                  </a:cxn>
                  <a:cxn ang="0">
                    <a:pos x="298" y="956"/>
                  </a:cxn>
                  <a:cxn ang="0">
                    <a:pos x="298" y="944"/>
                  </a:cxn>
                  <a:cxn ang="0">
                    <a:pos x="270" y="921"/>
                  </a:cxn>
                  <a:cxn ang="0">
                    <a:pos x="230" y="908"/>
                  </a:cxn>
                  <a:cxn ang="0">
                    <a:pos x="210" y="877"/>
                  </a:cxn>
                  <a:cxn ang="0">
                    <a:pos x="186" y="868"/>
                  </a:cxn>
                  <a:cxn ang="0">
                    <a:pos x="145" y="832"/>
                  </a:cxn>
                  <a:cxn ang="0">
                    <a:pos x="161" y="783"/>
                  </a:cxn>
                  <a:cxn ang="0">
                    <a:pos x="97" y="603"/>
                  </a:cxn>
                  <a:cxn ang="0">
                    <a:pos x="110" y="603"/>
                  </a:cxn>
                  <a:cxn ang="0">
                    <a:pos x="110" y="579"/>
                  </a:cxn>
                  <a:cxn ang="0">
                    <a:pos x="90" y="571"/>
                  </a:cxn>
                  <a:cxn ang="0">
                    <a:pos x="65" y="483"/>
                  </a:cxn>
                  <a:cxn ang="0">
                    <a:pos x="78" y="474"/>
                  </a:cxn>
                  <a:cxn ang="0">
                    <a:pos x="97" y="494"/>
                  </a:cxn>
                  <a:cxn ang="0">
                    <a:pos x="85" y="462"/>
                  </a:cxn>
                  <a:cxn ang="0">
                    <a:pos x="129" y="450"/>
                  </a:cxn>
                  <a:cxn ang="0">
                    <a:pos x="117" y="430"/>
                  </a:cxn>
                  <a:cxn ang="0">
                    <a:pos x="90" y="438"/>
                  </a:cxn>
                  <a:cxn ang="0">
                    <a:pos x="69" y="455"/>
                  </a:cxn>
                  <a:cxn ang="0">
                    <a:pos x="37" y="402"/>
                  </a:cxn>
                  <a:cxn ang="0">
                    <a:pos x="21" y="361"/>
                  </a:cxn>
                  <a:cxn ang="0">
                    <a:pos x="16" y="321"/>
                  </a:cxn>
                  <a:cxn ang="0">
                    <a:pos x="16" y="241"/>
                  </a:cxn>
                  <a:cxn ang="0">
                    <a:pos x="9" y="220"/>
                  </a:cxn>
                  <a:cxn ang="0">
                    <a:pos x="0" y="181"/>
                  </a:cxn>
                  <a:cxn ang="0">
                    <a:pos x="9" y="148"/>
                  </a:cxn>
                  <a:cxn ang="0">
                    <a:pos x="16" y="121"/>
                  </a:cxn>
                  <a:cxn ang="0">
                    <a:pos x="29" y="100"/>
                  </a:cxn>
                  <a:cxn ang="0">
                    <a:pos x="29" y="68"/>
                  </a:cxn>
                  <a:cxn ang="0">
                    <a:pos x="50" y="52"/>
                  </a:cxn>
                  <a:cxn ang="0">
                    <a:pos x="62" y="0"/>
                  </a:cxn>
                </a:cxnLst>
                <a:rect l="0" t="0" r="r" b="b"/>
                <a:pathLst>
                  <a:path w="641" h="1117">
                    <a:moveTo>
                      <a:pt x="62" y="0"/>
                    </a:moveTo>
                    <a:lnTo>
                      <a:pt x="346" y="81"/>
                    </a:lnTo>
                    <a:lnTo>
                      <a:pt x="286" y="382"/>
                    </a:lnTo>
                    <a:lnTo>
                      <a:pt x="623" y="877"/>
                    </a:lnTo>
                    <a:lnTo>
                      <a:pt x="620" y="924"/>
                    </a:lnTo>
                    <a:lnTo>
                      <a:pt x="641" y="961"/>
                    </a:lnTo>
                    <a:lnTo>
                      <a:pt x="620" y="984"/>
                    </a:lnTo>
                    <a:lnTo>
                      <a:pt x="600" y="1029"/>
                    </a:lnTo>
                    <a:lnTo>
                      <a:pt x="579" y="1069"/>
                    </a:lnTo>
                    <a:lnTo>
                      <a:pt x="600" y="1085"/>
                    </a:lnTo>
                    <a:lnTo>
                      <a:pt x="579" y="1117"/>
                    </a:lnTo>
                    <a:lnTo>
                      <a:pt x="390" y="1101"/>
                    </a:lnTo>
                    <a:lnTo>
                      <a:pt x="378" y="1053"/>
                    </a:lnTo>
                    <a:lnTo>
                      <a:pt x="351" y="997"/>
                    </a:lnTo>
                    <a:lnTo>
                      <a:pt x="327" y="961"/>
                    </a:lnTo>
                    <a:lnTo>
                      <a:pt x="298" y="956"/>
                    </a:lnTo>
                    <a:lnTo>
                      <a:pt x="298" y="944"/>
                    </a:lnTo>
                    <a:lnTo>
                      <a:pt x="270" y="921"/>
                    </a:lnTo>
                    <a:lnTo>
                      <a:pt x="230" y="908"/>
                    </a:lnTo>
                    <a:lnTo>
                      <a:pt x="210" y="877"/>
                    </a:lnTo>
                    <a:lnTo>
                      <a:pt x="186" y="868"/>
                    </a:lnTo>
                    <a:lnTo>
                      <a:pt x="145" y="832"/>
                    </a:lnTo>
                    <a:lnTo>
                      <a:pt x="161" y="783"/>
                    </a:lnTo>
                    <a:lnTo>
                      <a:pt x="97" y="603"/>
                    </a:lnTo>
                    <a:lnTo>
                      <a:pt x="110" y="603"/>
                    </a:lnTo>
                    <a:lnTo>
                      <a:pt x="110" y="579"/>
                    </a:lnTo>
                    <a:lnTo>
                      <a:pt x="90" y="571"/>
                    </a:lnTo>
                    <a:lnTo>
                      <a:pt x="65" y="483"/>
                    </a:lnTo>
                    <a:lnTo>
                      <a:pt x="78" y="474"/>
                    </a:lnTo>
                    <a:lnTo>
                      <a:pt x="97" y="494"/>
                    </a:lnTo>
                    <a:lnTo>
                      <a:pt x="85" y="462"/>
                    </a:lnTo>
                    <a:lnTo>
                      <a:pt x="129" y="450"/>
                    </a:lnTo>
                    <a:lnTo>
                      <a:pt x="117" y="430"/>
                    </a:lnTo>
                    <a:lnTo>
                      <a:pt x="90" y="438"/>
                    </a:lnTo>
                    <a:lnTo>
                      <a:pt x="69" y="455"/>
                    </a:lnTo>
                    <a:lnTo>
                      <a:pt x="37" y="402"/>
                    </a:lnTo>
                    <a:lnTo>
                      <a:pt x="21" y="361"/>
                    </a:lnTo>
                    <a:lnTo>
                      <a:pt x="16" y="321"/>
                    </a:lnTo>
                    <a:lnTo>
                      <a:pt x="16" y="241"/>
                    </a:lnTo>
                    <a:lnTo>
                      <a:pt x="9" y="220"/>
                    </a:lnTo>
                    <a:lnTo>
                      <a:pt x="0" y="181"/>
                    </a:lnTo>
                    <a:lnTo>
                      <a:pt x="9" y="148"/>
                    </a:lnTo>
                    <a:lnTo>
                      <a:pt x="16" y="121"/>
                    </a:lnTo>
                    <a:lnTo>
                      <a:pt x="29" y="100"/>
                    </a:lnTo>
                    <a:lnTo>
                      <a:pt x="29" y="68"/>
                    </a:lnTo>
                    <a:lnTo>
                      <a:pt x="50" y="52"/>
                    </a:lnTo>
                    <a:lnTo>
                      <a:pt x="62"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1" name="Freeform 39">
                <a:extLst>
                  <a:ext uri="{FF2B5EF4-FFF2-40B4-BE49-F238E27FC236}">
                    <a16:creationId xmlns:a16="http://schemas.microsoft.com/office/drawing/2014/main" id="{EFEE50F5-4C1D-4EDF-9990-9878EAA6715E}"/>
                  </a:ext>
                </a:extLst>
              </p:cNvPr>
              <p:cNvSpPr>
                <a:spLocks/>
              </p:cNvSpPr>
              <p:nvPr/>
            </p:nvSpPr>
            <p:spPr bwMode="gray">
              <a:xfrm>
                <a:off x="3072" y="1596"/>
                <a:ext cx="450" cy="326"/>
              </a:xfrm>
              <a:custGeom>
                <a:avLst/>
                <a:gdLst/>
                <a:ahLst/>
                <a:cxnLst>
                  <a:cxn ang="0">
                    <a:pos x="7" y="21"/>
                  </a:cxn>
                  <a:cxn ang="0">
                    <a:pos x="369" y="0"/>
                  </a:cxn>
                  <a:cxn ang="0">
                    <a:pos x="381" y="5"/>
                  </a:cxn>
                  <a:cxn ang="0">
                    <a:pos x="378" y="49"/>
                  </a:cxn>
                  <a:cxn ang="0">
                    <a:pos x="390" y="81"/>
                  </a:cxn>
                  <a:cxn ang="0">
                    <a:pos x="429" y="93"/>
                  </a:cxn>
                  <a:cxn ang="0">
                    <a:pos x="450" y="121"/>
                  </a:cxn>
                  <a:cxn ang="0">
                    <a:pos x="450" y="160"/>
                  </a:cxn>
                  <a:cxn ang="0">
                    <a:pos x="434" y="181"/>
                  </a:cxn>
                  <a:cxn ang="0">
                    <a:pos x="401" y="189"/>
                  </a:cxn>
                  <a:cxn ang="0">
                    <a:pos x="410" y="229"/>
                  </a:cxn>
                  <a:cxn ang="0">
                    <a:pos x="394" y="261"/>
                  </a:cxn>
                  <a:cxn ang="0">
                    <a:pos x="390" y="326"/>
                  </a:cxn>
                  <a:cxn ang="0">
                    <a:pos x="362" y="294"/>
                  </a:cxn>
                  <a:cxn ang="0">
                    <a:pos x="67" y="322"/>
                  </a:cxn>
                  <a:cxn ang="0">
                    <a:pos x="7" y="141"/>
                  </a:cxn>
                  <a:cxn ang="0">
                    <a:pos x="7" y="61"/>
                  </a:cxn>
                  <a:cxn ang="0">
                    <a:pos x="0" y="40"/>
                  </a:cxn>
                  <a:cxn ang="0">
                    <a:pos x="7" y="21"/>
                  </a:cxn>
                </a:cxnLst>
                <a:rect l="0" t="0" r="r" b="b"/>
                <a:pathLst>
                  <a:path w="450" h="326">
                    <a:moveTo>
                      <a:pt x="7" y="21"/>
                    </a:moveTo>
                    <a:lnTo>
                      <a:pt x="369" y="0"/>
                    </a:lnTo>
                    <a:lnTo>
                      <a:pt x="381" y="5"/>
                    </a:lnTo>
                    <a:lnTo>
                      <a:pt x="378" y="49"/>
                    </a:lnTo>
                    <a:lnTo>
                      <a:pt x="390" y="81"/>
                    </a:lnTo>
                    <a:lnTo>
                      <a:pt x="429" y="93"/>
                    </a:lnTo>
                    <a:lnTo>
                      <a:pt x="450" y="121"/>
                    </a:lnTo>
                    <a:lnTo>
                      <a:pt x="450" y="160"/>
                    </a:lnTo>
                    <a:lnTo>
                      <a:pt x="434" y="181"/>
                    </a:lnTo>
                    <a:lnTo>
                      <a:pt x="401" y="189"/>
                    </a:lnTo>
                    <a:lnTo>
                      <a:pt x="410" y="229"/>
                    </a:lnTo>
                    <a:lnTo>
                      <a:pt x="394" y="261"/>
                    </a:lnTo>
                    <a:lnTo>
                      <a:pt x="390" y="326"/>
                    </a:lnTo>
                    <a:lnTo>
                      <a:pt x="362" y="294"/>
                    </a:lnTo>
                    <a:lnTo>
                      <a:pt x="67" y="322"/>
                    </a:lnTo>
                    <a:lnTo>
                      <a:pt x="7" y="141"/>
                    </a:lnTo>
                    <a:lnTo>
                      <a:pt x="7" y="61"/>
                    </a:lnTo>
                    <a:lnTo>
                      <a:pt x="0" y="40"/>
                    </a:lnTo>
                    <a:lnTo>
                      <a:pt x="7" y="2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2" name="Freeform 40">
                <a:extLst>
                  <a:ext uri="{FF2B5EF4-FFF2-40B4-BE49-F238E27FC236}">
                    <a16:creationId xmlns:a16="http://schemas.microsoft.com/office/drawing/2014/main" id="{5CA95E1A-F08B-4278-875D-725C50FBFC50}"/>
                  </a:ext>
                </a:extLst>
              </p:cNvPr>
              <p:cNvSpPr>
                <a:spLocks/>
              </p:cNvSpPr>
              <p:nvPr/>
            </p:nvSpPr>
            <p:spPr bwMode="gray">
              <a:xfrm>
                <a:off x="3312" y="1255"/>
                <a:ext cx="403" cy="434"/>
              </a:xfrm>
              <a:custGeom>
                <a:avLst/>
                <a:gdLst/>
                <a:ahLst/>
                <a:cxnLst>
                  <a:cxn ang="0">
                    <a:pos x="161" y="32"/>
                  </a:cxn>
                  <a:cxn ang="0">
                    <a:pos x="129" y="32"/>
                  </a:cxn>
                  <a:cxn ang="0">
                    <a:pos x="129" y="0"/>
                  </a:cxn>
                  <a:cxn ang="0">
                    <a:pos x="57" y="20"/>
                  </a:cxn>
                  <a:cxn ang="0">
                    <a:pos x="37" y="48"/>
                  </a:cxn>
                  <a:cxn ang="0">
                    <a:pos x="29" y="88"/>
                  </a:cxn>
                  <a:cxn ang="0">
                    <a:pos x="0" y="100"/>
                  </a:cxn>
                  <a:cxn ang="0">
                    <a:pos x="29" y="113"/>
                  </a:cxn>
                  <a:cxn ang="0">
                    <a:pos x="0" y="113"/>
                  </a:cxn>
                  <a:cxn ang="0">
                    <a:pos x="16" y="120"/>
                  </a:cxn>
                  <a:cxn ang="0">
                    <a:pos x="9" y="148"/>
                  </a:cxn>
                  <a:cxn ang="0">
                    <a:pos x="21" y="212"/>
                  </a:cxn>
                  <a:cxn ang="0">
                    <a:pos x="0" y="240"/>
                  </a:cxn>
                  <a:cxn ang="0">
                    <a:pos x="57" y="253"/>
                  </a:cxn>
                  <a:cxn ang="0">
                    <a:pos x="89" y="284"/>
                  </a:cxn>
                  <a:cxn ang="0">
                    <a:pos x="122" y="302"/>
                  </a:cxn>
                  <a:cxn ang="0">
                    <a:pos x="129" y="341"/>
                  </a:cxn>
                  <a:cxn ang="0">
                    <a:pos x="141" y="346"/>
                  </a:cxn>
                  <a:cxn ang="0">
                    <a:pos x="138" y="390"/>
                  </a:cxn>
                  <a:cxn ang="0">
                    <a:pos x="150" y="422"/>
                  </a:cxn>
                  <a:cxn ang="0">
                    <a:pos x="189" y="434"/>
                  </a:cxn>
                  <a:cxn ang="0">
                    <a:pos x="390" y="402"/>
                  </a:cxn>
                  <a:cxn ang="0">
                    <a:pos x="374" y="341"/>
                  </a:cxn>
                  <a:cxn ang="0">
                    <a:pos x="403" y="132"/>
                  </a:cxn>
                  <a:cxn ang="0">
                    <a:pos x="355" y="212"/>
                  </a:cxn>
                  <a:cxn ang="0">
                    <a:pos x="351" y="192"/>
                  </a:cxn>
                  <a:cxn ang="0">
                    <a:pos x="362" y="148"/>
                  </a:cxn>
                  <a:cxn ang="0">
                    <a:pos x="355" y="92"/>
                  </a:cxn>
                  <a:cxn ang="0">
                    <a:pos x="334" y="92"/>
                  </a:cxn>
                  <a:cxn ang="0">
                    <a:pos x="330" y="80"/>
                  </a:cxn>
                  <a:cxn ang="0">
                    <a:pos x="282" y="80"/>
                  </a:cxn>
                  <a:cxn ang="0">
                    <a:pos x="251" y="51"/>
                  </a:cxn>
                  <a:cxn ang="0">
                    <a:pos x="189" y="51"/>
                  </a:cxn>
                  <a:cxn ang="0">
                    <a:pos x="161" y="32"/>
                  </a:cxn>
                </a:cxnLst>
                <a:rect l="0" t="0" r="r" b="b"/>
                <a:pathLst>
                  <a:path w="403" h="434">
                    <a:moveTo>
                      <a:pt x="161" y="32"/>
                    </a:moveTo>
                    <a:lnTo>
                      <a:pt x="129" y="32"/>
                    </a:lnTo>
                    <a:lnTo>
                      <a:pt x="129" y="0"/>
                    </a:lnTo>
                    <a:lnTo>
                      <a:pt x="57" y="20"/>
                    </a:lnTo>
                    <a:lnTo>
                      <a:pt x="37" y="48"/>
                    </a:lnTo>
                    <a:lnTo>
                      <a:pt x="29" y="88"/>
                    </a:lnTo>
                    <a:lnTo>
                      <a:pt x="0" y="100"/>
                    </a:lnTo>
                    <a:lnTo>
                      <a:pt x="29" y="113"/>
                    </a:lnTo>
                    <a:lnTo>
                      <a:pt x="0" y="113"/>
                    </a:lnTo>
                    <a:lnTo>
                      <a:pt x="16" y="120"/>
                    </a:lnTo>
                    <a:lnTo>
                      <a:pt x="9" y="148"/>
                    </a:lnTo>
                    <a:lnTo>
                      <a:pt x="21" y="212"/>
                    </a:lnTo>
                    <a:lnTo>
                      <a:pt x="0" y="240"/>
                    </a:lnTo>
                    <a:lnTo>
                      <a:pt x="57" y="253"/>
                    </a:lnTo>
                    <a:lnTo>
                      <a:pt x="89" y="284"/>
                    </a:lnTo>
                    <a:lnTo>
                      <a:pt x="122" y="302"/>
                    </a:lnTo>
                    <a:lnTo>
                      <a:pt x="129" y="341"/>
                    </a:lnTo>
                    <a:lnTo>
                      <a:pt x="141" y="346"/>
                    </a:lnTo>
                    <a:lnTo>
                      <a:pt x="138" y="390"/>
                    </a:lnTo>
                    <a:lnTo>
                      <a:pt x="150" y="422"/>
                    </a:lnTo>
                    <a:lnTo>
                      <a:pt x="189" y="434"/>
                    </a:lnTo>
                    <a:lnTo>
                      <a:pt x="390" y="402"/>
                    </a:lnTo>
                    <a:lnTo>
                      <a:pt x="374" y="341"/>
                    </a:lnTo>
                    <a:lnTo>
                      <a:pt x="403" y="132"/>
                    </a:lnTo>
                    <a:lnTo>
                      <a:pt x="355" y="212"/>
                    </a:lnTo>
                    <a:lnTo>
                      <a:pt x="351" y="192"/>
                    </a:lnTo>
                    <a:lnTo>
                      <a:pt x="362" y="148"/>
                    </a:lnTo>
                    <a:lnTo>
                      <a:pt x="355" y="92"/>
                    </a:lnTo>
                    <a:lnTo>
                      <a:pt x="334" y="92"/>
                    </a:lnTo>
                    <a:lnTo>
                      <a:pt x="330" y="80"/>
                    </a:lnTo>
                    <a:lnTo>
                      <a:pt x="282" y="80"/>
                    </a:lnTo>
                    <a:lnTo>
                      <a:pt x="251" y="51"/>
                    </a:lnTo>
                    <a:lnTo>
                      <a:pt x="189" y="51"/>
                    </a:lnTo>
                    <a:lnTo>
                      <a:pt x="161" y="3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3" name="Freeform 41">
                <a:extLst>
                  <a:ext uri="{FF2B5EF4-FFF2-40B4-BE49-F238E27FC236}">
                    <a16:creationId xmlns:a16="http://schemas.microsoft.com/office/drawing/2014/main" id="{AEC2FAC6-CABA-4A6E-B7C9-B82A0916798F}"/>
                  </a:ext>
                </a:extLst>
              </p:cNvPr>
              <p:cNvSpPr>
                <a:spLocks/>
              </p:cNvSpPr>
              <p:nvPr/>
            </p:nvSpPr>
            <p:spPr bwMode="gray">
              <a:xfrm>
                <a:off x="2995" y="981"/>
                <a:ext cx="527" cy="636"/>
              </a:xfrm>
              <a:custGeom>
                <a:avLst/>
                <a:gdLst/>
                <a:ahLst/>
                <a:cxnLst>
                  <a:cxn ang="0">
                    <a:pos x="527" y="141"/>
                  </a:cxn>
                  <a:cxn ang="0">
                    <a:pos x="487" y="186"/>
                  </a:cxn>
                  <a:cxn ang="0">
                    <a:pos x="434" y="214"/>
                  </a:cxn>
                  <a:cxn ang="0">
                    <a:pos x="374" y="294"/>
                  </a:cxn>
                  <a:cxn ang="0">
                    <a:pos x="354" y="322"/>
                  </a:cxn>
                  <a:cxn ang="0">
                    <a:pos x="346" y="362"/>
                  </a:cxn>
                  <a:cxn ang="0">
                    <a:pos x="317" y="374"/>
                  </a:cxn>
                  <a:cxn ang="0">
                    <a:pos x="346" y="387"/>
                  </a:cxn>
                  <a:cxn ang="0">
                    <a:pos x="317" y="387"/>
                  </a:cxn>
                  <a:cxn ang="0">
                    <a:pos x="333" y="394"/>
                  </a:cxn>
                  <a:cxn ang="0">
                    <a:pos x="326" y="422"/>
                  </a:cxn>
                  <a:cxn ang="0">
                    <a:pos x="338" y="486"/>
                  </a:cxn>
                  <a:cxn ang="0">
                    <a:pos x="317" y="514"/>
                  </a:cxn>
                  <a:cxn ang="0">
                    <a:pos x="374" y="527"/>
                  </a:cxn>
                  <a:cxn ang="0">
                    <a:pos x="406" y="558"/>
                  </a:cxn>
                  <a:cxn ang="0">
                    <a:pos x="439" y="576"/>
                  </a:cxn>
                  <a:cxn ang="0">
                    <a:pos x="446" y="615"/>
                  </a:cxn>
                  <a:cxn ang="0">
                    <a:pos x="84" y="636"/>
                  </a:cxn>
                  <a:cxn ang="0">
                    <a:pos x="65" y="463"/>
                  </a:cxn>
                  <a:cxn ang="0">
                    <a:pos x="44" y="426"/>
                  </a:cxn>
                  <a:cxn ang="0">
                    <a:pos x="61" y="394"/>
                  </a:cxn>
                  <a:cxn ang="0">
                    <a:pos x="53" y="262"/>
                  </a:cxn>
                  <a:cxn ang="0">
                    <a:pos x="24" y="193"/>
                  </a:cxn>
                  <a:cxn ang="0">
                    <a:pos x="0" y="64"/>
                  </a:cxn>
                  <a:cxn ang="0">
                    <a:pos x="137" y="52"/>
                  </a:cxn>
                  <a:cxn ang="0">
                    <a:pos x="178" y="0"/>
                  </a:cxn>
                  <a:cxn ang="0">
                    <a:pos x="206" y="13"/>
                  </a:cxn>
                  <a:cxn ang="0">
                    <a:pos x="194" y="41"/>
                  </a:cxn>
                  <a:cxn ang="0">
                    <a:pos x="217" y="52"/>
                  </a:cxn>
                  <a:cxn ang="0">
                    <a:pos x="206" y="80"/>
                  </a:cxn>
                  <a:cxn ang="0">
                    <a:pos x="245" y="101"/>
                  </a:cxn>
                  <a:cxn ang="0">
                    <a:pos x="294" y="89"/>
                  </a:cxn>
                  <a:cxn ang="0">
                    <a:pos x="426" y="141"/>
                  </a:cxn>
                  <a:cxn ang="0">
                    <a:pos x="527" y="141"/>
                  </a:cxn>
                </a:cxnLst>
                <a:rect l="0" t="0" r="r" b="b"/>
                <a:pathLst>
                  <a:path w="527" h="636">
                    <a:moveTo>
                      <a:pt x="527" y="141"/>
                    </a:moveTo>
                    <a:lnTo>
                      <a:pt x="487" y="186"/>
                    </a:lnTo>
                    <a:lnTo>
                      <a:pt x="434" y="214"/>
                    </a:lnTo>
                    <a:lnTo>
                      <a:pt x="374" y="294"/>
                    </a:lnTo>
                    <a:lnTo>
                      <a:pt x="354" y="322"/>
                    </a:lnTo>
                    <a:lnTo>
                      <a:pt x="346" y="362"/>
                    </a:lnTo>
                    <a:lnTo>
                      <a:pt x="317" y="374"/>
                    </a:lnTo>
                    <a:lnTo>
                      <a:pt x="346" y="387"/>
                    </a:lnTo>
                    <a:lnTo>
                      <a:pt x="317" y="387"/>
                    </a:lnTo>
                    <a:lnTo>
                      <a:pt x="333" y="394"/>
                    </a:lnTo>
                    <a:lnTo>
                      <a:pt x="326" y="422"/>
                    </a:lnTo>
                    <a:lnTo>
                      <a:pt x="338" y="486"/>
                    </a:lnTo>
                    <a:lnTo>
                      <a:pt x="317" y="514"/>
                    </a:lnTo>
                    <a:lnTo>
                      <a:pt x="374" y="527"/>
                    </a:lnTo>
                    <a:lnTo>
                      <a:pt x="406" y="558"/>
                    </a:lnTo>
                    <a:lnTo>
                      <a:pt x="439" y="576"/>
                    </a:lnTo>
                    <a:lnTo>
                      <a:pt x="446" y="615"/>
                    </a:lnTo>
                    <a:lnTo>
                      <a:pt x="84" y="636"/>
                    </a:lnTo>
                    <a:lnTo>
                      <a:pt x="65" y="463"/>
                    </a:lnTo>
                    <a:lnTo>
                      <a:pt x="44" y="426"/>
                    </a:lnTo>
                    <a:lnTo>
                      <a:pt x="61" y="394"/>
                    </a:lnTo>
                    <a:lnTo>
                      <a:pt x="53" y="262"/>
                    </a:lnTo>
                    <a:lnTo>
                      <a:pt x="24" y="193"/>
                    </a:lnTo>
                    <a:lnTo>
                      <a:pt x="0" y="64"/>
                    </a:lnTo>
                    <a:lnTo>
                      <a:pt x="137" y="52"/>
                    </a:lnTo>
                    <a:lnTo>
                      <a:pt x="178" y="0"/>
                    </a:lnTo>
                    <a:lnTo>
                      <a:pt x="206" y="13"/>
                    </a:lnTo>
                    <a:lnTo>
                      <a:pt x="194" y="41"/>
                    </a:lnTo>
                    <a:lnTo>
                      <a:pt x="217" y="52"/>
                    </a:lnTo>
                    <a:lnTo>
                      <a:pt x="206" y="80"/>
                    </a:lnTo>
                    <a:lnTo>
                      <a:pt x="245" y="101"/>
                    </a:lnTo>
                    <a:lnTo>
                      <a:pt x="294" y="89"/>
                    </a:lnTo>
                    <a:lnTo>
                      <a:pt x="426" y="141"/>
                    </a:lnTo>
                    <a:lnTo>
                      <a:pt x="527" y="14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4" name="Freeform 42">
                <a:extLst>
                  <a:ext uri="{FF2B5EF4-FFF2-40B4-BE49-F238E27FC236}">
                    <a16:creationId xmlns:a16="http://schemas.microsoft.com/office/drawing/2014/main" id="{F9B54550-D005-4E4E-8918-5072E3C28E3B}"/>
                  </a:ext>
                </a:extLst>
              </p:cNvPr>
              <p:cNvSpPr>
                <a:spLocks/>
              </p:cNvSpPr>
              <p:nvPr/>
            </p:nvSpPr>
            <p:spPr bwMode="gray">
              <a:xfrm>
                <a:off x="2550" y="1375"/>
                <a:ext cx="529" cy="362"/>
              </a:xfrm>
              <a:custGeom>
                <a:avLst/>
                <a:gdLst/>
                <a:ahLst/>
                <a:cxnLst>
                  <a:cxn ang="0">
                    <a:pos x="11" y="12"/>
                  </a:cxn>
                  <a:cxn ang="0">
                    <a:pos x="349" y="12"/>
                  </a:cxn>
                  <a:cxn ang="0">
                    <a:pos x="506" y="0"/>
                  </a:cxn>
                  <a:cxn ang="0">
                    <a:pos x="489" y="32"/>
                  </a:cxn>
                  <a:cxn ang="0">
                    <a:pos x="510" y="69"/>
                  </a:cxn>
                  <a:cxn ang="0">
                    <a:pos x="529" y="242"/>
                  </a:cxn>
                  <a:cxn ang="0">
                    <a:pos x="522" y="261"/>
                  </a:cxn>
                  <a:cxn ang="0">
                    <a:pos x="529" y="282"/>
                  </a:cxn>
                  <a:cxn ang="0">
                    <a:pos x="529" y="362"/>
                  </a:cxn>
                  <a:cxn ang="0">
                    <a:pos x="510" y="334"/>
                  </a:cxn>
                  <a:cxn ang="0">
                    <a:pos x="489" y="321"/>
                  </a:cxn>
                  <a:cxn ang="0">
                    <a:pos x="453" y="326"/>
                  </a:cxn>
                  <a:cxn ang="0">
                    <a:pos x="421" y="321"/>
                  </a:cxn>
                  <a:cxn ang="0">
                    <a:pos x="381" y="305"/>
                  </a:cxn>
                  <a:cxn ang="0">
                    <a:pos x="139" y="305"/>
                  </a:cxn>
                  <a:cxn ang="0">
                    <a:pos x="0" y="302"/>
                  </a:cxn>
                  <a:cxn ang="0">
                    <a:pos x="7" y="101"/>
                  </a:cxn>
                  <a:cxn ang="0">
                    <a:pos x="11" y="12"/>
                  </a:cxn>
                </a:cxnLst>
                <a:rect l="0" t="0" r="r" b="b"/>
                <a:pathLst>
                  <a:path w="529" h="362">
                    <a:moveTo>
                      <a:pt x="11" y="12"/>
                    </a:moveTo>
                    <a:lnTo>
                      <a:pt x="349" y="12"/>
                    </a:lnTo>
                    <a:lnTo>
                      <a:pt x="506" y="0"/>
                    </a:lnTo>
                    <a:lnTo>
                      <a:pt x="489" y="32"/>
                    </a:lnTo>
                    <a:lnTo>
                      <a:pt x="510" y="69"/>
                    </a:lnTo>
                    <a:lnTo>
                      <a:pt x="529" y="242"/>
                    </a:lnTo>
                    <a:lnTo>
                      <a:pt x="522" y="261"/>
                    </a:lnTo>
                    <a:lnTo>
                      <a:pt x="529" y="282"/>
                    </a:lnTo>
                    <a:lnTo>
                      <a:pt x="529" y="362"/>
                    </a:lnTo>
                    <a:lnTo>
                      <a:pt x="510" y="334"/>
                    </a:lnTo>
                    <a:lnTo>
                      <a:pt x="489" y="321"/>
                    </a:lnTo>
                    <a:lnTo>
                      <a:pt x="453" y="326"/>
                    </a:lnTo>
                    <a:lnTo>
                      <a:pt x="421" y="321"/>
                    </a:lnTo>
                    <a:lnTo>
                      <a:pt x="381" y="305"/>
                    </a:lnTo>
                    <a:lnTo>
                      <a:pt x="139" y="305"/>
                    </a:lnTo>
                    <a:lnTo>
                      <a:pt x="0" y="302"/>
                    </a:lnTo>
                    <a:lnTo>
                      <a:pt x="7" y="101"/>
                    </a:lnTo>
                    <a:lnTo>
                      <a:pt x="11" y="1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5" name="Freeform 43">
                <a:extLst>
                  <a:ext uri="{FF2B5EF4-FFF2-40B4-BE49-F238E27FC236}">
                    <a16:creationId xmlns:a16="http://schemas.microsoft.com/office/drawing/2014/main" id="{77D86909-D8DD-44F5-B851-8FE96E6712B8}"/>
                  </a:ext>
                </a:extLst>
              </p:cNvPr>
              <p:cNvSpPr>
                <a:spLocks/>
              </p:cNvSpPr>
              <p:nvPr/>
            </p:nvSpPr>
            <p:spPr bwMode="gray">
              <a:xfrm>
                <a:off x="3139" y="1890"/>
                <a:ext cx="544" cy="445"/>
              </a:xfrm>
              <a:custGeom>
                <a:avLst/>
                <a:gdLst/>
                <a:ahLst/>
                <a:cxnLst>
                  <a:cxn ang="0">
                    <a:pos x="122" y="429"/>
                  </a:cxn>
                  <a:cxn ang="0">
                    <a:pos x="270" y="422"/>
                  </a:cxn>
                  <a:cxn ang="0">
                    <a:pos x="475" y="401"/>
                  </a:cxn>
                  <a:cxn ang="0">
                    <a:pos x="463" y="445"/>
                  </a:cxn>
                  <a:cxn ang="0">
                    <a:pos x="503" y="445"/>
                  </a:cxn>
                  <a:cxn ang="0">
                    <a:pos x="507" y="401"/>
                  </a:cxn>
                  <a:cxn ang="0">
                    <a:pos x="535" y="390"/>
                  </a:cxn>
                  <a:cxn ang="0">
                    <a:pos x="544" y="373"/>
                  </a:cxn>
                  <a:cxn ang="0">
                    <a:pos x="524" y="362"/>
                  </a:cxn>
                  <a:cxn ang="0">
                    <a:pos x="515" y="350"/>
                  </a:cxn>
                  <a:cxn ang="0">
                    <a:pos x="496" y="337"/>
                  </a:cxn>
                  <a:cxn ang="0">
                    <a:pos x="475" y="297"/>
                  </a:cxn>
                  <a:cxn ang="0">
                    <a:pos x="427" y="249"/>
                  </a:cxn>
                  <a:cxn ang="0">
                    <a:pos x="435" y="173"/>
                  </a:cxn>
                  <a:cxn ang="0">
                    <a:pos x="387" y="149"/>
                  </a:cxn>
                  <a:cxn ang="0">
                    <a:pos x="355" y="101"/>
                  </a:cxn>
                  <a:cxn ang="0">
                    <a:pos x="323" y="32"/>
                  </a:cxn>
                  <a:cxn ang="0">
                    <a:pos x="295" y="0"/>
                  </a:cxn>
                  <a:cxn ang="0">
                    <a:pos x="0" y="28"/>
                  </a:cxn>
                  <a:cxn ang="0">
                    <a:pos x="34" y="88"/>
                  </a:cxn>
                  <a:cxn ang="0">
                    <a:pos x="41" y="104"/>
                  </a:cxn>
                  <a:cxn ang="0">
                    <a:pos x="62" y="104"/>
                  </a:cxn>
                  <a:cxn ang="0">
                    <a:pos x="69" y="133"/>
                  </a:cxn>
                  <a:cxn ang="0">
                    <a:pos x="94" y="168"/>
                  </a:cxn>
                  <a:cxn ang="0">
                    <a:pos x="113" y="382"/>
                  </a:cxn>
                  <a:cxn ang="0">
                    <a:pos x="122" y="429"/>
                  </a:cxn>
                </a:cxnLst>
                <a:rect l="0" t="0" r="r" b="b"/>
                <a:pathLst>
                  <a:path w="544" h="445">
                    <a:moveTo>
                      <a:pt x="122" y="429"/>
                    </a:moveTo>
                    <a:lnTo>
                      <a:pt x="270" y="422"/>
                    </a:lnTo>
                    <a:lnTo>
                      <a:pt x="475" y="401"/>
                    </a:lnTo>
                    <a:lnTo>
                      <a:pt x="463" y="445"/>
                    </a:lnTo>
                    <a:lnTo>
                      <a:pt x="503" y="445"/>
                    </a:lnTo>
                    <a:lnTo>
                      <a:pt x="507" y="401"/>
                    </a:lnTo>
                    <a:lnTo>
                      <a:pt x="535" y="390"/>
                    </a:lnTo>
                    <a:lnTo>
                      <a:pt x="544" y="373"/>
                    </a:lnTo>
                    <a:lnTo>
                      <a:pt x="524" y="362"/>
                    </a:lnTo>
                    <a:lnTo>
                      <a:pt x="515" y="350"/>
                    </a:lnTo>
                    <a:lnTo>
                      <a:pt x="496" y="337"/>
                    </a:lnTo>
                    <a:lnTo>
                      <a:pt x="475" y="297"/>
                    </a:lnTo>
                    <a:lnTo>
                      <a:pt x="427" y="249"/>
                    </a:lnTo>
                    <a:lnTo>
                      <a:pt x="435" y="173"/>
                    </a:lnTo>
                    <a:lnTo>
                      <a:pt x="387" y="149"/>
                    </a:lnTo>
                    <a:lnTo>
                      <a:pt x="355" y="101"/>
                    </a:lnTo>
                    <a:lnTo>
                      <a:pt x="323" y="32"/>
                    </a:lnTo>
                    <a:lnTo>
                      <a:pt x="295" y="0"/>
                    </a:lnTo>
                    <a:lnTo>
                      <a:pt x="0" y="28"/>
                    </a:lnTo>
                    <a:lnTo>
                      <a:pt x="34" y="88"/>
                    </a:lnTo>
                    <a:lnTo>
                      <a:pt x="41" y="104"/>
                    </a:lnTo>
                    <a:lnTo>
                      <a:pt x="62" y="104"/>
                    </a:lnTo>
                    <a:lnTo>
                      <a:pt x="69" y="133"/>
                    </a:lnTo>
                    <a:lnTo>
                      <a:pt x="94" y="168"/>
                    </a:lnTo>
                    <a:lnTo>
                      <a:pt x="113" y="382"/>
                    </a:lnTo>
                    <a:lnTo>
                      <a:pt x="122" y="429"/>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6" name="Freeform 44">
                <a:extLst>
                  <a:ext uri="{FF2B5EF4-FFF2-40B4-BE49-F238E27FC236}">
                    <a16:creationId xmlns:a16="http://schemas.microsoft.com/office/drawing/2014/main" id="{DA9DAE2E-D00E-451B-B790-C6AA4563E078}"/>
                  </a:ext>
                </a:extLst>
              </p:cNvPr>
              <p:cNvSpPr>
                <a:spLocks/>
              </p:cNvSpPr>
              <p:nvPr/>
            </p:nvSpPr>
            <p:spPr bwMode="gray">
              <a:xfrm>
                <a:off x="3462" y="1657"/>
                <a:ext cx="321" cy="583"/>
              </a:xfrm>
              <a:custGeom>
                <a:avLst/>
                <a:gdLst/>
                <a:ahLst/>
                <a:cxnLst>
                  <a:cxn ang="0">
                    <a:pos x="39" y="32"/>
                  </a:cxn>
                  <a:cxn ang="0">
                    <a:pos x="240" y="0"/>
                  </a:cxn>
                  <a:cxn ang="0">
                    <a:pos x="240" y="20"/>
                  </a:cxn>
                  <a:cxn ang="0">
                    <a:pos x="261" y="60"/>
                  </a:cxn>
                  <a:cxn ang="0">
                    <a:pos x="265" y="88"/>
                  </a:cxn>
                  <a:cxn ang="0">
                    <a:pos x="305" y="321"/>
                  </a:cxn>
                  <a:cxn ang="0">
                    <a:pos x="300" y="350"/>
                  </a:cxn>
                  <a:cxn ang="0">
                    <a:pos x="321" y="373"/>
                  </a:cxn>
                  <a:cxn ang="0">
                    <a:pos x="284" y="482"/>
                  </a:cxn>
                  <a:cxn ang="0">
                    <a:pos x="261" y="523"/>
                  </a:cxn>
                  <a:cxn ang="0">
                    <a:pos x="273" y="534"/>
                  </a:cxn>
                  <a:cxn ang="0">
                    <a:pos x="253" y="546"/>
                  </a:cxn>
                  <a:cxn ang="0">
                    <a:pos x="261" y="567"/>
                  </a:cxn>
                  <a:cxn ang="0">
                    <a:pos x="205" y="567"/>
                  </a:cxn>
                  <a:cxn ang="0">
                    <a:pos x="192" y="583"/>
                  </a:cxn>
                  <a:cxn ang="0">
                    <a:pos x="173" y="570"/>
                  </a:cxn>
                  <a:cxn ang="0">
                    <a:pos x="152" y="530"/>
                  </a:cxn>
                  <a:cxn ang="0">
                    <a:pos x="104" y="482"/>
                  </a:cxn>
                  <a:cxn ang="0">
                    <a:pos x="112" y="406"/>
                  </a:cxn>
                  <a:cxn ang="0">
                    <a:pos x="64" y="382"/>
                  </a:cxn>
                  <a:cxn ang="0">
                    <a:pos x="32" y="334"/>
                  </a:cxn>
                  <a:cxn ang="0">
                    <a:pos x="0" y="265"/>
                  </a:cxn>
                  <a:cxn ang="0">
                    <a:pos x="4" y="200"/>
                  </a:cxn>
                  <a:cxn ang="0">
                    <a:pos x="20" y="168"/>
                  </a:cxn>
                  <a:cxn ang="0">
                    <a:pos x="11" y="128"/>
                  </a:cxn>
                  <a:cxn ang="0">
                    <a:pos x="44" y="120"/>
                  </a:cxn>
                  <a:cxn ang="0">
                    <a:pos x="60" y="99"/>
                  </a:cxn>
                  <a:cxn ang="0">
                    <a:pos x="60" y="60"/>
                  </a:cxn>
                  <a:cxn ang="0">
                    <a:pos x="39" y="32"/>
                  </a:cxn>
                </a:cxnLst>
                <a:rect l="0" t="0" r="r" b="b"/>
                <a:pathLst>
                  <a:path w="321" h="583">
                    <a:moveTo>
                      <a:pt x="39" y="32"/>
                    </a:moveTo>
                    <a:lnTo>
                      <a:pt x="240" y="0"/>
                    </a:lnTo>
                    <a:lnTo>
                      <a:pt x="240" y="20"/>
                    </a:lnTo>
                    <a:lnTo>
                      <a:pt x="261" y="60"/>
                    </a:lnTo>
                    <a:lnTo>
                      <a:pt x="265" y="88"/>
                    </a:lnTo>
                    <a:lnTo>
                      <a:pt x="305" y="321"/>
                    </a:lnTo>
                    <a:lnTo>
                      <a:pt x="300" y="350"/>
                    </a:lnTo>
                    <a:lnTo>
                      <a:pt x="321" y="373"/>
                    </a:lnTo>
                    <a:lnTo>
                      <a:pt x="284" y="482"/>
                    </a:lnTo>
                    <a:lnTo>
                      <a:pt x="261" y="523"/>
                    </a:lnTo>
                    <a:lnTo>
                      <a:pt x="273" y="534"/>
                    </a:lnTo>
                    <a:lnTo>
                      <a:pt x="253" y="546"/>
                    </a:lnTo>
                    <a:lnTo>
                      <a:pt x="261" y="567"/>
                    </a:lnTo>
                    <a:lnTo>
                      <a:pt x="205" y="567"/>
                    </a:lnTo>
                    <a:lnTo>
                      <a:pt x="192" y="583"/>
                    </a:lnTo>
                    <a:lnTo>
                      <a:pt x="173" y="570"/>
                    </a:lnTo>
                    <a:lnTo>
                      <a:pt x="152" y="530"/>
                    </a:lnTo>
                    <a:lnTo>
                      <a:pt x="104" y="482"/>
                    </a:lnTo>
                    <a:lnTo>
                      <a:pt x="112" y="406"/>
                    </a:lnTo>
                    <a:lnTo>
                      <a:pt x="64" y="382"/>
                    </a:lnTo>
                    <a:lnTo>
                      <a:pt x="32" y="334"/>
                    </a:lnTo>
                    <a:lnTo>
                      <a:pt x="0" y="265"/>
                    </a:lnTo>
                    <a:lnTo>
                      <a:pt x="4" y="200"/>
                    </a:lnTo>
                    <a:lnTo>
                      <a:pt x="20" y="168"/>
                    </a:lnTo>
                    <a:lnTo>
                      <a:pt x="11" y="128"/>
                    </a:lnTo>
                    <a:lnTo>
                      <a:pt x="44" y="120"/>
                    </a:lnTo>
                    <a:lnTo>
                      <a:pt x="60" y="99"/>
                    </a:lnTo>
                    <a:lnTo>
                      <a:pt x="60" y="60"/>
                    </a:lnTo>
                    <a:lnTo>
                      <a:pt x="39" y="3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7" name="Freeform 45">
                <a:extLst>
                  <a:ext uri="{FF2B5EF4-FFF2-40B4-BE49-F238E27FC236}">
                    <a16:creationId xmlns:a16="http://schemas.microsoft.com/office/drawing/2014/main" id="{2A353EC4-105E-43DB-A7DD-B875D6BFE097}"/>
                  </a:ext>
                </a:extLst>
              </p:cNvPr>
              <p:cNvSpPr>
                <a:spLocks/>
              </p:cNvSpPr>
              <p:nvPr/>
            </p:nvSpPr>
            <p:spPr bwMode="gray">
              <a:xfrm>
                <a:off x="2541" y="1677"/>
                <a:ext cx="632" cy="314"/>
              </a:xfrm>
              <a:custGeom>
                <a:avLst/>
                <a:gdLst/>
                <a:ahLst/>
                <a:cxnLst>
                  <a:cxn ang="0">
                    <a:pos x="9" y="0"/>
                  </a:cxn>
                  <a:cxn ang="0">
                    <a:pos x="148" y="3"/>
                  </a:cxn>
                  <a:cxn ang="0">
                    <a:pos x="390" y="3"/>
                  </a:cxn>
                  <a:cxn ang="0">
                    <a:pos x="430" y="19"/>
                  </a:cxn>
                  <a:cxn ang="0">
                    <a:pos x="462" y="24"/>
                  </a:cxn>
                  <a:cxn ang="0">
                    <a:pos x="498" y="19"/>
                  </a:cxn>
                  <a:cxn ang="0">
                    <a:pos x="519" y="32"/>
                  </a:cxn>
                  <a:cxn ang="0">
                    <a:pos x="538" y="60"/>
                  </a:cxn>
                  <a:cxn ang="0">
                    <a:pos x="598" y="241"/>
                  </a:cxn>
                  <a:cxn ang="0">
                    <a:pos x="632" y="301"/>
                  </a:cxn>
                  <a:cxn ang="0">
                    <a:pos x="136" y="314"/>
                  </a:cxn>
                  <a:cxn ang="0">
                    <a:pos x="136" y="201"/>
                  </a:cxn>
                  <a:cxn ang="0">
                    <a:pos x="0" y="197"/>
                  </a:cxn>
                  <a:cxn ang="0">
                    <a:pos x="9" y="0"/>
                  </a:cxn>
                </a:cxnLst>
                <a:rect l="0" t="0" r="r" b="b"/>
                <a:pathLst>
                  <a:path w="632" h="314">
                    <a:moveTo>
                      <a:pt x="9" y="0"/>
                    </a:moveTo>
                    <a:lnTo>
                      <a:pt x="148" y="3"/>
                    </a:lnTo>
                    <a:lnTo>
                      <a:pt x="390" y="3"/>
                    </a:lnTo>
                    <a:lnTo>
                      <a:pt x="430" y="19"/>
                    </a:lnTo>
                    <a:lnTo>
                      <a:pt x="462" y="24"/>
                    </a:lnTo>
                    <a:lnTo>
                      <a:pt x="498" y="19"/>
                    </a:lnTo>
                    <a:lnTo>
                      <a:pt x="519" y="32"/>
                    </a:lnTo>
                    <a:lnTo>
                      <a:pt x="538" y="60"/>
                    </a:lnTo>
                    <a:lnTo>
                      <a:pt x="598" y="241"/>
                    </a:lnTo>
                    <a:lnTo>
                      <a:pt x="632" y="301"/>
                    </a:lnTo>
                    <a:lnTo>
                      <a:pt x="136" y="314"/>
                    </a:lnTo>
                    <a:lnTo>
                      <a:pt x="136" y="201"/>
                    </a:lnTo>
                    <a:lnTo>
                      <a:pt x="0" y="197"/>
                    </a:lnTo>
                    <a:lnTo>
                      <a:pt x="9"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8" name="Freeform 46">
                <a:extLst>
                  <a:ext uri="{FF2B5EF4-FFF2-40B4-BE49-F238E27FC236}">
                    <a16:creationId xmlns:a16="http://schemas.microsoft.com/office/drawing/2014/main" id="{9BCBB3EA-031D-40AE-9626-EEA3B3D93A3E}"/>
                  </a:ext>
                </a:extLst>
              </p:cNvPr>
              <p:cNvSpPr>
                <a:spLocks/>
              </p:cNvSpPr>
              <p:nvPr/>
            </p:nvSpPr>
            <p:spPr bwMode="gray">
              <a:xfrm>
                <a:off x="3979" y="2360"/>
                <a:ext cx="427" cy="458"/>
              </a:xfrm>
              <a:custGeom>
                <a:avLst/>
                <a:gdLst/>
                <a:ahLst/>
                <a:cxnLst>
                  <a:cxn ang="0">
                    <a:pos x="403" y="430"/>
                  </a:cxn>
                  <a:cxn ang="0">
                    <a:pos x="383" y="422"/>
                  </a:cxn>
                  <a:cxn ang="0">
                    <a:pos x="371" y="409"/>
                  </a:cxn>
                  <a:cxn ang="0">
                    <a:pos x="362" y="446"/>
                  </a:cxn>
                  <a:cxn ang="0">
                    <a:pos x="355" y="446"/>
                  </a:cxn>
                  <a:cxn ang="0">
                    <a:pos x="343" y="434"/>
                  </a:cxn>
                  <a:cxn ang="0">
                    <a:pos x="113" y="458"/>
                  </a:cxn>
                  <a:cxn ang="0">
                    <a:pos x="101" y="434"/>
                  </a:cxn>
                  <a:cxn ang="0">
                    <a:pos x="81" y="402"/>
                  </a:cxn>
                  <a:cxn ang="0">
                    <a:pos x="81" y="358"/>
                  </a:cxn>
                  <a:cxn ang="0">
                    <a:pos x="85" y="317"/>
                  </a:cxn>
                  <a:cxn ang="0">
                    <a:pos x="0" y="32"/>
                  </a:cxn>
                  <a:cxn ang="0">
                    <a:pos x="90" y="21"/>
                  </a:cxn>
                  <a:cxn ang="0">
                    <a:pos x="194" y="0"/>
                  </a:cxn>
                  <a:cxn ang="0">
                    <a:pos x="186" y="24"/>
                  </a:cxn>
                  <a:cxn ang="0">
                    <a:pos x="230" y="65"/>
                  </a:cxn>
                  <a:cxn ang="0">
                    <a:pos x="242" y="93"/>
                  </a:cxn>
                  <a:cxn ang="0">
                    <a:pos x="339" y="165"/>
                  </a:cxn>
                  <a:cxn ang="0">
                    <a:pos x="403" y="241"/>
                  </a:cxn>
                  <a:cxn ang="0">
                    <a:pos x="427" y="257"/>
                  </a:cxn>
                  <a:cxn ang="0">
                    <a:pos x="408" y="317"/>
                  </a:cxn>
                  <a:cxn ang="0">
                    <a:pos x="408" y="362"/>
                  </a:cxn>
                  <a:cxn ang="0">
                    <a:pos x="403" y="378"/>
                  </a:cxn>
                  <a:cxn ang="0">
                    <a:pos x="403" y="430"/>
                  </a:cxn>
                </a:cxnLst>
                <a:rect l="0" t="0" r="r" b="b"/>
                <a:pathLst>
                  <a:path w="427" h="458">
                    <a:moveTo>
                      <a:pt x="403" y="430"/>
                    </a:moveTo>
                    <a:lnTo>
                      <a:pt x="383" y="422"/>
                    </a:lnTo>
                    <a:lnTo>
                      <a:pt x="371" y="409"/>
                    </a:lnTo>
                    <a:lnTo>
                      <a:pt x="362" y="446"/>
                    </a:lnTo>
                    <a:lnTo>
                      <a:pt x="355" y="446"/>
                    </a:lnTo>
                    <a:lnTo>
                      <a:pt x="343" y="434"/>
                    </a:lnTo>
                    <a:lnTo>
                      <a:pt x="113" y="458"/>
                    </a:lnTo>
                    <a:lnTo>
                      <a:pt x="101" y="434"/>
                    </a:lnTo>
                    <a:lnTo>
                      <a:pt x="81" y="402"/>
                    </a:lnTo>
                    <a:lnTo>
                      <a:pt x="81" y="358"/>
                    </a:lnTo>
                    <a:lnTo>
                      <a:pt x="85" y="317"/>
                    </a:lnTo>
                    <a:lnTo>
                      <a:pt x="0" y="32"/>
                    </a:lnTo>
                    <a:lnTo>
                      <a:pt x="90" y="21"/>
                    </a:lnTo>
                    <a:lnTo>
                      <a:pt x="194" y="0"/>
                    </a:lnTo>
                    <a:lnTo>
                      <a:pt x="186" y="24"/>
                    </a:lnTo>
                    <a:lnTo>
                      <a:pt x="230" y="65"/>
                    </a:lnTo>
                    <a:lnTo>
                      <a:pt x="242" y="93"/>
                    </a:lnTo>
                    <a:lnTo>
                      <a:pt x="339" y="165"/>
                    </a:lnTo>
                    <a:lnTo>
                      <a:pt x="403" y="241"/>
                    </a:lnTo>
                    <a:lnTo>
                      <a:pt x="427" y="257"/>
                    </a:lnTo>
                    <a:lnTo>
                      <a:pt x="408" y="317"/>
                    </a:lnTo>
                    <a:lnTo>
                      <a:pt x="408" y="362"/>
                    </a:lnTo>
                    <a:lnTo>
                      <a:pt x="403" y="378"/>
                    </a:lnTo>
                    <a:lnTo>
                      <a:pt x="403" y="43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59" name="Freeform 47">
                <a:extLst>
                  <a:ext uri="{FF2B5EF4-FFF2-40B4-BE49-F238E27FC236}">
                    <a16:creationId xmlns:a16="http://schemas.microsoft.com/office/drawing/2014/main" id="{C75C0CD8-1135-47F8-8A7F-05DF0DD67359}"/>
                  </a:ext>
                </a:extLst>
              </p:cNvPr>
              <p:cNvSpPr>
                <a:spLocks/>
              </p:cNvSpPr>
              <p:nvPr/>
            </p:nvSpPr>
            <p:spPr bwMode="gray">
              <a:xfrm>
                <a:off x="4643" y="1576"/>
                <a:ext cx="97" cy="221"/>
              </a:xfrm>
              <a:custGeom>
                <a:avLst/>
                <a:gdLst/>
                <a:ahLst/>
                <a:cxnLst>
                  <a:cxn ang="0">
                    <a:pos x="12" y="0"/>
                  </a:cxn>
                  <a:cxn ang="0">
                    <a:pos x="84" y="9"/>
                  </a:cxn>
                  <a:cxn ang="0">
                    <a:pos x="84" y="32"/>
                  </a:cxn>
                  <a:cxn ang="0">
                    <a:pos x="72" y="73"/>
                  </a:cxn>
                  <a:cxn ang="0">
                    <a:pos x="77" y="81"/>
                  </a:cxn>
                  <a:cxn ang="0">
                    <a:pos x="93" y="81"/>
                  </a:cxn>
                  <a:cxn ang="0">
                    <a:pos x="97" y="88"/>
                  </a:cxn>
                  <a:cxn ang="0">
                    <a:pos x="97" y="129"/>
                  </a:cxn>
                  <a:cxn ang="0">
                    <a:pos x="81" y="180"/>
                  </a:cxn>
                  <a:cxn ang="0">
                    <a:pos x="68" y="221"/>
                  </a:cxn>
                  <a:cxn ang="0">
                    <a:pos x="56" y="221"/>
                  </a:cxn>
                  <a:cxn ang="0">
                    <a:pos x="56" y="214"/>
                  </a:cxn>
                  <a:cxn ang="0">
                    <a:pos x="44" y="209"/>
                  </a:cxn>
                  <a:cxn ang="0">
                    <a:pos x="37" y="209"/>
                  </a:cxn>
                  <a:cxn ang="0">
                    <a:pos x="16" y="193"/>
                  </a:cxn>
                  <a:cxn ang="0">
                    <a:pos x="5" y="173"/>
                  </a:cxn>
                  <a:cxn ang="0">
                    <a:pos x="8" y="149"/>
                  </a:cxn>
                  <a:cxn ang="0">
                    <a:pos x="16" y="129"/>
                  </a:cxn>
                  <a:cxn ang="0">
                    <a:pos x="16" y="120"/>
                  </a:cxn>
                  <a:cxn ang="0">
                    <a:pos x="33" y="101"/>
                  </a:cxn>
                  <a:cxn ang="0">
                    <a:pos x="24" y="88"/>
                  </a:cxn>
                  <a:cxn ang="0">
                    <a:pos x="16" y="88"/>
                  </a:cxn>
                  <a:cxn ang="0">
                    <a:pos x="5" y="81"/>
                  </a:cxn>
                  <a:cxn ang="0">
                    <a:pos x="12" y="60"/>
                  </a:cxn>
                  <a:cxn ang="0">
                    <a:pos x="0" y="48"/>
                  </a:cxn>
                  <a:cxn ang="0">
                    <a:pos x="5" y="28"/>
                  </a:cxn>
                  <a:cxn ang="0">
                    <a:pos x="5" y="12"/>
                  </a:cxn>
                  <a:cxn ang="0">
                    <a:pos x="12" y="0"/>
                  </a:cxn>
                </a:cxnLst>
                <a:rect l="0" t="0" r="r" b="b"/>
                <a:pathLst>
                  <a:path w="97" h="221">
                    <a:moveTo>
                      <a:pt x="12" y="0"/>
                    </a:moveTo>
                    <a:lnTo>
                      <a:pt x="84" y="9"/>
                    </a:lnTo>
                    <a:lnTo>
                      <a:pt x="84" y="32"/>
                    </a:lnTo>
                    <a:lnTo>
                      <a:pt x="72" y="73"/>
                    </a:lnTo>
                    <a:lnTo>
                      <a:pt x="77" y="81"/>
                    </a:lnTo>
                    <a:lnTo>
                      <a:pt x="93" y="81"/>
                    </a:lnTo>
                    <a:lnTo>
                      <a:pt x="97" y="88"/>
                    </a:lnTo>
                    <a:lnTo>
                      <a:pt x="97" y="129"/>
                    </a:lnTo>
                    <a:lnTo>
                      <a:pt x="81" y="180"/>
                    </a:lnTo>
                    <a:lnTo>
                      <a:pt x="68" y="221"/>
                    </a:lnTo>
                    <a:lnTo>
                      <a:pt x="56" y="221"/>
                    </a:lnTo>
                    <a:lnTo>
                      <a:pt x="56" y="214"/>
                    </a:lnTo>
                    <a:lnTo>
                      <a:pt x="44" y="209"/>
                    </a:lnTo>
                    <a:lnTo>
                      <a:pt x="37" y="209"/>
                    </a:lnTo>
                    <a:lnTo>
                      <a:pt x="16" y="193"/>
                    </a:lnTo>
                    <a:lnTo>
                      <a:pt x="5" y="173"/>
                    </a:lnTo>
                    <a:lnTo>
                      <a:pt x="8" y="149"/>
                    </a:lnTo>
                    <a:lnTo>
                      <a:pt x="16" y="129"/>
                    </a:lnTo>
                    <a:lnTo>
                      <a:pt x="16" y="120"/>
                    </a:lnTo>
                    <a:lnTo>
                      <a:pt x="33" y="101"/>
                    </a:lnTo>
                    <a:lnTo>
                      <a:pt x="24" y="88"/>
                    </a:lnTo>
                    <a:lnTo>
                      <a:pt x="16" y="88"/>
                    </a:lnTo>
                    <a:lnTo>
                      <a:pt x="5" y="81"/>
                    </a:lnTo>
                    <a:lnTo>
                      <a:pt x="12" y="60"/>
                    </a:lnTo>
                    <a:lnTo>
                      <a:pt x="0" y="48"/>
                    </a:lnTo>
                    <a:lnTo>
                      <a:pt x="5" y="28"/>
                    </a:lnTo>
                    <a:lnTo>
                      <a:pt x="5" y="12"/>
                    </a:lnTo>
                    <a:lnTo>
                      <a:pt x="12" y="0"/>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0" name="Freeform 48">
                <a:extLst>
                  <a:ext uri="{FF2B5EF4-FFF2-40B4-BE49-F238E27FC236}">
                    <a16:creationId xmlns:a16="http://schemas.microsoft.com/office/drawing/2014/main" id="{8A82B025-772C-4F29-A268-ABA088A76928}"/>
                  </a:ext>
                </a:extLst>
              </p:cNvPr>
              <p:cNvSpPr>
                <a:spLocks/>
              </p:cNvSpPr>
              <p:nvPr/>
            </p:nvSpPr>
            <p:spPr bwMode="gray">
              <a:xfrm>
                <a:off x="4157" y="1756"/>
                <a:ext cx="341" cy="362"/>
              </a:xfrm>
              <a:custGeom>
                <a:avLst/>
                <a:gdLst/>
                <a:ahLst/>
                <a:cxnLst>
                  <a:cxn ang="0">
                    <a:pos x="96" y="62"/>
                  </a:cxn>
                  <a:cxn ang="0">
                    <a:pos x="96" y="21"/>
                  </a:cxn>
                  <a:cxn ang="0">
                    <a:pos x="104" y="0"/>
                  </a:cxn>
                  <a:cxn ang="0">
                    <a:pos x="120" y="69"/>
                  </a:cxn>
                  <a:cxn ang="0">
                    <a:pos x="201" y="50"/>
                  </a:cxn>
                  <a:cxn ang="0">
                    <a:pos x="209" y="94"/>
                  </a:cxn>
                  <a:cxn ang="0">
                    <a:pos x="237" y="90"/>
                  </a:cxn>
                  <a:cxn ang="0">
                    <a:pos x="249" y="62"/>
                  </a:cxn>
                  <a:cxn ang="0">
                    <a:pos x="290" y="62"/>
                  </a:cxn>
                  <a:cxn ang="0">
                    <a:pos x="302" y="41"/>
                  </a:cxn>
                  <a:cxn ang="0">
                    <a:pos x="329" y="50"/>
                  </a:cxn>
                  <a:cxn ang="0">
                    <a:pos x="341" y="69"/>
                  </a:cxn>
                  <a:cxn ang="0">
                    <a:pos x="306" y="62"/>
                  </a:cxn>
                  <a:cxn ang="0">
                    <a:pos x="285" y="118"/>
                  </a:cxn>
                  <a:cxn ang="0">
                    <a:pos x="265" y="134"/>
                  </a:cxn>
                  <a:cxn ang="0">
                    <a:pos x="256" y="170"/>
                  </a:cxn>
                  <a:cxn ang="0">
                    <a:pos x="233" y="191"/>
                  </a:cxn>
                  <a:cxn ang="0">
                    <a:pos x="217" y="182"/>
                  </a:cxn>
                  <a:cxn ang="0">
                    <a:pos x="196" y="194"/>
                  </a:cxn>
                  <a:cxn ang="0">
                    <a:pos x="205" y="210"/>
                  </a:cxn>
                  <a:cxn ang="0">
                    <a:pos x="189" y="263"/>
                  </a:cxn>
                  <a:cxn ang="0">
                    <a:pos x="189" y="290"/>
                  </a:cxn>
                  <a:cxn ang="0">
                    <a:pos x="136" y="330"/>
                  </a:cxn>
                  <a:cxn ang="0">
                    <a:pos x="124" y="327"/>
                  </a:cxn>
                  <a:cxn ang="0">
                    <a:pos x="108" y="355"/>
                  </a:cxn>
                  <a:cxn ang="0">
                    <a:pos x="76" y="362"/>
                  </a:cxn>
                  <a:cxn ang="0">
                    <a:pos x="60" y="335"/>
                  </a:cxn>
                  <a:cxn ang="0">
                    <a:pos x="36" y="335"/>
                  </a:cxn>
                  <a:cxn ang="0">
                    <a:pos x="28" y="311"/>
                  </a:cxn>
                  <a:cxn ang="0">
                    <a:pos x="8" y="295"/>
                  </a:cxn>
                  <a:cxn ang="0">
                    <a:pos x="0" y="238"/>
                  </a:cxn>
                  <a:cxn ang="0">
                    <a:pos x="16" y="230"/>
                  </a:cxn>
                  <a:cxn ang="0">
                    <a:pos x="28" y="210"/>
                  </a:cxn>
                  <a:cxn ang="0">
                    <a:pos x="96" y="62"/>
                  </a:cxn>
                </a:cxnLst>
                <a:rect l="0" t="0" r="r" b="b"/>
                <a:pathLst>
                  <a:path w="341" h="362">
                    <a:moveTo>
                      <a:pt x="96" y="62"/>
                    </a:moveTo>
                    <a:lnTo>
                      <a:pt x="96" y="21"/>
                    </a:lnTo>
                    <a:lnTo>
                      <a:pt x="104" y="0"/>
                    </a:lnTo>
                    <a:lnTo>
                      <a:pt x="120" y="69"/>
                    </a:lnTo>
                    <a:lnTo>
                      <a:pt x="201" y="50"/>
                    </a:lnTo>
                    <a:lnTo>
                      <a:pt x="209" y="94"/>
                    </a:lnTo>
                    <a:lnTo>
                      <a:pt x="237" y="90"/>
                    </a:lnTo>
                    <a:lnTo>
                      <a:pt x="249" y="62"/>
                    </a:lnTo>
                    <a:lnTo>
                      <a:pt x="290" y="62"/>
                    </a:lnTo>
                    <a:lnTo>
                      <a:pt x="302" y="41"/>
                    </a:lnTo>
                    <a:lnTo>
                      <a:pt x="329" y="50"/>
                    </a:lnTo>
                    <a:lnTo>
                      <a:pt x="341" y="69"/>
                    </a:lnTo>
                    <a:lnTo>
                      <a:pt x="306" y="62"/>
                    </a:lnTo>
                    <a:lnTo>
                      <a:pt x="285" y="118"/>
                    </a:lnTo>
                    <a:lnTo>
                      <a:pt x="265" y="134"/>
                    </a:lnTo>
                    <a:lnTo>
                      <a:pt x="256" y="170"/>
                    </a:lnTo>
                    <a:lnTo>
                      <a:pt x="233" y="191"/>
                    </a:lnTo>
                    <a:lnTo>
                      <a:pt x="217" y="182"/>
                    </a:lnTo>
                    <a:lnTo>
                      <a:pt x="196" y="194"/>
                    </a:lnTo>
                    <a:lnTo>
                      <a:pt x="205" y="210"/>
                    </a:lnTo>
                    <a:lnTo>
                      <a:pt x="189" y="263"/>
                    </a:lnTo>
                    <a:lnTo>
                      <a:pt x="189" y="290"/>
                    </a:lnTo>
                    <a:lnTo>
                      <a:pt x="136" y="330"/>
                    </a:lnTo>
                    <a:lnTo>
                      <a:pt x="124" y="327"/>
                    </a:lnTo>
                    <a:lnTo>
                      <a:pt x="108" y="355"/>
                    </a:lnTo>
                    <a:lnTo>
                      <a:pt x="76" y="362"/>
                    </a:lnTo>
                    <a:lnTo>
                      <a:pt x="60" y="335"/>
                    </a:lnTo>
                    <a:lnTo>
                      <a:pt x="36" y="335"/>
                    </a:lnTo>
                    <a:lnTo>
                      <a:pt x="28" y="311"/>
                    </a:lnTo>
                    <a:lnTo>
                      <a:pt x="8" y="295"/>
                    </a:lnTo>
                    <a:lnTo>
                      <a:pt x="0" y="238"/>
                    </a:lnTo>
                    <a:lnTo>
                      <a:pt x="16" y="230"/>
                    </a:lnTo>
                    <a:lnTo>
                      <a:pt x="28" y="210"/>
                    </a:lnTo>
                    <a:lnTo>
                      <a:pt x="96" y="6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1" name="Freeform 49">
                <a:extLst>
                  <a:ext uri="{FF2B5EF4-FFF2-40B4-BE49-F238E27FC236}">
                    <a16:creationId xmlns:a16="http://schemas.microsoft.com/office/drawing/2014/main" id="{0BA2F100-74EA-4718-BBD0-26B5382B2B8C}"/>
                  </a:ext>
                </a:extLst>
              </p:cNvPr>
              <p:cNvSpPr>
                <a:spLocks/>
              </p:cNvSpPr>
              <p:nvPr/>
            </p:nvSpPr>
            <p:spPr bwMode="gray">
              <a:xfrm>
                <a:off x="4157" y="1756"/>
                <a:ext cx="341" cy="362"/>
              </a:xfrm>
              <a:custGeom>
                <a:avLst/>
                <a:gdLst/>
                <a:ahLst/>
                <a:cxnLst>
                  <a:cxn ang="0">
                    <a:pos x="96" y="62"/>
                  </a:cxn>
                  <a:cxn ang="0">
                    <a:pos x="96" y="21"/>
                  </a:cxn>
                  <a:cxn ang="0">
                    <a:pos x="104" y="0"/>
                  </a:cxn>
                  <a:cxn ang="0">
                    <a:pos x="120" y="69"/>
                  </a:cxn>
                  <a:cxn ang="0">
                    <a:pos x="201" y="50"/>
                  </a:cxn>
                  <a:cxn ang="0">
                    <a:pos x="209" y="94"/>
                  </a:cxn>
                  <a:cxn ang="0">
                    <a:pos x="237" y="90"/>
                  </a:cxn>
                  <a:cxn ang="0">
                    <a:pos x="249" y="62"/>
                  </a:cxn>
                  <a:cxn ang="0">
                    <a:pos x="290" y="62"/>
                  </a:cxn>
                  <a:cxn ang="0">
                    <a:pos x="302" y="41"/>
                  </a:cxn>
                  <a:cxn ang="0">
                    <a:pos x="329" y="50"/>
                  </a:cxn>
                  <a:cxn ang="0">
                    <a:pos x="341" y="69"/>
                  </a:cxn>
                  <a:cxn ang="0">
                    <a:pos x="306" y="62"/>
                  </a:cxn>
                  <a:cxn ang="0">
                    <a:pos x="285" y="118"/>
                  </a:cxn>
                  <a:cxn ang="0">
                    <a:pos x="265" y="134"/>
                  </a:cxn>
                  <a:cxn ang="0">
                    <a:pos x="256" y="170"/>
                  </a:cxn>
                  <a:cxn ang="0">
                    <a:pos x="233" y="191"/>
                  </a:cxn>
                  <a:cxn ang="0">
                    <a:pos x="217" y="182"/>
                  </a:cxn>
                  <a:cxn ang="0">
                    <a:pos x="196" y="194"/>
                  </a:cxn>
                  <a:cxn ang="0">
                    <a:pos x="205" y="210"/>
                  </a:cxn>
                  <a:cxn ang="0">
                    <a:pos x="189" y="263"/>
                  </a:cxn>
                  <a:cxn ang="0">
                    <a:pos x="189" y="290"/>
                  </a:cxn>
                  <a:cxn ang="0">
                    <a:pos x="136" y="330"/>
                  </a:cxn>
                  <a:cxn ang="0">
                    <a:pos x="124" y="327"/>
                  </a:cxn>
                  <a:cxn ang="0">
                    <a:pos x="108" y="355"/>
                  </a:cxn>
                  <a:cxn ang="0">
                    <a:pos x="76" y="362"/>
                  </a:cxn>
                  <a:cxn ang="0">
                    <a:pos x="60" y="335"/>
                  </a:cxn>
                  <a:cxn ang="0">
                    <a:pos x="36" y="335"/>
                  </a:cxn>
                  <a:cxn ang="0">
                    <a:pos x="28" y="311"/>
                  </a:cxn>
                  <a:cxn ang="0">
                    <a:pos x="8" y="295"/>
                  </a:cxn>
                  <a:cxn ang="0">
                    <a:pos x="0" y="238"/>
                  </a:cxn>
                  <a:cxn ang="0">
                    <a:pos x="16" y="230"/>
                  </a:cxn>
                  <a:cxn ang="0">
                    <a:pos x="28" y="210"/>
                  </a:cxn>
                </a:cxnLst>
                <a:rect l="0" t="0" r="r" b="b"/>
                <a:pathLst>
                  <a:path w="341" h="362">
                    <a:moveTo>
                      <a:pt x="96" y="62"/>
                    </a:moveTo>
                    <a:lnTo>
                      <a:pt x="96" y="21"/>
                    </a:lnTo>
                    <a:lnTo>
                      <a:pt x="104" y="0"/>
                    </a:lnTo>
                    <a:lnTo>
                      <a:pt x="120" y="69"/>
                    </a:lnTo>
                    <a:lnTo>
                      <a:pt x="201" y="50"/>
                    </a:lnTo>
                    <a:lnTo>
                      <a:pt x="209" y="94"/>
                    </a:lnTo>
                    <a:lnTo>
                      <a:pt x="237" y="90"/>
                    </a:lnTo>
                    <a:lnTo>
                      <a:pt x="249" y="62"/>
                    </a:lnTo>
                    <a:lnTo>
                      <a:pt x="290" y="62"/>
                    </a:lnTo>
                    <a:lnTo>
                      <a:pt x="302" y="41"/>
                    </a:lnTo>
                    <a:lnTo>
                      <a:pt x="329" y="50"/>
                    </a:lnTo>
                    <a:lnTo>
                      <a:pt x="341" y="69"/>
                    </a:lnTo>
                    <a:lnTo>
                      <a:pt x="306" y="62"/>
                    </a:lnTo>
                    <a:lnTo>
                      <a:pt x="285" y="118"/>
                    </a:lnTo>
                    <a:lnTo>
                      <a:pt x="265" y="134"/>
                    </a:lnTo>
                    <a:lnTo>
                      <a:pt x="256" y="170"/>
                    </a:lnTo>
                    <a:lnTo>
                      <a:pt x="233" y="191"/>
                    </a:lnTo>
                    <a:lnTo>
                      <a:pt x="217" y="182"/>
                    </a:lnTo>
                    <a:lnTo>
                      <a:pt x="196" y="194"/>
                    </a:lnTo>
                    <a:lnTo>
                      <a:pt x="205" y="210"/>
                    </a:lnTo>
                    <a:lnTo>
                      <a:pt x="189" y="263"/>
                    </a:lnTo>
                    <a:lnTo>
                      <a:pt x="189" y="290"/>
                    </a:lnTo>
                    <a:lnTo>
                      <a:pt x="136" y="330"/>
                    </a:lnTo>
                    <a:lnTo>
                      <a:pt x="124" y="327"/>
                    </a:lnTo>
                    <a:lnTo>
                      <a:pt x="108" y="355"/>
                    </a:lnTo>
                    <a:lnTo>
                      <a:pt x="76" y="362"/>
                    </a:lnTo>
                    <a:lnTo>
                      <a:pt x="60" y="335"/>
                    </a:lnTo>
                    <a:lnTo>
                      <a:pt x="36" y="335"/>
                    </a:lnTo>
                    <a:lnTo>
                      <a:pt x="28" y="311"/>
                    </a:lnTo>
                    <a:lnTo>
                      <a:pt x="8" y="295"/>
                    </a:lnTo>
                    <a:lnTo>
                      <a:pt x="0" y="238"/>
                    </a:lnTo>
                    <a:lnTo>
                      <a:pt x="16" y="230"/>
                    </a:lnTo>
                    <a:lnTo>
                      <a:pt x="28" y="210"/>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2" name="Freeform 50">
                <a:extLst>
                  <a:ext uri="{FF2B5EF4-FFF2-40B4-BE49-F238E27FC236}">
                    <a16:creationId xmlns:a16="http://schemas.microsoft.com/office/drawing/2014/main" id="{A36FD0BE-EF14-4C63-8265-C46BDC93CF81}"/>
                  </a:ext>
                </a:extLst>
              </p:cNvPr>
              <p:cNvSpPr>
                <a:spLocks/>
              </p:cNvSpPr>
              <p:nvPr/>
            </p:nvSpPr>
            <p:spPr bwMode="gray">
              <a:xfrm>
                <a:off x="4117" y="1818"/>
                <a:ext cx="579" cy="385"/>
              </a:xfrm>
              <a:custGeom>
                <a:avLst/>
                <a:gdLst/>
                <a:ahLst/>
                <a:cxnLst>
                  <a:cxn ang="0">
                    <a:pos x="381" y="7"/>
                  </a:cxn>
                  <a:cxn ang="0">
                    <a:pos x="346" y="0"/>
                  </a:cxn>
                  <a:cxn ang="0">
                    <a:pos x="325" y="56"/>
                  </a:cxn>
                  <a:cxn ang="0">
                    <a:pos x="305" y="72"/>
                  </a:cxn>
                  <a:cxn ang="0">
                    <a:pos x="296" y="108"/>
                  </a:cxn>
                  <a:cxn ang="0">
                    <a:pos x="273" y="129"/>
                  </a:cxn>
                  <a:cxn ang="0">
                    <a:pos x="257" y="120"/>
                  </a:cxn>
                  <a:cxn ang="0">
                    <a:pos x="236" y="132"/>
                  </a:cxn>
                  <a:cxn ang="0">
                    <a:pos x="245" y="148"/>
                  </a:cxn>
                  <a:cxn ang="0">
                    <a:pos x="229" y="201"/>
                  </a:cxn>
                  <a:cxn ang="0">
                    <a:pos x="229" y="228"/>
                  </a:cxn>
                  <a:cxn ang="0">
                    <a:pos x="176" y="268"/>
                  </a:cxn>
                  <a:cxn ang="0">
                    <a:pos x="164" y="265"/>
                  </a:cxn>
                  <a:cxn ang="0">
                    <a:pos x="148" y="293"/>
                  </a:cxn>
                  <a:cxn ang="0">
                    <a:pos x="116" y="300"/>
                  </a:cxn>
                  <a:cxn ang="0">
                    <a:pos x="100" y="273"/>
                  </a:cxn>
                  <a:cxn ang="0">
                    <a:pos x="92" y="273"/>
                  </a:cxn>
                  <a:cxn ang="0">
                    <a:pos x="72" y="309"/>
                  </a:cxn>
                  <a:cxn ang="0">
                    <a:pos x="48" y="321"/>
                  </a:cxn>
                  <a:cxn ang="0">
                    <a:pos x="44" y="353"/>
                  </a:cxn>
                  <a:cxn ang="0">
                    <a:pos x="0" y="385"/>
                  </a:cxn>
                  <a:cxn ang="0">
                    <a:pos x="144" y="357"/>
                  </a:cxn>
                  <a:cxn ang="0">
                    <a:pos x="579" y="252"/>
                  </a:cxn>
                  <a:cxn ang="0">
                    <a:pos x="563" y="212"/>
                  </a:cxn>
                  <a:cxn ang="0">
                    <a:pos x="538" y="212"/>
                  </a:cxn>
                  <a:cxn ang="0">
                    <a:pos x="526" y="228"/>
                  </a:cxn>
                  <a:cxn ang="0">
                    <a:pos x="514" y="221"/>
                  </a:cxn>
                  <a:cxn ang="0">
                    <a:pos x="526" y="208"/>
                  </a:cxn>
                  <a:cxn ang="0">
                    <a:pos x="522" y="192"/>
                  </a:cxn>
                  <a:cxn ang="0">
                    <a:pos x="510" y="184"/>
                  </a:cxn>
                  <a:cxn ang="0">
                    <a:pos x="526" y="173"/>
                  </a:cxn>
                  <a:cxn ang="0">
                    <a:pos x="514" y="156"/>
                  </a:cxn>
                  <a:cxn ang="0">
                    <a:pos x="482" y="132"/>
                  </a:cxn>
                  <a:cxn ang="0">
                    <a:pos x="510" y="132"/>
                  </a:cxn>
                  <a:cxn ang="0">
                    <a:pos x="502" y="116"/>
                  </a:cxn>
                  <a:cxn ang="0">
                    <a:pos x="482" y="100"/>
                  </a:cxn>
                  <a:cxn ang="0">
                    <a:pos x="450" y="79"/>
                  </a:cxn>
                  <a:cxn ang="0">
                    <a:pos x="430" y="76"/>
                  </a:cxn>
                  <a:cxn ang="0">
                    <a:pos x="437" y="51"/>
                  </a:cxn>
                  <a:cxn ang="0">
                    <a:pos x="446" y="39"/>
                  </a:cxn>
                  <a:cxn ang="0">
                    <a:pos x="397" y="7"/>
                  </a:cxn>
                  <a:cxn ang="0">
                    <a:pos x="381" y="7"/>
                  </a:cxn>
                </a:cxnLst>
                <a:rect l="0" t="0" r="r" b="b"/>
                <a:pathLst>
                  <a:path w="579" h="385">
                    <a:moveTo>
                      <a:pt x="381" y="7"/>
                    </a:moveTo>
                    <a:lnTo>
                      <a:pt x="346" y="0"/>
                    </a:lnTo>
                    <a:lnTo>
                      <a:pt x="325" y="56"/>
                    </a:lnTo>
                    <a:lnTo>
                      <a:pt x="305" y="72"/>
                    </a:lnTo>
                    <a:lnTo>
                      <a:pt x="296" y="108"/>
                    </a:lnTo>
                    <a:lnTo>
                      <a:pt x="273" y="129"/>
                    </a:lnTo>
                    <a:lnTo>
                      <a:pt x="257" y="120"/>
                    </a:lnTo>
                    <a:lnTo>
                      <a:pt x="236" y="132"/>
                    </a:lnTo>
                    <a:lnTo>
                      <a:pt x="245" y="148"/>
                    </a:lnTo>
                    <a:lnTo>
                      <a:pt x="229" y="201"/>
                    </a:lnTo>
                    <a:lnTo>
                      <a:pt x="229" y="228"/>
                    </a:lnTo>
                    <a:lnTo>
                      <a:pt x="176" y="268"/>
                    </a:lnTo>
                    <a:lnTo>
                      <a:pt x="164" y="265"/>
                    </a:lnTo>
                    <a:lnTo>
                      <a:pt x="148" y="293"/>
                    </a:lnTo>
                    <a:lnTo>
                      <a:pt x="116" y="300"/>
                    </a:lnTo>
                    <a:lnTo>
                      <a:pt x="100" y="273"/>
                    </a:lnTo>
                    <a:lnTo>
                      <a:pt x="92" y="273"/>
                    </a:lnTo>
                    <a:lnTo>
                      <a:pt x="72" y="309"/>
                    </a:lnTo>
                    <a:lnTo>
                      <a:pt x="48" y="321"/>
                    </a:lnTo>
                    <a:lnTo>
                      <a:pt x="44" y="353"/>
                    </a:lnTo>
                    <a:lnTo>
                      <a:pt x="0" y="385"/>
                    </a:lnTo>
                    <a:lnTo>
                      <a:pt x="144" y="357"/>
                    </a:lnTo>
                    <a:lnTo>
                      <a:pt x="579" y="252"/>
                    </a:lnTo>
                    <a:lnTo>
                      <a:pt x="563" y="212"/>
                    </a:lnTo>
                    <a:lnTo>
                      <a:pt x="538" y="212"/>
                    </a:lnTo>
                    <a:lnTo>
                      <a:pt x="526" y="228"/>
                    </a:lnTo>
                    <a:lnTo>
                      <a:pt x="514" y="221"/>
                    </a:lnTo>
                    <a:lnTo>
                      <a:pt x="526" y="208"/>
                    </a:lnTo>
                    <a:lnTo>
                      <a:pt x="522" y="192"/>
                    </a:lnTo>
                    <a:lnTo>
                      <a:pt x="510" y="184"/>
                    </a:lnTo>
                    <a:lnTo>
                      <a:pt x="526" y="173"/>
                    </a:lnTo>
                    <a:lnTo>
                      <a:pt x="514" y="156"/>
                    </a:lnTo>
                    <a:lnTo>
                      <a:pt x="482" y="132"/>
                    </a:lnTo>
                    <a:lnTo>
                      <a:pt x="510" y="132"/>
                    </a:lnTo>
                    <a:lnTo>
                      <a:pt x="502" y="116"/>
                    </a:lnTo>
                    <a:lnTo>
                      <a:pt x="482" y="100"/>
                    </a:lnTo>
                    <a:lnTo>
                      <a:pt x="450" y="79"/>
                    </a:lnTo>
                    <a:lnTo>
                      <a:pt x="430" y="76"/>
                    </a:lnTo>
                    <a:lnTo>
                      <a:pt x="437" y="51"/>
                    </a:lnTo>
                    <a:lnTo>
                      <a:pt x="446" y="39"/>
                    </a:lnTo>
                    <a:lnTo>
                      <a:pt x="397" y="7"/>
                    </a:lnTo>
                    <a:lnTo>
                      <a:pt x="381" y="7"/>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3" name="Freeform 51">
                <a:extLst>
                  <a:ext uri="{FF2B5EF4-FFF2-40B4-BE49-F238E27FC236}">
                    <a16:creationId xmlns:a16="http://schemas.microsoft.com/office/drawing/2014/main" id="{2C1AF1C1-57C7-43DC-932F-51BC9193058E}"/>
                  </a:ext>
                </a:extLst>
              </p:cNvPr>
              <p:cNvSpPr>
                <a:spLocks/>
              </p:cNvSpPr>
              <p:nvPr/>
            </p:nvSpPr>
            <p:spPr bwMode="gray">
              <a:xfrm>
                <a:off x="4358" y="1745"/>
                <a:ext cx="345" cy="181"/>
              </a:xfrm>
              <a:custGeom>
                <a:avLst/>
                <a:gdLst/>
                <a:ahLst/>
                <a:cxnLst>
                  <a:cxn ang="0">
                    <a:pos x="345" y="112"/>
                  </a:cxn>
                  <a:cxn ang="0">
                    <a:pos x="338" y="173"/>
                  </a:cxn>
                  <a:cxn ang="0">
                    <a:pos x="309" y="181"/>
                  </a:cxn>
                  <a:cxn ang="0">
                    <a:pos x="290" y="152"/>
                  </a:cxn>
                  <a:cxn ang="0">
                    <a:pos x="253" y="124"/>
                  </a:cxn>
                  <a:cxn ang="0">
                    <a:pos x="249" y="101"/>
                  </a:cxn>
                  <a:cxn ang="0">
                    <a:pos x="261" y="101"/>
                  </a:cxn>
                  <a:cxn ang="0">
                    <a:pos x="261" y="73"/>
                  </a:cxn>
                  <a:cxn ang="0">
                    <a:pos x="253" y="52"/>
                  </a:cxn>
                  <a:cxn ang="0">
                    <a:pos x="261" y="24"/>
                  </a:cxn>
                  <a:cxn ang="0">
                    <a:pos x="241" y="40"/>
                  </a:cxn>
                  <a:cxn ang="0">
                    <a:pos x="225" y="52"/>
                  </a:cxn>
                  <a:cxn ang="0">
                    <a:pos x="228" y="112"/>
                  </a:cxn>
                  <a:cxn ang="0">
                    <a:pos x="249" y="140"/>
                  </a:cxn>
                  <a:cxn ang="0">
                    <a:pos x="257" y="168"/>
                  </a:cxn>
                  <a:cxn ang="0">
                    <a:pos x="241" y="173"/>
                  </a:cxn>
                  <a:cxn ang="0">
                    <a:pos x="209" y="152"/>
                  </a:cxn>
                  <a:cxn ang="0">
                    <a:pos x="189" y="149"/>
                  </a:cxn>
                  <a:cxn ang="0">
                    <a:pos x="196" y="124"/>
                  </a:cxn>
                  <a:cxn ang="0">
                    <a:pos x="205" y="112"/>
                  </a:cxn>
                  <a:cxn ang="0">
                    <a:pos x="156" y="80"/>
                  </a:cxn>
                  <a:cxn ang="0">
                    <a:pos x="140" y="80"/>
                  </a:cxn>
                  <a:cxn ang="0">
                    <a:pos x="128" y="61"/>
                  </a:cxn>
                  <a:cxn ang="0">
                    <a:pos x="101" y="52"/>
                  </a:cxn>
                  <a:cxn ang="0">
                    <a:pos x="89" y="73"/>
                  </a:cxn>
                  <a:cxn ang="0">
                    <a:pos x="48" y="73"/>
                  </a:cxn>
                  <a:cxn ang="0">
                    <a:pos x="36" y="101"/>
                  </a:cxn>
                  <a:cxn ang="0">
                    <a:pos x="8" y="105"/>
                  </a:cxn>
                  <a:cxn ang="0">
                    <a:pos x="0" y="61"/>
                  </a:cxn>
                  <a:cxn ang="0">
                    <a:pos x="261" y="0"/>
                  </a:cxn>
                  <a:cxn ang="0">
                    <a:pos x="301" y="121"/>
                  </a:cxn>
                  <a:cxn ang="0">
                    <a:pos x="345" y="112"/>
                  </a:cxn>
                </a:cxnLst>
                <a:rect l="0" t="0" r="r" b="b"/>
                <a:pathLst>
                  <a:path w="345" h="181">
                    <a:moveTo>
                      <a:pt x="345" y="112"/>
                    </a:moveTo>
                    <a:lnTo>
                      <a:pt x="338" y="173"/>
                    </a:lnTo>
                    <a:lnTo>
                      <a:pt x="309" y="181"/>
                    </a:lnTo>
                    <a:lnTo>
                      <a:pt x="290" y="152"/>
                    </a:lnTo>
                    <a:lnTo>
                      <a:pt x="253" y="124"/>
                    </a:lnTo>
                    <a:lnTo>
                      <a:pt x="249" y="101"/>
                    </a:lnTo>
                    <a:lnTo>
                      <a:pt x="261" y="101"/>
                    </a:lnTo>
                    <a:lnTo>
                      <a:pt x="261" y="73"/>
                    </a:lnTo>
                    <a:lnTo>
                      <a:pt x="253" y="52"/>
                    </a:lnTo>
                    <a:lnTo>
                      <a:pt x="261" y="24"/>
                    </a:lnTo>
                    <a:lnTo>
                      <a:pt x="241" y="40"/>
                    </a:lnTo>
                    <a:lnTo>
                      <a:pt x="225" y="52"/>
                    </a:lnTo>
                    <a:lnTo>
                      <a:pt x="228" y="112"/>
                    </a:lnTo>
                    <a:lnTo>
                      <a:pt x="249" y="140"/>
                    </a:lnTo>
                    <a:lnTo>
                      <a:pt x="257" y="168"/>
                    </a:lnTo>
                    <a:lnTo>
                      <a:pt x="241" y="173"/>
                    </a:lnTo>
                    <a:lnTo>
                      <a:pt x="209" y="152"/>
                    </a:lnTo>
                    <a:lnTo>
                      <a:pt x="189" y="149"/>
                    </a:lnTo>
                    <a:lnTo>
                      <a:pt x="196" y="124"/>
                    </a:lnTo>
                    <a:lnTo>
                      <a:pt x="205" y="112"/>
                    </a:lnTo>
                    <a:lnTo>
                      <a:pt x="156" y="80"/>
                    </a:lnTo>
                    <a:lnTo>
                      <a:pt x="140" y="80"/>
                    </a:lnTo>
                    <a:lnTo>
                      <a:pt x="128" y="61"/>
                    </a:lnTo>
                    <a:lnTo>
                      <a:pt x="101" y="52"/>
                    </a:lnTo>
                    <a:lnTo>
                      <a:pt x="89" y="73"/>
                    </a:lnTo>
                    <a:lnTo>
                      <a:pt x="48" y="73"/>
                    </a:lnTo>
                    <a:lnTo>
                      <a:pt x="36" y="101"/>
                    </a:lnTo>
                    <a:lnTo>
                      <a:pt x="8" y="105"/>
                    </a:lnTo>
                    <a:lnTo>
                      <a:pt x="0" y="61"/>
                    </a:lnTo>
                    <a:lnTo>
                      <a:pt x="261" y="0"/>
                    </a:lnTo>
                    <a:lnTo>
                      <a:pt x="301" y="121"/>
                    </a:lnTo>
                    <a:lnTo>
                      <a:pt x="345" y="112"/>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4" name="Freeform 52">
                <a:extLst>
                  <a:ext uri="{FF2B5EF4-FFF2-40B4-BE49-F238E27FC236}">
                    <a16:creationId xmlns:a16="http://schemas.microsoft.com/office/drawing/2014/main" id="{BDEAAA8A-C179-409E-B899-3510F21D9C3E}"/>
                  </a:ext>
                </a:extLst>
              </p:cNvPr>
              <p:cNvSpPr>
                <a:spLocks/>
              </p:cNvSpPr>
              <p:nvPr/>
            </p:nvSpPr>
            <p:spPr bwMode="gray">
              <a:xfrm>
                <a:off x="3795" y="2769"/>
                <a:ext cx="784" cy="556"/>
              </a:xfrm>
              <a:custGeom>
                <a:avLst/>
                <a:gdLst/>
                <a:ahLst/>
                <a:cxnLst>
                  <a:cxn ang="0">
                    <a:pos x="587" y="21"/>
                  </a:cxn>
                  <a:cxn ang="0">
                    <a:pos x="603" y="78"/>
                  </a:cxn>
                  <a:cxn ang="0">
                    <a:pos x="671" y="182"/>
                  </a:cxn>
                  <a:cxn ang="0">
                    <a:pos x="699" y="182"/>
                  </a:cxn>
                  <a:cxn ang="0">
                    <a:pos x="708" y="238"/>
                  </a:cxn>
                  <a:cxn ang="0">
                    <a:pos x="759" y="339"/>
                  </a:cxn>
                  <a:cxn ang="0">
                    <a:pos x="772" y="415"/>
                  </a:cxn>
                  <a:cxn ang="0">
                    <a:pos x="784" y="475"/>
                  </a:cxn>
                  <a:cxn ang="0">
                    <a:pos x="772" y="496"/>
                  </a:cxn>
                  <a:cxn ang="0">
                    <a:pos x="752" y="547"/>
                  </a:cxn>
                  <a:cxn ang="0">
                    <a:pos x="736" y="540"/>
                  </a:cxn>
                  <a:cxn ang="0">
                    <a:pos x="712" y="556"/>
                  </a:cxn>
                  <a:cxn ang="0">
                    <a:pos x="691" y="519"/>
                  </a:cxn>
                  <a:cxn ang="0">
                    <a:pos x="627" y="475"/>
                  </a:cxn>
                  <a:cxn ang="0">
                    <a:pos x="607" y="419"/>
                  </a:cxn>
                  <a:cxn ang="0">
                    <a:pos x="574" y="403"/>
                  </a:cxn>
                  <a:cxn ang="0">
                    <a:pos x="546" y="367"/>
                  </a:cxn>
                  <a:cxn ang="0">
                    <a:pos x="527" y="307"/>
                  </a:cxn>
                  <a:cxn ang="0">
                    <a:pos x="511" y="307"/>
                  </a:cxn>
                  <a:cxn ang="0">
                    <a:pos x="507" y="279"/>
                  </a:cxn>
                  <a:cxn ang="0">
                    <a:pos x="507" y="242"/>
                  </a:cxn>
                  <a:cxn ang="0">
                    <a:pos x="498" y="178"/>
                  </a:cxn>
                  <a:cxn ang="0">
                    <a:pos x="466" y="145"/>
                  </a:cxn>
                  <a:cxn ang="0">
                    <a:pos x="430" y="145"/>
                  </a:cxn>
                  <a:cxn ang="0">
                    <a:pos x="419" y="122"/>
                  </a:cxn>
                  <a:cxn ang="0">
                    <a:pos x="350" y="118"/>
                  </a:cxn>
                  <a:cxn ang="0">
                    <a:pos x="346" y="134"/>
                  </a:cxn>
                  <a:cxn ang="0">
                    <a:pos x="281" y="157"/>
                  </a:cxn>
                  <a:cxn ang="0">
                    <a:pos x="269" y="141"/>
                  </a:cxn>
                  <a:cxn ang="0">
                    <a:pos x="246" y="125"/>
                  </a:cxn>
                  <a:cxn ang="0">
                    <a:pos x="237" y="118"/>
                  </a:cxn>
                  <a:cxn ang="0">
                    <a:pos x="225" y="122"/>
                  </a:cxn>
                  <a:cxn ang="0">
                    <a:pos x="202" y="118"/>
                  </a:cxn>
                  <a:cxn ang="0">
                    <a:pos x="193" y="106"/>
                  </a:cxn>
                  <a:cxn ang="0">
                    <a:pos x="145" y="118"/>
                  </a:cxn>
                  <a:cxn ang="0">
                    <a:pos x="137" y="106"/>
                  </a:cxn>
                  <a:cxn ang="0">
                    <a:pos x="117" y="122"/>
                  </a:cxn>
                  <a:cxn ang="0">
                    <a:pos x="89" y="118"/>
                  </a:cxn>
                  <a:cxn ang="0">
                    <a:pos x="77" y="138"/>
                  </a:cxn>
                  <a:cxn ang="0">
                    <a:pos x="52" y="138"/>
                  </a:cxn>
                  <a:cxn ang="0">
                    <a:pos x="61" y="122"/>
                  </a:cxn>
                  <a:cxn ang="0">
                    <a:pos x="45" y="101"/>
                  </a:cxn>
                  <a:cxn ang="0">
                    <a:pos x="40" y="122"/>
                  </a:cxn>
                  <a:cxn ang="0">
                    <a:pos x="8" y="125"/>
                  </a:cxn>
                  <a:cxn ang="0">
                    <a:pos x="0" y="73"/>
                  </a:cxn>
                  <a:cxn ang="0">
                    <a:pos x="285" y="25"/>
                  </a:cxn>
                  <a:cxn ang="0">
                    <a:pos x="297" y="49"/>
                  </a:cxn>
                  <a:cxn ang="0">
                    <a:pos x="527" y="25"/>
                  </a:cxn>
                  <a:cxn ang="0">
                    <a:pos x="539" y="37"/>
                  </a:cxn>
                  <a:cxn ang="0">
                    <a:pos x="546" y="37"/>
                  </a:cxn>
                  <a:cxn ang="0">
                    <a:pos x="555" y="0"/>
                  </a:cxn>
                  <a:cxn ang="0">
                    <a:pos x="567" y="13"/>
                  </a:cxn>
                  <a:cxn ang="0">
                    <a:pos x="587" y="21"/>
                  </a:cxn>
                </a:cxnLst>
                <a:rect l="0" t="0" r="r" b="b"/>
                <a:pathLst>
                  <a:path w="784" h="556">
                    <a:moveTo>
                      <a:pt x="587" y="21"/>
                    </a:moveTo>
                    <a:lnTo>
                      <a:pt x="603" y="78"/>
                    </a:lnTo>
                    <a:lnTo>
                      <a:pt x="671" y="182"/>
                    </a:lnTo>
                    <a:lnTo>
                      <a:pt x="699" y="182"/>
                    </a:lnTo>
                    <a:lnTo>
                      <a:pt x="708" y="238"/>
                    </a:lnTo>
                    <a:lnTo>
                      <a:pt x="759" y="339"/>
                    </a:lnTo>
                    <a:lnTo>
                      <a:pt x="772" y="415"/>
                    </a:lnTo>
                    <a:lnTo>
                      <a:pt x="784" y="475"/>
                    </a:lnTo>
                    <a:lnTo>
                      <a:pt x="772" y="496"/>
                    </a:lnTo>
                    <a:lnTo>
                      <a:pt x="752" y="547"/>
                    </a:lnTo>
                    <a:lnTo>
                      <a:pt x="736" y="540"/>
                    </a:lnTo>
                    <a:lnTo>
                      <a:pt x="712" y="556"/>
                    </a:lnTo>
                    <a:lnTo>
                      <a:pt x="691" y="519"/>
                    </a:lnTo>
                    <a:lnTo>
                      <a:pt x="627" y="475"/>
                    </a:lnTo>
                    <a:lnTo>
                      <a:pt x="607" y="419"/>
                    </a:lnTo>
                    <a:lnTo>
                      <a:pt x="574" y="403"/>
                    </a:lnTo>
                    <a:lnTo>
                      <a:pt x="546" y="367"/>
                    </a:lnTo>
                    <a:lnTo>
                      <a:pt x="527" y="307"/>
                    </a:lnTo>
                    <a:lnTo>
                      <a:pt x="511" y="307"/>
                    </a:lnTo>
                    <a:lnTo>
                      <a:pt x="507" y="279"/>
                    </a:lnTo>
                    <a:lnTo>
                      <a:pt x="507" y="242"/>
                    </a:lnTo>
                    <a:lnTo>
                      <a:pt x="498" y="178"/>
                    </a:lnTo>
                    <a:lnTo>
                      <a:pt x="466" y="145"/>
                    </a:lnTo>
                    <a:lnTo>
                      <a:pt x="430" y="145"/>
                    </a:lnTo>
                    <a:lnTo>
                      <a:pt x="419" y="122"/>
                    </a:lnTo>
                    <a:lnTo>
                      <a:pt x="350" y="118"/>
                    </a:lnTo>
                    <a:lnTo>
                      <a:pt x="346" y="134"/>
                    </a:lnTo>
                    <a:lnTo>
                      <a:pt x="281" y="157"/>
                    </a:lnTo>
                    <a:lnTo>
                      <a:pt x="269" y="141"/>
                    </a:lnTo>
                    <a:lnTo>
                      <a:pt x="246" y="125"/>
                    </a:lnTo>
                    <a:lnTo>
                      <a:pt x="237" y="118"/>
                    </a:lnTo>
                    <a:lnTo>
                      <a:pt x="225" y="122"/>
                    </a:lnTo>
                    <a:lnTo>
                      <a:pt x="202" y="118"/>
                    </a:lnTo>
                    <a:lnTo>
                      <a:pt x="193" y="106"/>
                    </a:lnTo>
                    <a:lnTo>
                      <a:pt x="145" y="118"/>
                    </a:lnTo>
                    <a:lnTo>
                      <a:pt x="137" y="106"/>
                    </a:lnTo>
                    <a:lnTo>
                      <a:pt x="117" y="122"/>
                    </a:lnTo>
                    <a:lnTo>
                      <a:pt x="89" y="118"/>
                    </a:lnTo>
                    <a:lnTo>
                      <a:pt x="77" y="138"/>
                    </a:lnTo>
                    <a:lnTo>
                      <a:pt x="52" y="138"/>
                    </a:lnTo>
                    <a:lnTo>
                      <a:pt x="61" y="122"/>
                    </a:lnTo>
                    <a:lnTo>
                      <a:pt x="45" y="101"/>
                    </a:lnTo>
                    <a:lnTo>
                      <a:pt x="40" y="122"/>
                    </a:lnTo>
                    <a:lnTo>
                      <a:pt x="8" y="125"/>
                    </a:lnTo>
                    <a:lnTo>
                      <a:pt x="0" y="73"/>
                    </a:lnTo>
                    <a:lnTo>
                      <a:pt x="285" y="25"/>
                    </a:lnTo>
                    <a:lnTo>
                      <a:pt x="297" y="49"/>
                    </a:lnTo>
                    <a:lnTo>
                      <a:pt x="527" y="25"/>
                    </a:lnTo>
                    <a:lnTo>
                      <a:pt x="539" y="37"/>
                    </a:lnTo>
                    <a:lnTo>
                      <a:pt x="546" y="37"/>
                    </a:lnTo>
                    <a:lnTo>
                      <a:pt x="555" y="0"/>
                    </a:lnTo>
                    <a:lnTo>
                      <a:pt x="567" y="13"/>
                    </a:lnTo>
                    <a:lnTo>
                      <a:pt x="587" y="21"/>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5" name="Freeform 53">
                <a:extLst>
                  <a:ext uri="{FF2B5EF4-FFF2-40B4-BE49-F238E27FC236}">
                    <a16:creationId xmlns:a16="http://schemas.microsoft.com/office/drawing/2014/main" id="{21693E23-4B0F-41A9-BD6D-9871A42B88B8}"/>
                  </a:ext>
                </a:extLst>
              </p:cNvPr>
              <p:cNvSpPr>
                <a:spLocks/>
              </p:cNvSpPr>
              <p:nvPr/>
            </p:nvSpPr>
            <p:spPr bwMode="gray">
              <a:xfrm>
                <a:off x="3654" y="1966"/>
                <a:ext cx="555" cy="314"/>
              </a:xfrm>
              <a:custGeom>
                <a:avLst/>
                <a:gdLst/>
                <a:ahLst/>
                <a:cxnLst>
                  <a:cxn ang="0">
                    <a:pos x="20" y="314"/>
                  </a:cxn>
                  <a:cxn ang="0">
                    <a:pos x="29" y="297"/>
                  </a:cxn>
                  <a:cxn ang="0">
                    <a:pos x="9" y="286"/>
                  </a:cxn>
                  <a:cxn ang="0">
                    <a:pos x="0" y="274"/>
                  </a:cxn>
                  <a:cxn ang="0">
                    <a:pos x="13" y="258"/>
                  </a:cxn>
                  <a:cxn ang="0">
                    <a:pos x="69" y="258"/>
                  </a:cxn>
                  <a:cxn ang="0">
                    <a:pos x="61" y="237"/>
                  </a:cxn>
                  <a:cxn ang="0">
                    <a:pos x="81" y="225"/>
                  </a:cxn>
                  <a:cxn ang="0">
                    <a:pos x="69" y="214"/>
                  </a:cxn>
                  <a:cxn ang="0">
                    <a:pos x="92" y="173"/>
                  </a:cxn>
                  <a:cxn ang="0">
                    <a:pos x="121" y="152"/>
                  </a:cxn>
                  <a:cxn ang="0">
                    <a:pos x="214" y="141"/>
                  </a:cxn>
                  <a:cxn ang="0">
                    <a:pos x="218" y="113"/>
                  </a:cxn>
                  <a:cxn ang="0">
                    <a:pos x="246" y="129"/>
                  </a:cxn>
                  <a:cxn ang="0">
                    <a:pos x="265" y="88"/>
                  </a:cxn>
                  <a:cxn ang="0">
                    <a:pos x="286" y="48"/>
                  </a:cxn>
                  <a:cxn ang="0">
                    <a:pos x="318" y="20"/>
                  </a:cxn>
                  <a:cxn ang="0">
                    <a:pos x="378" y="4"/>
                  </a:cxn>
                  <a:cxn ang="0">
                    <a:pos x="406" y="20"/>
                  </a:cxn>
                  <a:cxn ang="0">
                    <a:pos x="431" y="8"/>
                  </a:cxn>
                  <a:cxn ang="0">
                    <a:pos x="450" y="20"/>
                  </a:cxn>
                  <a:cxn ang="0">
                    <a:pos x="459" y="0"/>
                  </a:cxn>
                  <a:cxn ang="0">
                    <a:pos x="475" y="0"/>
                  </a:cxn>
                  <a:cxn ang="0">
                    <a:pos x="503" y="28"/>
                  </a:cxn>
                  <a:cxn ang="0">
                    <a:pos x="511" y="85"/>
                  </a:cxn>
                  <a:cxn ang="0">
                    <a:pos x="531" y="101"/>
                  </a:cxn>
                  <a:cxn ang="0">
                    <a:pos x="539" y="125"/>
                  </a:cxn>
                  <a:cxn ang="0">
                    <a:pos x="555" y="125"/>
                  </a:cxn>
                  <a:cxn ang="0">
                    <a:pos x="535" y="161"/>
                  </a:cxn>
                  <a:cxn ang="0">
                    <a:pos x="511" y="173"/>
                  </a:cxn>
                  <a:cxn ang="0">
                    <a:pos x="507" y="205"/>
                  </a:cxn>
                  <a:cxn ang="0">
                    <a:pos x="463" y="237"/>
                  </a:cxn>
                  <a:cxn ang="0">
                    <a:pos x="133" y="290"/>
                  </a:cxn>
                  <a:cxn ang="0">
                    <a:pos x="101" y="286"/>
                  </a:cxn>
                  <a:cxn ang="0">
                    <a:pos x="108" y="302"/>
                  </a:cxn>
                  <a:cxn ang="0">
                    <a:pos x="20" y="314"/>
                  </a:cxn>
                </a:cxnLst>
                <a:rect l="0" t="0" r="r" b="b"/>
                <a:pathLst>
                  <a:path w="555" h="314">
                    <a:moveTo>
                      <a:pt x="20" y="314"/>
                    </a:moveTo>
                    <a:lnTo>
                      <a:pt x="29" y="297"/>
                    </a:lnTo>
                    <a:lnTo>
                      <a:pt x="9" y="286"/>
                    </a:lnTo>
                    <a:lnTo>
                      <a:pt x="0" y="274"/>
                    </a:lnTo>
                    <a:lnTo>
                      <a:pt x="13" y="258"/>
                    </a:lnTo>
                    <a:lnTo>
                      <a:pt x="69" y="258"/>
                    </a:lnTo>
                    <a:lnTo>
                      <a:pt x="61" y="237"/>
                    </a:lnTo>
                    <a:lnTo>
                      <a:pt x="81" y="225"/>
                    </a:lnTo>
                    <a:lnTo>
                      <a:pt x="69" y="214"/>
                    </a:lnTo>
                    <a:lnTo>
                      <a:pt x="92" y="173"/>
                    </a:lnTo>
                    <a:lnTo>
                      <a:pt x="121" y="152"/>
                    </a:lnTo>
                    <a:lnTo>
                      <a:pt x="214" y="141"/>
                    </a:lnTo>
                    <a:lnTo>
                      <a:pt x="218" y="113"/>
                    </a:lnTo>
                    <a:lnTo>
                      <a:pt x="246" y="129"/>
                    </a:lnTo>
                    <a:lnTo>
                      <a:pt x="265" y="88"/>
                    </a:lnTo>
                    <a:lnTo>
                      <a:pt x="286" y="48"/>
                    </a:lnTo>
                    <a:lnTo>
                      <a:pt x="318" y="20"/>
                    </a:lnTo>
                    <a:lnTo>
                      <a:pt x="378" y="4"/>
                    </a:lnTo>
                    <a:lnTo>
                      <a:pt x="406" y="20"/>
                    </a:lnTo>
                    <a:lnTo>
                      <a:pt x="431" y="8"/>
                    </a:lnTo>
                    <a:lnTo>
                      <a:pt x="450" y="20"/>
                    </a:lnTo>
                    <a:lnTo>
                      <a:pt x="459" y="0"/>
                    </a:lnTo>
                    <a:lnTo>
                      <a:pt x="475" y="0"/>
                    </a:lnTo>
                    <a:lnTo>
                      <a:pt x="503" y="28"/>
                    </a:lnTo>
                    <a:lnTo>
                      <a:pt x="511" y="85"/>
                    </a:lnTo>
                    <a:lnTo>
                      <a:pt x="531" y="101"/>
                    </a:lnTo>
                    <a:lnTo>
                      <a:pt x="539" y="125"/>
                    </a:lnTo>
                    <a:lnTo>
                      <a:pt x="555" y="125"/>
                    </a:lnTo>
                    <a:lnTo>
                      <a:pt x="535" y="161"/>
                    </a:lnTo>
                    <a:lnTo>
                      <a:pt x="511" y="173"/>
                    </a:lnTo>
                    <a:lnTo>
                      <a:pt x="507" y="205"/>
                    </a:lnTo>
                    <a:lnTo>
                      <a:pt x="463" y="237"/>
                    </a:lnTo>
                    <a:lnTo>
                      <a:pt x="133" y="290"/>
                    </a:lnTo>
                    <a:lnTo>
                      <a:pt x="101" y="286"/>
                    </a:lnTo>
                    <a:lnTo>
                      <a:pt x="108" y="302"/>
                    </a:lnTo>
                    <a:lnTo>
                      <a:pt x="20" y="31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6" name="Freeform 54">
                <a:extLst>
                  <a:ext uri="{FF2B5EF4-FFF2-40B4-BE49-F238E27FC236}">
                    <a16:creationId xmlns:a16="http://schemas.microsoft.com/office/drawing/2014/main" id="{3D05725C-097C-49FC-A335-6B109DCE5260}"/>
                  </a:ext>
                </a:extLst>
              </p:cNvPr>
              <p:cNvSpPr>
                <a:spLocks/>
              </p:cNvSpPr>
              <p:nvPr/>
            </p:nvSpPr>
            <p:spPr bwMode="gray">
              <a:xfrm>
                <a:off x="3654" y="1966"/>
                <a:ext cx="555" cy="314"/>
              </a:xfrm>
              <a:custGeom>
                <a:avLst/>
                <a:gdLst/>
                <a:ahLst/>
                <a:cxnLst>
                  <a:cxn ang="0">
                    <a:pos x="20" y="314"/>
                  </a:cxn>
                  <a:cxn ang="0">
                    <a:pos x="29" y="297"/>
                  </a:cxn>
                  <a:cxn ang="0">
                    <a:pos x="9" y="286"/>
                  </a:cxn>
                  <a:cxn ang="0">
                    <a:pos x="0" y="274"/>
                  </a:cxn>
                  <a:cxn ang="0">
                    <a:pos x="13" y="258"/>
                  </a:cxn>
                  <a:cxn ang="0">
                    <a:pos x="69" y="258"/>
                  </a:cxn>
                  <a:cxn ang="0">
                    <a:pos x="61" y="237"/>
                  </a:cxn>
                  <a:cxn ang="0">
                    <a:pos x="81" y="225"/>
                  </a:cxn>
                  <a:cxn ang="0">
                    <a:pos x="69" y="214"/>
                  </a:cxn>
                  <a:cxn ang="0">
                    <a:pos x="92" y="173"/>
                  </a:cxn>
                  <a:cxn ang="0">
                    <a:pos x="121" y="152"/>
                  </a:cxn>
                  <a:cxn ang="0">
                    <a:pos x="214" y="141"/>
                  </a:cxn>
                  <a:cxn ang="0">
                    <a:pos x="218" y="113"/>
                  </a:cxn>
                  <a:cxn ang="0">
                    <a:pos x="246" y="129"/>
                  </a:cxn>
                  <a:cxn ang="0">
                    <a:pos x="265" y="88"/>
                  </a:cxn>
                  <a:cxn ang="0">
                    <a:pos x="286" y="48"/>
                  </a:cxn>
                  <a:cxn ang="0">
                    <a:pos x="318" y="20"/>
                  </a:cxn>
                  <a:cxn ang="0">
                    <a:pos x="378" y="4"/>
                  </a:cxn>
                  <a:cxn ang="0">
                    <a:pos x="406" y="20"/>
                  </a:cxn>
                  <a:cxn ang="0">
                    <a:pos x="431" y="8"/>
                  </a:cxn>
                  <a:cxn ang="0">
                    <a:pos x="450" y="20"/>
                  </a:cxn>
                  <a:cxn ang="0">
                    <a:pos x="459" y="0"/>
                  </a:cxn>
                  <a:cxn ang="0">
                    <a:pos x="475" y="0"/>
                  </a:cxn>
                  <a:cxn ang="0">
                    <a:pos x="503" y="28"/>
                  </a:cxn>
                  <a:cxn ang="0">
                    <a:pos x="511" y="85"/>
                  </a:cxn>
                  <a:cxn ang="0">
                    <a:pos x="531" y="101"/>
                  </a:cxn>
                  <a:cxn ang="0">
                    <a:pos x="539" y="125"/>
                  </a:cxn>
                  <a:cxn ang="0">
                    <a:pos x="555" y="125"/>
                  </a:cxn>
                  <a:cxn ang="0">
                    <a:pos x="535" y="161"/>
                  </a:cxn>
                  <a:cxn ang="0">
                    <a:pos x="511" y="173"/>
                  </a:cxn>
                  <a:cxn ang="0">
                    <a:pos x="507" y="205"/>
                  </a:cxn>
                  <a:cxn ang="0">
                    <a:pos x="463" y="237"/>
                  </a:cxn>
                  <a:cxn ang="0">
                    <a:pos x="133" y="290"/>
                  </a:cxn>
                  <a:cxn ang="0">
                    <a:pos x="101" y="286"/>
                  </a:cxn>
                  <a:cxn ang="0">
                    <a:pos x="108" y="302"/>
                  </a:cxn>
                  <a:cxn ang="0">
                    <a:pos x="20" y="314"/>
                  </a:cxn>
                </a:cxnLst>
                <a:rect l="0" t="0" r="r" b="b"/>
                <a:pathLst>
                  <a:path w="555" h="314">
                    <a:moveTo>
                      <a:pt x="20" y="314"/>
                    </a:moveTo>
                    <a:lnTo>
                      <a:pt x="29" y="297"/>
                    </a:lnTo>
                    <a:lnTo>
                      <a:pt x="9" y="286"/>
                    </a:lnTo>
                    <a:lnTo>
                      <a:pt x="0" y="274"/>
                    </a:lnTo>
                    <a:lnTo>
                      <a:pt x="13" y="258"/>
                    </a:lnTo>
                    <a:lnTo>
                      <a:pt x="69" y="258"/>
                    </a:lnTo>
                    <a:lnTo>
                      <a:pt x="61" y="237"/>
                    </a:lnTo>
                    <a:lnTo>
                      <a:pt x="81" y="225"/>
                    </a:lnTo>
                    <a:lnTo>
                      <a:pt x="69" y="214"/>
                    </a:lnTo>
                    <a:lnTo>
                      <a:pt x="92" y="173"/>
                    </a:lnTo>
                    <a:lnTo>
                      <a:pt x="121" y="152"/>
                    </a:lnTo>
                    <a:lnTo>
                      <a:pt x="214" y="141"/>
                    </a:lnTo>
                    <a:lnTo>
                      <a:pt x="218" y="113"/>
                    </a:lnTo>
                    <a:lnTo>
                      <a:pt x="246" y="129"/>
                    </a:lnTo>
                    <a:lnTo>
                      <a:pt x="265" y="88"/>
                    </a:lnTo>
                    <a:lnTo>
                      <a:pt x="286" y="48"/>
                    </a:lnTo>
                    <a:lnTo>
                      <a:pt x="318" y="20"/>
                    </a:lnTo>
                    <a:lnTo>
                      <a:pt x="378" y="4"/>
                    </a:lnTo>
                    <a:lnTo>
                      <a:pt x="406" y="20"/>
                    </a:lnTo>
                    <a:lnTo>
                      <a:pt x="431" y="8"/>
                    </a:lnTo>
                    <a:lnTo>
                      <a:pt x="450" y="20"/>
                    </a:lnTo>
                    <a:lnTo>
                      <a:pt x="459" y="0"/>
                    </a:lnTo>
                    <a:lnTo>
                      <a:pt x="475" y="0"/>
                    </a:lnTo>
                    <a:lnTo>
                      <a:pt x="503" y="28"/>
                    </a:lnTo>
                    <a:lnTo>
                      <a:pt x="511" y="85"/>
                    </a:lnTo>
                    <a:lnTo>
                      <a:pt x="531" y="101"/>
                    </a:lnTo>
                    <a:lnTo>
                      <a:pt x="539" y="125"/>
                    </a:lnTo>
                    <a:lnTo>
                      <a:pt x="555" y="125"/>
                    </a:lnTo>
                    <a:lnTo>
                      <a:pt x="535" y="161"/>
                    </a:lnTo>
                    <a:lnTo>
                      <a:pt x="511" y="173"/>
                    </a:lnTo>
                    <a:lnTo>
                      <a:pt x="507" y="205"/>
                    </a:lnTo>
                    <a:lnTo>
                      <a:pt x="463" y="237"/>
                    </a:lnTo>
                    <a:lnTo>
                      <a:pt x="133" y="290"/>
                    </a:lnTo>
                    <a:lnTo>
                      <a:pt x="101" y="286"/>
                    </a:lnTo>
                    <a:lnTo>
                      <a:pt x="108" y="302"/>
                    </a:lnTo>
                    <a:lnTo>
                      <a:pt x="20" y="314"/>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7" name="Freeform 55">
                <a:extLst>
                  <a:ext uri="{FF2B5EF4-FFF2-40B4-BE49-F238E27FC236}">
                    <a16:creationId xmlns:a16="http://schemas.microsoft.com/office/drawing/2014/main" id="{866947C9-5972-450E-8228-EE9C4F4474D0}"/>
                  </a:ext>
                </a:extLst>
              </p:cNvPr>
              <p:cNvSpPr>
                <a:spLocks/>
              </p:cNvSpPr>
              <p:nvPr/>
            </p:nvSpPr>
            <p:spPr bwMode="gray">
              <a:xfrm>
                <a:off x="3654" y="1966"/>
                <a:ext cx="555" cy="314"/>
              </a:xfrm>
              <a:custGeom>
                <a:avLst/>
                <a:gdLst/>
                <a:ahLst/>
                <a:cxnLst>
                  <a:cxn ang="0">
                    <a:pos x="20" y="314"/>
                  </a:cxn>
                  <a:cxn ang="0">
                    <a:pos x="29" y="297"/>
                  </a:cxn>
                  <a:cxn ang="0">
                    <a:pos x="9" y="286"/>
                  </a:cxn>
                  <a:cxn ang="0">
                    <a:pos x="0" y="274"/>
                  </a:cxn>
                  <a:cxn ang="0">
                    <a:pos x="13" y="258"/>
                  </a:cxn>
                  <a:cxn ang="0">
                    <a:pos x="69" y="258"/>
                  </a:cxn>
                  <a:cxn ang="0">
                    <a:pos x="61" y="237"/>
                  </a:cxn>
                  <a:cxn ang="0">
                    <a:pos x="81" y="225"/>
                  </a:cxn>
                  <a:cxn ang="0">
                    <a:pos x="69" y="214"/>
                  </a:cxn>
                  <a:cxn ang="0">
                    <a:pos x="92" y="173"/>
                  </a:cxn>
                  <a:cxn ang="0">
                    <a:pos x="121" y="152"/>
                  </a:cxn>
                  <a:cxn ang="0">
                    <a:pos x="214" y="141"/>
                  </a:cxn>
                  <a:cxn ang="0">
                    <a:pos x="218" y="113"/>
                  </a:cxn>
                  <a:cxn ang="0">
                    <a:pos x="246" y="129"/>
                  </a:cxn>
                  <a:cxn ang="0">
                    <a:pos x="265" y="88"/>
                  </a:cxn>
                  <a:cxn ang="0">
                    <a:pos x="286" y="48"/>
                  </a:cxn>
                  <a:cxn ang="0">
                    <a:pos x="318" y="20"/>
                  </a:cxn>
                  <a:cxn ang="0">
                    <a:pos x="378" y="4"/>
                  </a:cxn>
                  <a:cxn ang="0">
                    <a:pos x="406" y="20"/>
                  </a:cxn>
                  <a:cxn ang="0">
                    <a:pos x="431" y="8"/>
                  </a:cxn>
                  <a:cxn ang="0">
                    <a:pos x="450" y="20"/>
                  </a:cxn>
                  <a:cxn ang="0">
                    <a:pos x="459" y="0"/>
                  </a:cxn>
                  <a:cxn ang="0">
                    <a:pos x="475" y="0"/>
                  </a:cxn>
                  <a:cxn ang="0">
                    <a:pos x="503" y="28"/>
                  </a:cxn>
                  <a:cxn ang="0">
                    <a:pos x="511" y="85"/>
                  </a:cxn>
                  <a:cxn ang="0">
                    <a:pos x="531" y="101"/>
                  </a:cxn>
                  <a:cxn ang="0">
                    <a:pos x="539" y="125"/>
                  </a:cxn>
                  <a:cxn ang="0">
                    <a:pos x="555" y="125"/>
                  </a:cxn>
                  <a:cxn ang="0">
                    <a:pos x="535" y="161"/>
                  </a:cxn>
                  <a:cxn ang="0">
                    <a:pos x="511" y="173"/>
                  </a:cxn>
                  <a:cxn ang="0">
                    <a:pos x="507" y="205"/>
                  </a:cxn>
                  <a:cxn ang="0">
                    <a:pos x="463" y="237"/>
                  </a:cxn>
                  <a:cxn ang="0">
                    <a:pos x="133" y="290"/>
                  </a:cxn>
                  <a:cxn ang="0">
                    <a:pos x="101" y="286"/>
                  </a:cxn>
                  <a:cxn ang="0">
                    <a:pos x="108" y="302"/>
                  </a:cxn>
                  <a:cxn ang="0">
                    <a:pos x="20" y="314"/>
                  </a:cxn>
                </a:cxnLst>
                <a:rect l="0" t="0" r="r" b="b"/>
                <a:pathLst>
                  <a:path w="555" h="314">
                    <a:moveTo>
                      <a:pt x="20" y="314"/>
                    </a:moveTo>
                    <a:lnTo>
                      <a:pt x="29" y="297"/>
                    </a:lnTo>
                    <a:lnTo>
                      <a:pt x="9" y="286"/>
                    </a:lnTo>
                    <a:lnTo>
                      <a:pt x="0" y="274"/>
                    </a:lnTo>
                    <a:lnTo>
                      <a:pt x="13" y="258"/>
                    </a:lnTo>
                    <a:lnTo>
                      <a:pt x="69" y="258"/>
                    </a:lnTo>
                    <a:lnTo>
                      <a:pt x="61" y="237"/>
                    </a:lnTo>
                    <a:lnTo>
                      <a:pt x="81" y="225"/>
                    </a:lnTo>
                    <a:lnTo>
                      <a:pt x="69" y="214"/>
                    </a:lnTo>
                    <a:lnTo>
                      <a:pt x="92" y="173"/>
                    </a:lnTo>
                    <a:lnTo>
                      <a:pt x="121" y="152"/>
                    </a:lnTo>
                    <a:lnTo>
                      <a:pt x="214" y="141"/>
                    </a:lnTo>
                    <a:lnTo>
                      <a:pt x="218" y="113"/>
                    </a:lnTo>
                    <a:lnTo>
                      <a:pt x="246" y="129"/>
                    </a:lnTo>
                    <a:lnTo>
                      <a:pt x="265" y="88"/>
                    </a:lnTo>
                    <a:lnTo>
                      <a:pt x="286" y="48"/>
                    </a:lnTo>
                    <a:lnTo>
                      <a:pt x="318" y="20"/>
                    </a:lnTo>
                    <a:lnTo>
                      <a:pt x="378" y="4"/>
                    </a:lnTo>
                    <a:lnTo>
                      <a:pt x="406" y="20"/>
                    </a:lnTo>
                    <a:lnTo>
                      <a:pt x="431" y="8"/>
                    </a:lnTo>
                    <a:lnTo>
                      <a:pt x="450" y="20"/>
                    </a:lnTo>
                    <a:lnTo>
                      <a:pt x="459" y="0"/>
                    </a:lnTo>
                    <a:lnTo>
                      <a:pt x="475" y="0"/>
                    </a:lnTo>
                    <a:lnTo>
                      <a:pt x="503" y="28"/>
                    </a:lnTo>
                    <a:lnTo>
                      <a:pt x="511" y="85"/>
                    </a:lnTo>
                    <a:lnTo>
                      <a:pt x="531" y="101"/>
                    </a:lnTo>
                    <a:lnTo>
                      <a:pt x="539" y="125"/>
                    </a:lnTo>
                    <a:lnTo>
                      <a:pt x="555" y="125"/>
                    </a:lnTo>
                    <a:lnTo>
                      <a:pt x="535" y="161"/>
                    </a:lnTo>
                    <a:lnTo>
                      <a:pt x="511" y="173"/>
                    </a:lnTo>
                    <a:lnTo>
                      <a:pt x="507" y="205"/>
                    </a:lnTo>
                    <a:lnTo>
                      <a:pt x="463" y="237"/>
                    </a:lnTo>
                    <a:lnTo>
                      <a:pt x="133" y="290"/>
                    </a:lnTo>
                    <a:lnTo>
                      <a:pt x="101" y="286"/>
                    </a:lnTo>
                    <a:lnTo>
                      <a:pt x="108" y="302"/>
                    </a:lnTo>
                    <a:lnTo>
                      <a:pt x="20" y="31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8" name="Freeform 56">
                <a:extLst>
                  <a:ext uri="{FF2B5EF4-FFF2-40B4-BE49-F238E27FC236}">
                    <a16:creationId xmlns:a16="http://schemas.microsoft.com/office/drawing/2014/main" id="{2C01D45F-FE8B-4EE5-830B-91E1010837AA}"/>
                  </a:ext>
                </a:extLst>
              </p:cNvPr>
              <p:cNvSpPr>
                <a:spLocks/>
              </p:cNvSpPr>
              <p:nvPr/>
            </p:nvSpPr>
            <p:spPr bwMode="gray">
              <a:xfrm>
                <a:off x="3727" y="1701"/>
                <a:ext cx="245" cy="438"/>
              </a:xfrm>
              <a:custGeom>
                <a:avLst/>
                <a:gdLst/>
                <a:ahLst/>
                <a:cxnLst>
                  <a:cxn ang="0">
                    <a:pos x="0" y="44"/>
                  </a:cxn>
                  <a:cxn ang="0">
                    <a:pos x="40" y="277"/>
                  </a:cxn>
                  <a:cxn ang="0">
                    <a:pos x="35" y="306"/>
                  </a:cxn>
                  <a:cxn ang="0">
                    <a:pos x="56" y="329"/>
                  </a:cxn>
                  <a:cxn ang="0">
                    <a:pos x="19" y="438"/>
                  </a:cxn>
                  <a:cxn ang="0">
                    <a:pos x="48" y="417"/>
                  </a:cxn>
                  <a:cxn ang="0">
                    <a:pos x="141" y="406"/>
                  </a:cxn>
                  <a:cxn ang="0">
                    <a:pos x="145" y="378"/>
                  </a:cxn>
                  <a:cxn ang="0">
                    <a:pos x="173" y="394"/>
                  </a:cxn>
                  <a:cxn ang="0">
                    <a:pos x="192" y="353"/>
                  </a:cxn>
                  <a:cxn ang="0">
                    <a:pos x="213" y="313"/>
                  </a:cxn>
                  <a:cxn ang="0">
                    <a:pos x="245" y="285"/>
                  </a:cxn>
                  <a:cxn ang="0">
                    <a:pos x="197" y="0"/>
                  </a:cxn>
                  <a:cxn ang="0">
                    <a:pos x="68" y="16"/>
                  </a:cxn>
                  <a:cxn ang="0">
                    <a:pos x="56" y="36"/>
                  </a:cxn>
                  <a:cxn ang="0">
                    <a:pos x="28" y="44"/>
                  </a:cxn>
                  <a:cxn ang="0">
                    <a:pos x="0" y="44"/>
                  </a:cxn>
                </a:cxnLst>
                <a:rect l="0" t="0" r="r" b="b"/>
                <a:pathLst>
                  <a:path w="245" h="438">
                    <a:moveTo>
                      <a:pt x="0" y="44"/>
                    </a:moveTo>
                    <a:lnTo>
                      <a:pt x="40" y="277"/>
                    </a:lnTo>
                    <a:lnTo>
                      <a:pt x="35" y="306"/>
                    </a:lnTo>
                    <a:lnTo>
                      <a:pt x="56" y="329"/>
                    </a:lnTo>
                    <a:lnTo>
                      <a:pt x="19" y="438"/>
                    </a:lnTo>
                    <a:lnTo>
                      <a:pt x="48" y="417"/>
                    </a:lnTo>
                    <a:lnTo>
                      <a:pt x="141" y="406"/>
                    </a:lnTo>
                    <a:lnTo>
                      <a:pt x="145" y="378"/>
                    </a:lnTo>
                    <a:lnTo>
                      <a:pt x="173" y="394"/>
                    </a:lnTo>
                    <a:lnTo>
                      <a:pt x="192" y="353"/>
                    </a:lnTo>
                    <a:lnTo>
                      <a:pt x="213" y="313"/>
                    </a:lnTo>
                    <a:lnTo>
                      <a:pt x="245" y="285"/>
                    </a:lnTo>
                    <a:lnTo>
                      <a:pt x="197" y="0"/>
                    </a:lnTo>
                    <a:lnTo>
                      <a:pt x="68" y="16"/>
                    </a:lnTo>
                    <a:lnTo>
                      <a:pt x="56" y="36"/>
                    </a:lnTo>
                    <a:lnTo>
                      <a:pt x="28" y="44"/>
                    </a:lnTo>
                    <a:lnTo>
                      <a:pt x="0" y="4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69" name="Freeform 57">
                <a:extLst>
                  <a:ext uri="{FF2B5EF4-FFF2-40B4-BE49-F238E27FC236}">
                    <a16:creationId xmlns:a16="http://schemas.microsoft.com/office/drawing/2014/main" id="{CC5C820B-8787-4C64-BB37-5D9375C4FCAB}"/>
                  </a:ext>
                </a:extLst>
              </p:cNvPr>
              <p:cNvSpPr>
                <a:spLocks/>
              </p:cNvSpPr>
              <p:nvPr/>
            </p:nvSpPr>
            <p:spPr bwMode="gray">
              <a:xfrm>
                <a:off x="3727" y="1701"/>
                <a:ext cx="245" cy="438"/>
              </a:xfrm>
              <a:custGeom>
                <a:avLst/>
                <a:gdLst/>
                <a:ahLst/>
                <a:cxnLst>
                  <a:cxn ang="0">
                    <a:pos x="0" y="44"/>
                  </a:cxn>
                  <a:cxn ang="0">
                    <a:pos x="40" y="277"/>
                  </a:cxn>
                  <a:cxn ang="0">
                    <a:pos x="35" y="306"/>
                  </a:cxn>
                  <a:cxn ang="0">
                    <a:pos x="56" y="329"/>
                  </a:cxn>
                  <a:cxn ang="0">
                    <a:pos x="19" y="438"/>
                  </a:cxn>
                  <a:cxn ang="0">
                    <a:pos x="48" y="417"/>
                  </a:cxn>
                  <a:cxn ang="0">
                    <a:pos x="141" y="406"/>
                  </a:cxn>
                  <a:cxn ang="0">
                    <a:pos x="145" y="378"/>
                  </a:cxn>
                  <a:cxn ang="0">
                    <a:pos x="173" y="394"/>
                  </a:cxn>
                  <a:cxn ang="0">
                    <a:pos x="192" y="353"/>
                  </a:cxn>
                  <a:cxn ang="0">
                    <a:pos x="213" y="313"/>
                  </a:cxn>
                  <a:cxn ang="0">
                    <a:pos x="245" y="285"/>
                  </a:cxn>
                  <a:cxn ang="0">
                    <a:pos x="197" y="0"/>
                  </a:cxn>
                  <a:cxn ang="0">
                    <a:pos x="68" y="16"/>
                  </a:cxn>
                  <a:cxn ang="0">
                    <a:pos x="56" y="36"/>
                  </a:cxn>
                  <a:cxn ang="0">
                    <a:pos x="28" y="44"/>
                  </a:cxn>
                  <a:cxn ang="0">
                    <a:pos x="0" y="44"/>
                  </a:cxn>
                </a:cxnLst>
                <a:rect l="0" t="0" r="r" b="b"/>
                <a:pathLst>
                  <a:path w="245" h="438">
                    <a:moveTo>
                      <a:pt x="0" y="44"/>
                    </a:moveTo>
                    <a:lnTo>
                      <a:pt x="40" y="277"/>
                    </a:lnTo>
                    <a:lnTo>
                      <a:pt x="35" y="306"/>
                    </a:lnTo>
                    <a:lnTo>
                      <a:pt x="56" y="329"/>
                    </a:lnTo>
                    <a:lnTo>
                      <a:pt x="19" y="438"/>
                    </a:lnTo>
                    <a:lnTo>
                      <a:pt x="48" y="417"/>
                    </a:lnTo>
                    <a:lnTo>
                      <a:pt x="141" y="406"/>
                    </a:lnTo>
                    <a:lnTo>
                      <a:pt x="145" y="378"/>
                    </a:lnTo>
                    <a:lnTo>
                      <a:pt x="173" y="394"/>
                    </a:lnTo>
                    <a:lnTo>
                      <a:pt x="192" y="353"/>
                    </a:lnTo>
                    <a:lnTo>
                      <a:pt x="213" y="313"/>
                    </a:lnTo>
                    <a:lnTo>
                      <a:pt x="245" y="285"/>
                    </a:lnTo>
                    <a:lnTo>
                      <a:pt x="197" y="0"/>
                    </a:lnTo>
                    <a:lnTo>
                      <a:pt x="68" y="16"/>
                    </a:lnTo>
                    <a:lnTo>
                      <a:pt x="56" y="36"/>
                    </a:lnTo>
                    <a:lnTo>
                      <a:pt x="28" y="44"/>
                    </a:lnTo>
                    <a:lnTo>
                      <a:pt x="0" y="44"/>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70" name="Freeform 58">
                <a:extLst>
                  <a:ext uri="{FF2B5EF4-FFF2-40B4-BE49-F238E27FC236}">
                    <a16:creationId xmlns:a16="http://schemas.microsoft.com/office/drawing/2014/main" id="{C6DFA02A-9E8C-4508-81A0-29A49D4B9B23}"/>
                  </a:ext>
                </a:extLst>
              </p:cNvPr>
              <p:cNvSpPr>
                <a:spLocks/>
              </p:cNvSpPr>
              <p:nvPr/>
            </p:nvSpPr>
            <p:spPr bwMode="gray">
              <a:xfrm>
                <a:off x="3727" y="1701"/>
                <a:ext cx="245" cy="438"/>
              </a:xfrm>
              <a:custGeom>
                <a:avLst/>
                <a:gdLst/>
                <a:ahLst/>
                <a:cxnLst>
                  <a:cxn ang="0">
                    <a:pos x="0" y="44"/>
                  </a:cxn>
                  <a:cxn ang="0">
                    <a:pos x="40" y="277"/>
                  </a:cxn>
                  <a:cxn ang="0">
                    <a:pos x="35" y="306"/>
                  </a:cxn>
                  <a:cxn ang="0">
                    <a:pos x="56" y="329"/>
                  </a:cxn>
                  <a:cxn ang="0">
                    <a:pos x="19" y="438"/>
                  </a:cxn>
                  <a:cxn ang="0">
                    <a:pos x="48" y="417"/>
                  </a:cxn>
                  <a:cxn ang="0">
                    <a:pos x="141" y="406"/>
                  </a:cxn>
                  <a:cxn ang="0">
                    <a:pos x="145" y="378"/>
                  </a:cxn>
                  <a:cxn ang="0">
                    <a:pos x="173" y="394"/>
                  </a:cxn>
                  <a:cxn ang="0">
                    <a:pos x="192" y="353"/>
                  </a:cxn>
                  <a:cxn ang="0">
                    <a:pos x="213" y="313"/>
                  </a:cxn>
                  <a:cxn ang="0">
                    <a:pos x="245" y="285"/>
                  </a:cxn>
                  <a:cxn ang="0">
                    <a:pos x="197" y="0"/>
                  </a:cxn>
                  <a:cxn ang="0">
                    <a:pos x="68" y="16"/>
                  </a:cxn>
                  <a:cxn ang="0">
                    <a:pos x="56" y="36"/>
                  </a:cxn>
                  <a:cxn ang="0">
                    <a:pos x="28" y="44"/>
                  </a:cxn>
                  <a:cxn ang="0">
                    <a:pos x="0" y="44"/>
                  </a:cxn>
                </a:cxnLst>
                <a:rect l="0" t="0" r="r" b="b"/>
                <a:pathLst>
                  <a:path w="245" h="438">
                    <a:moveTo>
                      <a:pt x="0" y="44"/>
                    </a:moveTo>
                    <a:lnTo>
                      <a:pt x="40" y="277"/>
                    </a:lnTo>
                    <a:lnTo>
                      <a:pt x="35" y="306"/>
                    </a:lnTo>
                    <a:lnTo>
                      <a:pt x="56" y="329"/>
                    </a:lnTo>
                    <a:lnTo>
                      <a:pt x="19" y="438"/>
                    </a:lnTo>
                    <a:lnTo>
                      <a:pt x="48" y="417"/>
                    </a:lnTo>
                    <a:lnTo>
                      <a:pt x="141" y="406"/>
                    </a:lnTo>
                    <a:lnTo>
                      <a:pt x="145" y="378"/>
                    </a:lnTo>
                    <a:lnTo>
                      <a:pt x="173" y="394"/>
                    </a:lnTo>
                    <a:lnTo>
                      <a:pt x="192" y="353"/>
                    </a:lnTo>
                    <a:lnTo>
                      <a:pt x="213" y="313"/>
                    </a:lnTo>
                    <a:lnTo>
                      <a:pt x="245" y="285"/>
                    </a:lnTo>
                    <a:lnTo>
                      <a:pt x="197" y="0"/>
                    </a:lnTo>
                    <a:lnTo>
                      <a:pt x="68" y="16"/>
                    </a:lnTo>
                    <a:lnTo>
                      <a:pt x="56" y="36"/>
                    </a:lnTo>
                    <a:lnTo>
                      <a:pt x="28" y="44"/>
                    </a:lnTo>
                    <a:lnTo>
                      <a:pt x="0" y="44"/>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71" name="Freeform 59">
                <a:extLst>
                  <a:ext uri="{FF2B5EF4-FFF2-40B4-BE49-F238E27FC236}">
                    <a16:creationId xmlns:a16="http://schemas.microsoft.com/office/drawing/2014/main" id="{AD258306-73C0-44B7-BDDB-22EBFD3B3379}"/>
                  </a:ext>
                </a:extLst>
              </p:cNvPr>
              <p:cNvSpPr>
                <a:spLocks/>
              </p:cNvSpPr>
              <p:nvPr/>
            </p:nvSpPr>
            <p:spPr bwMode="gray">
              <a:xfrm>
                <a:off x="3924" y="1604"/>
                <a:ext cx="337" cy="390"/>
              </a:xfrm>
              <a:custGeom>
                <a:avLst/>
                <a:gdLst/>
                <a:ahLst/>
                <a:cxnLst>
                  <a:cxn ang="0">
                    <a:pos x="313" y="248"/>
                  </a:cxn>
                  <a:cxn ang="0">
                    <a:pos x="329" y="214"/>
                  </a:cxn>
                  <a:cxn ang="0">
                    <a:pos x="329" y="173"/>
                  </a:cxn>
                  <a:cxn ang="0">
                    <a:pos x="337" y="152"/>
                  </a:cxn>
                  <a:cxn ang="0">
                    <a:pos x="309" y="0"/>
                  </a:cxn>
                  <a:cxn ang="0">
                    <a:pos x="249" y="53"/>
                  </a:cxn>
                  <a:cxn ang="0">
                    <a:pos x="217" y="80"/>
                  </a:cxn>
                  <a:cxn ang="0">
                    <a:pos x="189" y="92"/>
                  </a:cxn>
                  <a:cxn ang="0">
                    <a:pos x="165" y="92"/>
                  </a:cxn>
                  <a:cxn ang="0">
                    <a:pos x="149" y="80"/>
                  </a:cxn>
                  <a:cxn ang="0">
                    <a:pos x="124" y="85"/>
                  </a:cxn>
                  <a:cxn ang="0">
                    <a:pos x="108" y="76"/>
                  </a:cxn>
                  <a:cxn ang="0">
                    <a:pos x="0" y="97"/>
                  </a:cxn>
                  <a:cxn ang="0">
                    <a:pos x="48" y="382"/>
                  </a:cxn>
                  <a:cxn ang="0">
                    <a:pos x="108" y="366"/>
                  </a:cxn>
                  <a:cxn ang="0">
                    <a:pos x="136" y="382"/>
                  </a:cxn>
                  <a:cxn ang="0">
                    <a:pos x="161" y="370"/>
                  </a:cxn>
                  <a:cxn ang="0">
                    <a:pos x="180" y="382"/>
                  </a:cxn>
                  <a:cxn ang="0">
                    <a:pos x="189" y="362"/>
                  </a:cxn>
                  <a:cxn ang="0">
                    <a:pos x="205" y="362"/>
                  </a:cxn>
                  <a:cxn ang="0">
                    <a:pos x="233" y="390"/>
                  </a:cxn>
                  <a:cxn ang="0">
                    <a:pos x="249" y="382"/>
                  </a:cxn>
                  <a:cxn ang="0">
                    <a:pos x="261" y="362"/>
                  </a:cxn>
                  <a:cxn ang="0">
                    <a:pos x="313" y="248"/>
                  </a:cxn>
                </a:cxnLst>
                <a:rect l="0" t="0" r="r" b="b"/>
                <a:pathLst>
                  <a:path w="337" h="390">
                    <a:moveTo>
                      <a:pt x="313" y="248"/>
                    </a:moveTo>
                    <a:lnTo>
                      <a:pt x="329" y="214"/>
                    </a:lnTo>
                    <a:lnTo>
                      <a:pt x="329" y="173"/>
                    </a:lnTo>
                    <a:lnTo>
                      <a:pt x="337" y="152"/>
                    </a:lnTo>
                    <a:lnTo>
                      <a:pt x="309" y="0"/>
                    </a:lnTo>
                    <a:lnTo>
                      <a:pt x="249" y="53"/>
                    </a:lnTo>
                    <a:lnTo>
                      <a:pt x="217" y="80"/>
                    </a:lnTo>
                    <a:lnTo>
                      <a:pt x="189" y="92"/>
                    </a:lnTo>
                    <a:lnTo>
                      <a:pt x="165" y="92"/>
                    </a:lnTo>
                    <a:lnTo>
                      <a:pt x="149" y="80"/>
                    </a:lnTo>
                    <a:lnTo>
                      <a:pt x="124" y="85"/>
                    </a:lnTo>
                    <a:lnTo>
                      <a:pt x="108" y="76"/>
                    </a:lnTo>
                    <a:lnTo>
                      <a:pt x="0" y="97"/>
                    </a:lnTo>
                    <a:lnTo>
                      <a:pt x="48" y="382"/>
                    </a:lnTo>
                    <a:lnTo>
                      <a:pt x="108" y="366"/>
                    </a:lnTo>
                    <a:lnTo>
                      <a:pt x="136" y="382"/>
                    </a:lnTo>
                    <a:lnTo>
                      <a:pt x="161" y="370"/>
                    </a:lnTo>
                    <a:lnTo>
                      <a:pt x="180" y="382"/>
                    </a:lnTo>
                    <a:lnTo>
                      <a:pt x="189" y="362"/>
                    </a:lnTo>
                    <a:lnTo>
                      <a:pt x="205" y="362"/>
                    </a:lnTo>
                    <a:lnTo>
                      <a:pt x="233" y="390"/>
                    </a:lnTo>
                    <a:lnTo>
                      <a:pt x="249" y="382"/>
                    </a:lnTo>
                    <a:lnTo>
                      <a:pt x="261" y="362"/>
                    </a:lnTo>
                    <a:lnTo>
                      <a:pt x="313" y="24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72" name="Freeform 60">
                <a:extLst>
                  <a:ext uri="{FF2B5EF4-FFF2-40B4-BE49-F238E27FC236}">
                    <a16:creationId xmlns:a16="http://schemas.microsoft.com/office/drawing/2014/main" id="{E8295E97-1910-4F82-AC9F-60BAD7F602A8}"/>
                  </a:ext>
                </a:extLst>
              </p:cNvPr>
              <p:cNvSpPr>
                <a:spLocks/>
              </p:cNvSpPr>
              <p:nvPr/>
            </p:nvSpPr>
            <p:spPr bwMode="gray">
              <a:xfrm>
                <a:off x="3924" y="1604"/>
                <a:ext cx="337" cy="390"/>
              </a:xfrm>
              <a:custGeom>
                <a:avLst/>
                <a:gdLst/>
                <a:ahLst/>
                <a:cxnLst>
                  <a:cxn ang="0">
                    <a:pos x="313" y="248"/>
                  </a:cxn>
                  <a:cxn ang="0">
                    <a:pos x="329" y="214"/>
                  </a:cxn>
                  <a:cxn ang="0">
                    <a:pos x="329" y="173"/>
                  </a:cxn>
                  <a:cxn ang="0">
                    <a:pos x="337" y="152"/>
                  </a:cxn>
                  <a:cxn ang="0">
                    <a:pos x="309" y="0"/>
                  </a:cxn>
                  <a:cxn ang="0">
                    <a:pos x="249" y="53"/>
                  </a:cxn>
                  <a:cxn ang="0">
                    <a:pos x="217" y="80"/>
                  </a:cxn>
                  <a:cxn ang="0">
                    <a:pos x="189" y="92"/>
                  </a:cxn>
                  <a:cxn ang="0">
                    <a:pos x="165" y="92"/>
                  </a:cxn>
                  <a:cxn ang="0">
                    <a:pos x="149" y="80"/>
                  </a:cxn>
                  <a:cxn ang="0">
                    <a:pos x="124" y="85"/>
                  </a:cxn>
                  <a:cxn ang="0">
                    <a:pos x="108" y="76"/>
                  </a:cxn>
                  <a:cxn ang="0">
                    <a:pos x="0" y="97"/>
                  </a:cxn>
                  <a:cxn ang="0">
                    <a:pos x="48" y="382"/>
                  </a:cxn>
                  <a:cxn ang="0">
                    <a:pos x="108" y="366"/>
                  </a:cxn>
                  <a:cxn ang="0">
                    <a:pos x="136" y="382"/>
                  </a:cxn>
                  <a:cxn ang="0">
                    <a:pos x="161" y="370"/>
                  </a:cxn>
                  <a:cxn ang="0">
                    <a:pos x="180" y="382"/>
                  </a:cxn>
                  <a:cxn ang="0">
                    <a:pos x="189" y="362"/>
                  </a:cxn>
                  <a:cxn ang="0">
                    <a:pos x="205" y="362"/>
                  </a:cxn>
                  <a:cxn ang="0">
                    <a:pos x="233" y="390"/>
                  </a:cxn>
                  <a:cxn ang="0">
                    <a:pos x="249" y="382"/>
                  </a:cxn>
                  <a:cxn ang="0">
                    <a:pos x="261" y="362"/>
                  </a:cxn>
                  <a:cxn ang="0">
                    <a:pos x="313" y="248"/>
                  </a:cxn>
                </a:cxnLst>
                <a:rect l="0" t="0" r="r" b="b"/>
                <a:pathLst>
                  <a:path w="337" h="390">
                    <a:moveTo>
                      <a:pt x="313" y="248"/>
                    </a:moveTo>
                    <a:lnTo>
                      <a:pt x="329" y="214"/>
                    </a:lnTo>
                    <a:lnTo>
                      <a:pt x="329" y="173"/>
                    </a:lnTo>
                    <a:lnTo>
                      <a:pt x="337" y="152"/>
                    </a:lnTo>
                    <a:lnTo>
                      <a:pt x="309" y="0"/>
                    </a:lnTo>
                    <a:lnTo>
                      <a:pt x="249" y="53"/>
                    </a:lnTo>
                    <a:lnTo>
                      <a:pt x="217" y="80"/>
                    </a:lnTo>
                    <a:lnTo>
                      <a:pt x="189" y="92"/>
                    </a:lnTo>
                    <a:lnTo>
                      <a:pt x="165" y="92"/>
                    </a:lnTo>
                    <a:lnTo>
                      <a:pt x="149" y="80"/>
                    </a:lnTo>
                    <a:lnTo>
                      <a:pt x="124" y="85"/>
                    </a:lnTo>
                    <a:lnTo>
                      <a:pt x="108" y="76"/>
                    </a:lnTo>
                    <a:lnTo>
                      <a:pt x="0" y="97"/>
                    </a:lnTo>
                    <a:lnTo>
                      <a:pt x="48" y="382"/>
                    </a:lnTo>
                    <a:lnTo>
                      <a:pt x="108" y="366"/>
                    </a:lnTo>
                    <a:lnTo>
                      <a:pt x="136" y="382"/>
                    </a:lnTo>
                    <a:lnTo>
                      <a:pt x="161" y="370"/>
                    </a:lnTo>
                    <a:lnTo>
                      <a:pt x="180" y="382"/>
                    </a:lnTo>
                    <a:lnTo>
                      <a:pt x="189" y="362"/>
                    </a:lnTo>
                    <a:lnTo>
                      <a:pt x="205" y="362"/>
                    </a:lnTo>
                    <a:lnTo>
                      <a:pt x="233" y="390"/>
                    </a:lnTo>
                    <a:lnTo>
                      <a:pt x="249" y="382"/>
                    </a:lnTo>
                    <a:lnTo>
                      <a:pt x="261" y="362"/>
                    </a:lnTo>
                    <a:lnTo>
                      <a:pt x="313" y="248"/>
                    </a:lnTo>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sp>
            <p:nvSpPr>
              <p:cNvPr id="73" name="Freeform 61">
                <a:extLst>
                  <a:ext uri="{FF2B5EF4-FFF2-40B4-BE49-F238E27FC236}">
                    <a16:creationId xmlns:a16="http://schemas.microsoft.com/office/drawing/2014/main" id="{7476FE2B-F565-4331-AC6F-9DD70F063621}"/>
                  </a:ext>
                </a:extLst>
              </p:cNvPr>
              <p:cNvSpPr>
                <a:spLocks/>
              </p:cNvSpPr>
              <p:nvPr/>
            </p:nvSpPr>
            <p:spPr bwMode="gray">
              <a:xfrm>
                <a:off x="3924" y="1604"/>
                <a:ext cx="337" cy="390"/>
              </a:xfrm>
              <a:custGeom>
                <a:avLst/>
                <a:gdLst/>
                <a:ahLst/>
                <a:cxnLst>
                  <a:cxn ang="0">
                    <a:pos x="313" y="248"/>
                  </a:cxn>
                  <a:cxn ang="0">
                    <a:pos x="329" y="214"/>
                  </a:cxn>
                  <a:cxn ang="0">
                    <a:pos x="329" y="173"/>
                  </a:cxn>
                  <a:cxn ang="0">
                    <a:pos x="337" y="152"/>
                  </a:cxn>
                  <a:cxn ang="0">
                    <a:pos x="309" y="0"/>
                  </a:cxn>
                  <a:cxn ang="0">
                    <a:pos x="249" y="53"/>
                  </a:cxn>
                  <a:cxn ang="0">
                    <a:pos x="217" y="80"/>
                  </a:cxn>
                  <a:cxn ang="0">
                    <a:pos x="189" y="92"/>
                  </a:cxn>
                  <a:cxn ang="0">
                    <a:pos x="165" y="92"/>
                  </a:cxn>
                  <a:cxn ang="0">
                    <a:pos x="149" y="80"/>
                  </a:cxn>
                  <a:cxn ang="0">
                    <a:pos x="124" y="85"/>
                  </a:cxn>
                  <a:cxn ang="0">
                    <a:pos x="108" y="76"/>
                  </a:cxn>
                  <a:cxn ang="0">
                    <a:pos x="0" y="97"/>
                  </a:cxn>
                  <a:cxn ang="0">
                    <a:pos x="48" y="382"/>
                  </a:cxn>
                  <a:cxn ang="0">
                    <a:pos x="108" y="366"/>
                  </a:cxn>
                  <a:cxn ang="0">
                    <a:pos x="136" y="382"/>
                  </a:cxn>
                  <a:cxn ang="0">
                    <a:pos x="161" y="370"/>
                  </a:cxn>
                  <a:cxn ang="0">
                    <a:pos x="180" y="382"/>
                  </a:cxn>
                  <a:cxn ang="0">
                    <a:pos x="189" y="362"/>
                  </a:cxn>
                  <a:cxn ang="0">
                    <a:pos x="205" y="362"/>
                  </a:cxn>
                  <a:cxn ang="0">
                    <a:pos x="233" y="390"/>
                  </a:cxn>
                  <a:cxn ang="0">
                    <a:pos x="249" y="382"/>
                  </a:cxn>
                  <a:cxn ang="0">
                    <a:pos x="261" y="362"/>
                  </a:cxn>
                  <a:cxn ang="0">
                    <a:pos x="313" y="248"/>
                  </a:cxn>
                </a:cxnLst>
                <a:rect l="0" t="0" r="r" b="b"/>
                <a:pathLst>
                  <a:path w="337" h="390">
                    <a:moveTo>
                      <a:pt x="313" y="248"/>
                    </a:moveTo>
                    <a:lnTo>
                      <a:pt x="329" y="214"/>
                    </a:lnTo>
                    <a:lnTo>
                      <a:pt x="329" y="173"/>
                    </a:lnTo>
                    <a:lnTo>
                      <a:pt x="337" y="152"/>
                    </a:lnTo>
                    <a:lnTo>
                      <a:pt x="309" y="0"/>
                    </a:lnTo>
                    <a:lnTo>
                      <a:pt x="249" y="53"/>
                    </a:lnTo>
                    <a:lnTo>
                      <a:pt x="217" y="80"/>
                    </a:lnTo>
                    <a:lnTo>
                      <a:pt x="189" y="92"/>
                    </a:lnTo>
                    <a:lnTo>
                      <a:pt x="165" y="92"/>
                    </a:lnTo>
                    <a:lnTo>
                      <a:pt x="149" y="80"/>
                    </a:lnTo>
                    <a:lnTo>
                      <a:pt x="124" y="85"/>
                    </a:lnTo>
                    <a:lnTo>
                      <a:pt x="108" y="76"/>
                    </a:lnTo>
                    <a:lnTo>
                      <a:pt x="0" y="97"/>
                    </a:lnTo>
                    <a:lnTo>
                      <a:pt x="48" y="382"/>
                    </a:lnTo>
                    <a:lnTo>
                      <a:pt x="108" y="366"/>
                    </a:lnTo>
                    <a:lnTo>
                      <a:pt x="136" y="382"/>
                    </a:lnTo>
                    <a:lnTo>
                      <a:pt x="161" y="370"/>
                    </a:lnTo>
                    <a:lnTo>
                      <a:pt x="180" y="382"/>
                    </a:lnTo>
                    <a:lnTo>
                      <a:pt x="189" y="362"/>
                    </a:lnTo>
                    <a:lnTo>
                      <a:pt x="205" y="362"/>
                    </a:lnTo>
                    <a:lnTo>
                      <a:pt x="233" y="390"/>
                    </a:lnTo>
                    <a:lnTo>
                      <a:pt x="249" y="382"/>
                    </a:lnTo>
                    <a:lnTo>
                      <a:pt x="261" y="362"/>
                    </a:lnTo>
                    <a:lnTo>
                      <a:pt x="313" y="248"/>
                    </a:lnTo>
                    <a:close/>
                  </a:path>
                </a:pathLst>
              </a:custGeom>
              <a:solidFill>
                <a:srgbClr val="747480"/>
              </a:solidFill>
              <a:ln w="3175" cap="flat" cmpd="sng" algn="ctr">
                <a:solidFill>
                  <a:srgbClr val="2E2E38"/>
                </a:solidFill>
                <a:prstDash val="solid"/>
                <a:round/>
                <a:headEnd type="none" w="med" len="med"/>
                <a:tailEnd type="none" w="med" len="med"/>
              </a:ln>
              <a:effectLst/>
            </p:spPr>
            <p:txBody>
              <a:bodyPr/>
              <a:lstStyle/>
              <a:p>
                <a:endParaRPr lang="en-GB"/>
              </a:p>
            </p:txBody>
          </p:sp>
        </p:grpSp>
        <p:sp>
          <p:nvSpPr>
            <p:cNvPr id="4" name="Oval 3">
              <a:extLst>
                <a:ext uri="{FF2B5EF4-FFF2-40B4-BE49-F238E27FC236}">
                  <a16:creationId xmlns:a16="http://schemas.microsoft.com/office/drawing/2014/main" id="{4F297791-D1B4-4D62-A072-60960D7C106A}"/>
                </a:ext>
              </a:extLst>
            </p:cNvPr>
            <p:cNvSpPr>
              <a:spLocks/>
            </p:cNvSpPr>
            <p:nvPr/>
          </p:nvSpPr>
          <p:spPr>
            <a:xfrm>
              <a:off x="5690689" y="2205244"/>
              <a:ext cx="91440" cy="91440"/>
            </a:xfrm>
            <a:prstGeom prst="ellipse">
              <a:avLst/>
            </a:prstGeom>
            <a:solidFill>
              <a:srgbClr val="FFE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rtlCol="0" anchor="t" anchorCtr="0">
              <a:noAutofit/>
            </a:bodyPr>
            <a:lstStyle/>
            <a:p>
              <a:pPr algn="ctr"/>
              <a:endParaRPr lang="en-US" sz="1200">
                <a:solidFill>
                  <a:schemeClr val="tx1">
                    <a:lumMod val="100000"/>
                  </a:schemeClr>
                </a:solidFill>
                <a:latin typeface="EYInterstate Light" panose="02000506000000020004" pitchFamily="2" charset="0"/>
              </a:endParaRPr>
            </a:p>
          </p:txBody>
        </p:sp>
        <p:sp>
          <p:nvSpPr>
            <p:cNvPr id="74" name="Oval 73">
              <a:extLst>
                <a:ext uri="{FF2B5EF4-FFF2-40B4-BE49-F238E27FC236}">
                  <a16:creationId xmlns:a16="http://schemas.microsoft.com/office/drawing/2014/main" id="{D927CB4A-2FC5-41BE-9CEE-9D36DACE189F}"/>
                </a:ext>
              </a:extLst>
            </p:cNvPr>
            <p:cNvSpPr/>
            <p:nvPr/>
          </p:nvSpPr>
          <p:spPr>
            <a:xfrm>
              <a:off x="5576389" y="23728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75" name="Oval 74">
              <a:extLst>
                <a:ext uri="{FF2B5EF4-FFF2-40B4-BE49-F238E27FC236}">
                  <a16:creationId xmlns:a16="http://schemas.microsoft.com/office/drawing/2014/main" id="{034D7301-7CCF-4AF2-B0A1-3CF58E8FF330}"/>
                </a:ext>
              </a:extLst>
            </p:cNvPr>
            <p:cNvSpPr/>
            <p:nvPr/>
          </p:nvSpPr>
          <p:spPr>
            <a:xfrm>
              <a:off x="5446849" y="25176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76" name="Oval 75">
              <a:extLst>
                <a:ext uri="{FF2B5EF4-FFF2-40B4-BE49-F238E27FC236}">
                  <a16:creationId xmlns:a16="http://schemas.microsoft.com/office/drawing/2014/main" id="{E0E8DF12-7B02-48FA-84A3-418E08AF3E01}"/>
                </a:ext>
              </a:extLst>
            </p:cNvPr>
            <p:cNvSpPr/>
            <p:nvPr/>
          </p:nvSpPr>
          <p:spPr>
            <a:xfrm>
              <a:off x="5416369" y="27310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77" name="Oval 76">
              <a:extLst>
                <a:ext uri="{FF2B5EF4-FFF2-40B4-BE49-F238E27FC236}">
                  <a16:creationId xmlns:a16="http://schemas.microsoft.com/office/drawing/2014/main" id="{17FA0C67-648E-43AF-AAEE-02BF821516C9}"/>
                </a:ext>
              </a:extLst>
            </p:cNvPr>
            <p:cNvSpPr/>
            <p:nvPr/>
          </p:nvSpPr>
          <p:spPr>
            <a:xfrm>
              <a:off x="5134429" y="26853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78" name="Oval 77">
              <a:extLst>
                <a:ext uri="{FF2B5EF4-FFF2-40B4-BE49-F238E27FC236}">
                  <a16:creationId xmlns:a16="http://schemas.microsoft.com/office/drawing/2014/main" id="{4471849E-9504-436E-90D2-3F671E43173E}"/>
                </a:ext>
              </a:extLst>
            </p:cNvPr>
            <p:cNvSpPr/>
            <p:nvPr/>
          </p:nvSpPr>
          <p:spPr>
            <a:xfrm>
              <a:off x="5134429" y="30053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79" name="Oval 78">
              <a:extLst>
                <a:ext uri="{FF2B5EF4-FFF2-40B4-BE49-F238E27FC236}">
                  <a16:creationId xmlns:a16="http://schemas.microsoft.com/office/drawing/2014/main" id="{8196625B-CB78-4FAD-BF8D-EF9FBAFA6AD4}"/>
                </a:ext>
              </a:extLst>
            </p:cNvPr>
            <p:cNvSpPr/>
            <p:nvPr/>
          </p:nvSpPr>
          <p:spPr>
            <a:xfrm>
              <a:off x="5149669" y="33177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0" name="Oval 79">
              <a:extLst>
                <a:ext uri="{FF2B5EF4-FFF2-40B4-BE49-F238E27FC236}">
                  <a16:creationId xmlns:a16="http://schemas.microsoft.com/office/drawing/2014/main" id="{BD71CC14-78C7-4D48-A20D-F5962F2C250E}"/>
                </a:ext>
              </a:extLst>
            </p:cNvPr>
            <p:cNvSpPr/>
            <p:nvPr/>
          </p:nvSpPr>
          <p:spPr>
            <a:xfrm>
              <a:off x="4959169" y="32491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1" name="Oval 80">
              <a:extLst>
                <a:ext uri="{FF2B5EF4-FFF2-40B4-BE49-F238E27FC236}">
                  <a16:creationId xmlns:a16="http://schemas.microsoft.com/office/drawing/2014/main" id="{0E24D0EA-0009-4395-A0D7-043B3B338F22}"/>
                </a:ext>
              </a:extLst>
            </p:cNvPr>
            <p:cNvSpPr/>
            <p:nvPr/>
          </p:nvSpPr>
          <p:spPr>
            <a:xfrm>
              <a:off x="4768669" y="34625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2" name="Oval 81">
              <a:extLst>
                <a:ext uri="{FF2B5EF4-FFF2-40B4-BE49-F238E27FC236}">
                  <a16:creationId xmlns:a16="http://schemas.microsoft.com/office/drawing/2014/main" id="{8D07814C-2732-452B-87D0-7CDC30B4E786}"/>
                </a:ext>
              </a:extLst>
            </p:cNvPr>
            <p:cNvSpPr/>
            <p:nvPr/>
          </p:nvSpPr>
          <p:spPr>
            <a:xfrm>
              <a:off x="4540069" y="35692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3" name="Oval 82">
              <a:extLst>
                <a:ext uri="{FF2B5EF4-FFF2-40B4-BE49-F238E27FC236}">
                  <a16:creationId xmlns:a16="http://schemas.microsoft.com/office/drawing/2014/main" id="{96F1E3D0-CBEA-4B12-9690-198C1893EC3D}"/>
                </a:ext>
              </a:extLst>
            </p:cNvPr>
            <p:cNvSpPr/>
            <p:nvPr/>
          </p:nvSpPr>
          <p:spPr>
            <a:xfrm>
              <a:off x="4814389" y="29215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5" name="Oval 84">
              <a:extLst>
                <a:ext uri="{FF2B5EF4-FFF2-40B4-BE49-F238E27FC236}">
                  <a16:creationId xmlns:a16="http://schemas.microsoft.com/office/drawing/2014/main" id="{8B0E951D-E773-42A3-967F-CBF69FE638B1}"/>
                </a:ext>
              </a:extLst>
            </p:cNvPr>
            <p:cNvSpPr/>
            <p:nvPr/>
          </p:nvSpPr>
          <p:spPr>
            <a:xfrm>
              <a:off x="4562929" y="29748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6" name="Oval 85">
              <a:extLst>
                <a:ext uri="{FF2B5EF4-FFF2-40B4-BE49-F238E27FC236}">
                  <a16:creationId xmlns:a16="http://schemas.microsoft.com/office/drawing/2014/main" id="{99EFDFEA-02A8-46EC-AAC3-C1B1A952D18F}"/>
                </a:ext>
              </a:extLst>
            </p:cNvPr>
            <p:cNvSpPr/>
            <p:nvPr/>
          </p:nvSpPr>
          <p:spPr>
            <a:xfrm>
              <a:off x="4562929" y="25100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7" name="Oval 86">
              <a:extLst>
                <a:ext uri="{FF2B5EF4-FFF2-40B4-BE49-F238E27FC236}">
                  <a16:creationId xmlns:a16="http://schemas.microsoft.com/office/drawing/2014/main" id="{3E1DCE5A-EC80-46D0-BA7C-885060707196}"/>
                </a:ext>
              </a:extLst>
            </p:cNvPr>
            <p:cNvSpPr/>
            <p:nvPr/>
          </p:nvSpPr>
          <p:spPr>
            <a:xfrm>
              <a:off x="4341949" y="273864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8" name="Oval 87">
              <a:extLst>
                <a:ext uri="{FF2B5EF4-FFF2-40B4-BE49-F238E27FC236}">
                  <a16:creationId xmlns:a16="http://schemas.microsoft.com/office/drawing/2014/main" id="{31CF95BA-9BA1-4E9A-BF4C-C1037409C37A}"/>
                </a:ext>
              </a:extLst>
            </p:cNvPr>
            <p:cNvSpPr/>
            <p:nvPr/>
          </p:nvSpPr>
          <p:spPr>
            <a:xfrm>
              <a:off x="4067629" y="22585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89" name="Oval 88">
              <a:extLst>
                <a:ext uri="{FF2B5EF4-FFF2-40B4-BE49-F238E27FC236}">
                  <a16:creationId xmlns:a16="http://schemas.microsoft.com/office/drawing/2014/main" id="{8B1C9474-1622-4768-910F-912BB7564BE4}"/>
                </a:ext>
              </a:extLst>
            </p:cNvPr>
            <p:cNvSpPr/>
            <p:nvPr/>
          </p:nvSpPr>
          <p:spPr>
            <a:xfrm>
              <a:off x="3877129" y="24109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0" name="Oval 89">
              <a:extLst>
                <a:ext uri="{FF2B5EF4-FFF2-40B4-BE49-F238E27FC236}">
                  <a16:creationId xmlns:a16="http://schemas.microsoft.com/office/drawing/2014/main" id="{29D68574-8BBD-4124-951C-F3EC347E9B5F}"/>
                </a:ext>
              </a:extLst>
            </p:cNvPr>
            <p:cNvSpPr/>
            <p:nvPr/>
          </p:nvSpPr>
          <p:spPr>
            <a:xfrm>
              <a:off x="3526609" y="235002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1" name="Oval 90">
              <a:extLst>
                <a:ext uri="{FF2B5EF4-FFF2-40B4-BE49-F238E27FC236}">
                  <a16:creationId xmlns:a16="http://schemas.microsoft.com/office/drawing/2014/main" id="{E04FD39F-93D6-4F69-9DC8-656EF9915C21}"/>
                </a:ext>
              </a:extLst>
            </p:cNvPr>
            <p:cNvSpPr>
              <a:spLocks/>
            </p:cNvSpPr>
            <p:nvPr/>
          </p:nvSpPr>
          <p:spPr>
            <a:xfrm>
              <a:off x="2939869" y="2151904"/>
              <a:ext cx="91440" cy="91440"/>
            </a:xfrm>
            <a:prstGeom prst="ellipse">
              <a:avLst/>
            </a:prstGeom>
            <a:solidFill>
              <a:srgbClr val="FFE6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2" name="Oval 91">
              <a:extLst>
                <a:ext uri="{FF2B5EF4-FFF2-40B4-BE49-F238E27FC236}">
                  <a16:creationId xmlns:a16="http://schemas.microsoft.com/office/drawing/2014/main" id="{93B9A174-E6ED-4139-9211-0D2BA0528050}"/>
                </a:ext>
              </a:extLst>
            </p:cNvPr>
            <p:cNvSpPr/>
            <p:nvPr/>
          </p:nvSpPr>
          <p:spPr>
            <a:xfrm>
              <a:off x="3023689" y="24033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3" name="Oval 92">
              <a:extLst>
                <a:ext uri="{FF2B5EF4-FFF2-40B4-BE49-F238E27FC236}">
                  <a16:creationId xmlns:a16="http://schemas.microsoft.com/office/drawing/2014/main" id="{EF1925DD-9649-43C5-865F-C4A46A31B389}"/>
                </a:ext>
              </a:extLst>
            </p:cNvPr>
            <p:cNvSpPr/>
            <p:nvPr/>
          </p:nvSpPr>
          <p:spPr>
            <a:xfrm>
              <a:off x="2863669" y="28224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4" name="Oval 93">
              <a:extLst>
                <a:ext uri="{FF2B5EF4-FFF2-40B4-BE49-F238E27FC236}">
                  <a16:creationId xmlns:a16="http://schemas.microsoft.com/office/drawing/2014/main" id="{F962BC36-786D-46C7-BE73-62589A4546D7}"/>
                </a:ext>
              </a:extLst>
            </p:cNvPr>
            <p:cNvSpPr/>
            <p:nvPr/>
          </p:nvSpPr>
          <p:spPr>
            <a:xfrm>
              <a:off x="2932249" y="30967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5" name="Oval 94">
              <a:extLst>
                <a:ext uri="{FF2B5EF4-FFF2-40B4-BE49-F238E27FC236}">
                  <a16:creationId xmlns:a16="http://schemas.microsoft.com/office/drawing/2014/main" id="{2BA722B8-EC43-4B29-84BF-E88275C58942}"/>
                </a:ext>
              </a:extLst>
            </p:cNvPr>
            <p:cNvSpPr/>
            <p:nvPr/>
          </p:nvSpPr>
          <p:spPr>
            <a:xfrm>
              <a:off x="3176089" y="32949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6" name="Oval 95">
              <a:extLst>
                <a:ext uri="{FF2B5EF4-FFF2-40B4-BE49-F238E27FC236}">
                  <a16:creationId xmlns:a16="http://schemas.microsoft.com/office/drawing/2014/main" id="{4781C731-C705-4487-B485-4BF6CD8081ED}"/>
                </a:ext>
              </a:extLst>
            </p:cNvPr>
            <p:cNvSpPr/>
            <p:nvPr/>
          </p:nvSpPr>
          <p:spPr>
            <a:xfrm>
              <a:off x="3320869" y="30891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7" name="Oval 96">
              <a:extLst>
                <a:ext uri="{FF2B5EF4-FFF2-40B4-BE49-F238E27FC236}">
                  <a16:creationId xmlns:a16="http://schemas.microsoft.com/office/drawing/2014/main" id="{489443C0-F20D-42C2-AB7D-CD2106DA5050}"/>
                </a:ext>
              </a:extLst>
            </p:cNvPr>
            <p:cNvSpPr/>
            <p:nvPr/>
          </p:nvSpPr>
          <p:spPr>
            <a:xfrm>
              <a:off x="3168469" y="29520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8" name="Oval 97">
              <a:extLst>
                <a:ext uri="{FF2B5EF4-FFF2-40B4-BE49-F238E27FC236}">
                  <a16:creationId xmlns:a16="http://schemas.microsoft.com/office/drawing/2014/main" id="{6ABF11B1-EADC-436B-BCD8-E7730DE890D8}"/>
                </a:ext>
              </a:extLst>
            </p:cNvPr>
            <p:cNvSpPr/>
            <p:nvPr/>
          </p:nvSpPr>
          <p:spPr>
            <a:xfrm>
              <a:off x="3503749" y="278436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99" name="Oval 98">
              <a:extLst>
                <a:ext uri="{FF2B5EF4-FFF2-40B4-BE49-F238E27FC236}">
                  <a16:creationId xmlns:a16="http://schemas.microsoft.com/office/drawing/2014/main" id="{ABE91A15-A4CD-436F-B395-EBF7A43A0167}"/>
                </a:ext>
              </a:extLst>
            </p:cNvPr>
            <p:cNvSpPr/>
            <p:nvPr/>
          </p:nvSpPr>
          <p:spPr>
            <a:xfrm>
              <a:off x="3839029" y="283770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100" name="Oval 99">
              <a:extLst>
                <a:ext uri="{FF2B5EF4-FFF2-40B4-BE49-F238E27FC236}">
                  <a16:creationId xmlns:a16="http://schemas.microsoft.com/office/drawing/2014/main" id="{14A74B2C-6572-4DA0-8A95-3FD362709A90}"/>
                </a:ext>
              </a:extLst>
            </p:cNvPr>
            <p:cNvSpPr/>
            <p:nvPr/>
          </p:nvSpPr>
          <p:spPr>
            <a:xfrm>
              <a:off x="3778069" y="31348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101" name="Oval 100">
              <a:extLst>
                <a:ext uri="{FF2B5EF4-FFF2-40B4-BE49-F238E27FC236}">
                  <a16:creationId xmlns:a16="http://schemas.microsoft.com/office/drawing/2014/main" id="{A1FCA5AB-2B41-4537-A94D-527F0098A54A}"/>
                </a:ext>
              </a:extLst>
            </p:cNvPr>
            <p:cNvSpPr/>
            <p:nvPr/>
          </p:nvSpPr>
          <p:spPr>
            <a:xfrm>
              <a:off x="4067629" y="32491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sp>
          <p:nvSpPr>
            <p:cNvPr id="102" name="Oval 101">
              <a:extLst>
                <a:ext uri="{FF2B5EF4-FFF2-40B4-BE49-F238E27FC236}">
                  <a16:creationId xmlns:a16="http://schemas.microsoft.com/office/drawing/2014/main" id="{357B2407-D269-452E-8309-0606CADA3807}"/>
                </a:ext>
              </a:extLst>
            </p:cNvPr>
            <p:cNvSpPr/>
            <p:nvPr/>
          </p:nvSpPr>
          <p:spPr>
            <a:xfrm>
              <a:off x="3785689" y="3553984"/>
              <a:ext cx="91440" cy="91440"/>
            </a:xfrm>
            <a:prstGeom prst="ellipse">
              <a:avLst/>
            </a:prstGeom>
            <a:solidFill>
              <a:srgbClr val="FFE6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200">
                <a:solidFill>
                  <a:schemeClr val="tx1"/>
                </a:solidFill>
              </a:endParaRPr>
            </a:p>
          </p:txBody>
        </p:sp>
      </p:grpSp>
    </p:spTree>
    <p:extLst>
      <p:ext uri="{BB962C8B-B14F-4D97-AF65-F5344CB8AC3E}">
        <p14:creationId xmlns:p14="http://schemas.microsoft.com/office/powerpoint/2010/main" val="59005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extLst>
              <p:ext uri="{D42A27DB-BD31-4B8C-83A1-F6EECF244321}">
                <p14:modId xmlns:p14="http://schemas.microsoft.com/office/powerpoint/2010/main" val="246759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a:t>Polling question</a:t>
            </a:r>
          </a:p>
        </p:txBody>
      </p:sp>
      <p:grpSp>
        <p:nvGrpSpPr>
          <p:cNvPr id="56" name="Group 55">
            <a:extLst>
              <a:ext uri="{FF2B5EF4-FFF2-40B4-BE49-F238E27FC236}">
                <a16:creationId xmlns:a16="http://schemas.microsoft.com/office/drawing/2014/main" id="{A566AC02-687D-4CC0-8D0D-9A783116DF6D}"/>
              </a:ext>
            </a:extLst>
          </p:cNvPr>
          <p:cNvGrpSpPr/>
          <p:nvPr/>
        </p:nvGrpSpPr>
        <p:grpSpPr>
          <a:xfrm>
            <a:off x="457200" y="1138238"/>
            <a:ext cx="8230130" cy="4949825"/>
            <a:chOff x="457201" y="1138238"/>
            <a:chExt cx="8230129" cy="4949825"/>
          </a:xfrm>
        </p:grpSpPr>
        <p:pic>
          <p:nvPicPr>
            <p:cNvPr id="70" name="Picture 69">
              <a:extLst>
                <a:ext uri="{FF2B5EF4-FFF2-40B4-BE49-F238E27FC236}">
                  <a16:creationId xmlns:a16="http://schemas.microsoft.com/office/drawing/2014/main" id="{4F2C08AD-40A4-4044-A39C-D2B5E05F178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734" r="4171"/>
            <a:stretch/>
          </p:blipFill>
          <p:spPr>
            <a:xfrm>
              <a:off x="457201" y="1138238"/>
              <a:ext cx="8229600" cy="4949825"/>
            </a:xfrm>
            <a:prstGeom prst="rect">
              <a:avLst/>
            </a:prstGeom>
          </p:spPr>
        </p:pic>
        <p:sp>
          <p:nvSpPr>
            <p:cNvPr id="71" name="Rectangle 70">
              <a:extLst>
                <a:ext uri="{FF2B5EF4-FFF2-40B4-BE49-F238E27FC236}">
                  <a16:creationId xmlns:a16="http://schemas.microsoft.com/office/drawing/2014/main" id="{E05110C3-8AC2-44E5-BBD5-D330A1BDE1DB}"/>
                </a:ext>
              </a:extLst>
            </p:cNvPr>
            <p:cNvSpPr/>
            <p:nvPr/>
          </p:nvSpPr>
          <p:spPr>
            <a:xfrm>
              <a:off x="457730"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grpSp>
      <p:sp>
        <p:nvSpPr>
          <p:cNvPr id="3" name="Text Placeholder 5">
            <a:extLst>
              <a:ext uri="{FF2B5EF4-FFF2-40B4-BE49-F238E27FC236}">
                <a16:creationId xmlns:a16="http://schemas.microsoft.com/office/drawing/2014/main" id="{1D647A3D-9B9C-2AD6-33EC-C8A0B069F4BC}"/>
              </a:ext>
            </a:extLst>
          </p:cNvPr>
          <p:cNvSpPr txBox="1">
            <a:spLocks/>
          </p:cNvSpPr>
          <p:nvPr/>
        </p:nvSpPr>
        <p:spPr>
          <a:xfrm>
            <a:off x="763995" y="1438199"/>
            <a:ext cx="6224633"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pPr>
            <a:r>
              <a:rPr lang="en-IN" sz="1800" b="1" dirty="0">
                <a:solidFill>
                  <a:schemeClr val="tx2"/>
                </a:solidFill>
                <a:latin typeface="+mj-lt"/>
              </a:rPr>
              <a:t>My organization is aware of its unclaimed property reporting obligations and reports property annually:</a:t>
            </a:r>
          </a:p>
        </p:txBody>
      </p:sp>
      <p:sp>
        <p:nvSpPr>
          <p:cNvPr id="5" name="Oval 4">
            <a:extLst>
              <a:ext uri="{FF2B5EF4-FFF2-40B4-BE49-F238E27FC236}">
                <a16:creationId xmlns:a16="http://schemas.microsoft.com/office/drawing/2014/main" id="{B0B8A7B6-6723-D722-5CE9-F3DBE7921A25}"/>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B</a:t>
            </a:r>
            <a:endParaRPr kumimoji="0" lang="en-US" sz="1600" b="1" i="0" u="none" strike="noStrike" kern="0" cap="none" spc="0" normalizeH="0" baseline="0" noProof="0">
              <a:ln>
                <a:noFill/>
              </a:ln>
              <a:effectLst/>
              <a:uLnTx/>
              <a:uFillTx/>
              <a:latin typeface="+mj-lt"/>
            </a:endParaRPr>
          </a:p>
        </p:txBody>
      </p:sp>
      <p:sp>
        <p:nvSpPr>
          <p:cNvPr id="6" name="Oval 5">
            <a:extLst>
              <a:ext uri="{FF2B5EF4-FFF2-40B4-BE49-F238E27FC236}">
                <a16:creationId xmlns:a16="http://schemas.microsoft.com/office/drawing/2014/main" id="{94F64885-2A2D-A6D4-2228-67C9D827A026}"/>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C</a:t>
            </a:r>
            <a:endParaRPr kumimoji="0" lang="en-US" sz="1600" b="1" i="0" u="none" strike="noStrike" kern="0" cap="none" spc="0" normalizeH="0" baseline="0" noProof="0">
              <a:ln>
                <a:noFill/>
              </a:ln>
              <a:effectLst/>
              <a:uLnTx/>
              <a:uFillTx/>
              <a:latin typeface="+mj-lt"/>
            </a:endParaRPr>
          </a:p>
        </p:txBody>
      </p:sp>
      <p:sp>
        <p:nvSpPr>
          <p:cNvPr id="7" name="Oval 6">
            <a:extLst>
              <a:ext uri="{FF2B5EF4-FFF2-40B4-BE49-F238E27FC236}">
                <a16:creationId xmlns:a16="http://schemas.microsoft.com/office/drawing/2014/main" id="{D3AE8DF7-B44E-1270-B219-A3337508E8FD}"/>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D</a:t>
            </a:r>
            <a:endParaRPr kumimoji="0" lang="en-US" sz="1600" b="1" i="0" u="none" strike="noStrike" kern="0" cap="none" spc="0" normalizeH="0" baseline="0" noProof="0">
              <a:ln>
                <a:noFill/>
              </a:ln>
              <a:effectLst/>
              <a:uLnTx/>
              <a:uFillTx/>
              <a:latin typeface="+mj-lt"/>
            </a:endParaRPr>
          </a:p>
        </p:txBody>
      </p:sp>
      <p:sp>
        <p:nvSpPr>
          <p:cNvPr id="8" name="Oval 7">
            <a:extLst>
              <a:ext uri="{FF2B5EF4-FFF2-40B4-BE49-F238E27FC236}">
                <a16:creationId xmlns:a16="http://schemas.microsoft.com/office/drawing/2014/main" id="{B54AFA96-24CA-AFA9-0DA3-A677174CC736}"/>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a:latin typeface="+mj-lt"/>
              </a:rPr>
              <a:t>A</a:t>
            </a:r>
            <a:endParaRPr lang="en-US" sz="1600" b="1" kern="0">
              <a:latin typeface="+mj-lt"/>
            </a:endParaRPr>
          </a:p>
        </p:txBody>
      </p:sp>
      <p:sp>
        <p:nvSpPr>
          <p:cNvPr id="9" name="Title 1">
            <a:extLst>
              <a:ext uri="{FF2B5EF4-FFF2-40B4-BE49-F238E27FC236}">
                <a16:creationId xmlns:a16="http://schemas.microsoft.com/office/drawing/2014/main" id="{08F0D6F5-235C-B6F8-BDC3-8ADFDE3CF567}"/>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True</a:t>
            </a:r>
          </a:p>
        </p:txBody>
      </p:sp>
      <p:sp>
        <p:nvSpPr>
          <p:cNvPr id="10" name="Title 1">
            <a:extLst>
              <a:ext uri="{FF2B5EF4-FFF2-40B4-BE49-F238E27FC236}">
                <a16:creationId xmlns:a16="http://schemas.microsoft.com/office/drawing/2014/main" id="{879670A7-8C6A-EA3E-3F00-12079D9BDB07}"/>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spcBef>
                <a:spcPts val="0"/>
              </a:spcBef>
            </a:pPr>
            <a:r>
              <a:rPr lang="en-IN" sz="1600">
                <a:latin typeface="+mj-lt"/>
                <a:cs typeface="Arial"/>
              </a:rPr>
              <a:t>False</a:t>
            </a:r>
          </a:p>
        </p:txBody>
      </p:sp>
      <p:sp>
        <p:nvSpPr>
          <p:cNvPr id="11" name="Title 1">
            <a:extLst>
              <a:ext uri="{FF2B5EF4-FFF2-40B4-BE49-F238E27FC236}">
                <a16:creationId xmlns:a16="http://schemas.microsoft.com/office/drawing/2014/main" id="{3392631D-7B45-FF52-B071-E24861496EEC}"/>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spcBef>
                <a:spcPts val="0"/>
              </a:spcBef>
            </a:pPr>
            <a:r>
              <a:rPr lang="en-IN" sz="1600">
                <a:latin typeface="+mj-lt"/>
                <a:cs typeface="Arial"/>
              </a:rPr>
              <a:t>Somewhere in the middle — </a:t>
            </a:r>
            <a:br>
              <a:rPr lang="en-IN" sz="1600">
                <a:latin typeface="+mj-lt"/>
                <a:cs typeface="Arial"/>
              </a:rPr>
            </a:br>
            <a:r>
              <a:rPr lang="en-IN" sz="1600">
                <a:latin typeface="+mj-lt"/>
                <a:cs typeface="Arial"/>
              </a:rPr>
              <a:t>we do the best we can</a:t>
            </a:r>
          </a:p>
        </p:txBody>
      </p:sp>
      <p:sp>
        <p:nvSpPr>
          <p:cNvPr id="12" name="Title 1">
            <a:extLst>
              <a:ext uri="{FF2B5EF4-FFF2-40B4-BE49-F238E27FC236}">
                <a16:creationId xmlns:a16="http://schemas.microsoft.com/office/drawing/2014/main" id="{9D811C5D-BA2A-5980-72CD-0C0EB930E0BC}"/>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spcBef>
                <a:spcPts val="0"/>
              </a:spcBef>
            </a:pPr>
            <a:r>
              <a:rPr lang="en-IN" sz="1600">
                <a:latin typeface="+mj-lt"/>
                <a:cs typeface="Arial"/>
              </a:rPr>
              <a:t>I don’t know</a:t>
            </a:r>
          </a:p>
        </p:txBody>
      </p:sp>
      <p:grpSp>
        <p:nvGrpSpPr>
          <p:cNvPr id="13" name="Group 12">
            <a:extLst>
              <a:ext uri="{FF2B5EF4-FFF2-40B4-BE49-F238E27FC236}">
                <a16:creationId xmlns:a16="http://schemas.microsoft.com/office/drawing/2014/main" id="{C35009C7-5557-9118-1458-1D9EC3528B14}"/>
              </a:ext>
            </a:extLst>
          </p:cNvPr>
          <p:cNvGrpSpPr/>
          <p:nvPr/>
        </p:nvGrpSpPr>
        <p:grpSpPr>
          <a:xfrm>
            <a:off x="763995" y="4948253"/>
            <a:ext cx="5043390" cy="492443"/>
            <a:chOff x="763995" y="4948253"/>
            <a:chExt cx="5043390" cy="492443"/>
          </a:xfrm>
        </p:grpSpPr>
        <p:sp>
          <p:nvSpPr>
            <p:cNvPr id="14" name="Oval 13">
              <a:extLst>
                <a:ext uri="{FF2B5EF4-FFF2-40B4-BE49-F238E27FC236}">
                  <a16:creationId xmlns:a16="http://schemas.microsoft.com/office/drawing/2014/main" id="{8795A32E-18AF-5AAB-8224-7AB5C927AEC7}"/>
                </a:ext>
              </a:extLst>
            </p:cNvPr>
            <p:cNvSpPr/>
            <p:nvPr/>
          </p:nvSpPr>
          <p:spPr>
            <a:xfrm>
              <a:off x="763995" y="5022548"/>
              <a:ext cx="340568" cy="340568"/>
            </a:xfrm>
            <a:prstGeom prst="ellipse">
              <a:avLst/>
            </a:prstGeom>
            <a:solidFill>
              <a:schemeClr val="tx2"/>
            </a:solidFill>
            <a:ln w="19050" cap="flat" cmpd="sng" algn="ctr">
              <a:noFill/>
              <a:prstDash val="solid"/>
            </a:ln>
            <a:effectLst/>
          </p:spPr>
          <p:txBody>
            <a:bodyPr lIns="91440" tIns="45720" rIns="9144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b="1" kern="0">
                  <a:latin typeface="+mj-lt"/>
                </a:rPr>
                <a:t>E</a:t>
              </a:r>
              <a:endParaRPr lang="en-IN" sz="1600" b="1" i="0" u="none" strike="noStrike" kern="0" cap="none" spc="0" normalizeH="0" baseline="0" noProof="0">
                <a:ln>
                  <a:noFill/>
                </a:ln>
                <a:effectLst/>
                <a:uLnTx/>
                <a:uFillTx/>
                <a:latin typeface="+mj-lt"/>
              </a:endParaRPr>
            </a:p>
          </p:txBody>
        </p:sp>
        <p:sp>
          <p:nvSpPr>
            <p:cNvPr id="15" name="Title 1">
              <a:extLst>
                <a:ext uri="{FF2B5EF4-FFF2-40B4-BE49-F238E27FC236}">
                  <a16:creationId xmlns:a16="http://schemas.microsoft.com/office/drawing/2014/main" id="{7AD8A1B5-36F0-E869-B3E2-1C682AE15304}"/>
                </a:ext>
              </a:extLst>
            </p:cNvPr>
            <p:cNvSpPr txBox="1">
              <a:spLocks/>
            </p:cNvSpPr>
            <p:nvPr/>
          </p:nvSpPr>
          <p:spPr>
            <a:xfrm>
              <a:off x="1251841" y="4948253"/>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N/A — EY</a:t>
              </a:r>
            </a:p>
          </p:txBody>
        </p:sp>
      </p:grpSp>
    </p:spTree>
    <p:extLst>
      <p:ext uri="{BB962C8B-B14F-4D97-AF65-F5344CB8AC3E}">
        <p14:creationId xmlns:p14="http://schemas.microsoft.com/office/powerpoint/2010/main" val="3102704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FDF0A274-1C27-4FBA-AC8E-745DDC785FAB}"/>
              </a:ext>
            </a:extLst>
          </p:cNvPr>
          <p:cNvGraphicFramePr>
            <a:graphicFrameLocks noChangeAspect="1"/>
          </p:cNvGraphicFramePr>
          <p:nvPr>
            <p:custDataLst>
              <p:tags r:id="rId1"/>
            </p:custDataLst>
            <p:extLst>
              <p:ext uri="{D42A27DB-BD31-4B8C-83A1-F6EECF244321}">
                <p14:modId xmlns:p14="http://schemas.microsoft.com/office/powerpoint/2010/main" val="38794165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FDF0A274-1C27-4FBA-AC8E-745DDC785FA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GB"/>
              <a:t>Agenda</a:t>
            </a:r>
          </a:p>
        </p:txBody>
      </p:sp>
      <p:pic>
        <p:nvPicPr>
          <p:cNvPr id="9" name="Picture 8">
            <a:extLst>
              <a:ext uri="{FF2B5EF4-FFF2-40B4-BE49-F238E27FC236}">
                <a16:creationId xmlns:a16="http://schemas.microsoft.com/office/drawing/2014/main" id="{D8D6A978-648C-493E-8A0A-92C34CC0111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0172" r="44766"/>
          <a:stretch/>
        </p:blipFill>
        <p:spPr>
          <a:xfrm>
            <a:off x="457200" y="1135064"/>
            <a:ext cx="2607275" cy="4964112"/>
          </a:xfrm>
          <a:prstGeom prst="rect">
            <a:avLst/>
          </a:prstGeom>
        </p:spPr>
      </p:pic>
      <p:sp>
        <p:nvSpPr>
          <p:cNvPr id="7" name="Content Placeholder 2">
            <a:extLst>
              <a:ext uri="{FF2B5EF4-FFF2-40B4-BE49-F238E27FC236}">
                <a16:creationId xmlns:a16="http://schemas.microsoft.com/office/drawing/2014/main" id="{6991C6EE-07C1-53F5-CCE5-BDE57A4E7198}"/>
              </a:ext>
            </a:extLst>
          </p:cNvPr>
          <p:cNvSpPr txBox="1">
            <a:spLocks/>
          </p:cNvSpPr>
          <p:nvPr/>
        </p:nvSpPr>
        <p:spPr>
          <a:xfrm>
            <a:off x="3175000" y="1137920"/>
            <a:ext cx="5511800" cy="4947920"/>
          </a:xfrm>
          <a:prstGeom prst="rect">
            <a:avLst/>
          </a:prstGeom>
        </p:spPr>
        <p:txBody>
          <a:bodyPr/>
          <a:lstStyle>
            <a:lvl1pPr marL="26731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1pPr>
            <a:lvl2pPr marL="534639"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2pPr>
            <a:lvl3pPr marL="801958"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3pPr>
            <a:lvl4pPr marL="106927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4pPr>
            <a:lvl5pPr marL="1336597" indent="-267319" algn="l" defTabSz="685434" rtl="0" eaLnBrk="1" latinLnBrk="0" hangingPunct="1">
              <a:spcBef>
                <a:spcPts val="0"/>
              </a:spcBef>
              <a:spcAft>
                <a:spcPts val="600"/>
              </a:spcAft>
              <a:buClr>
                <a:schemeClr val="tx2"/>
              </a:buClr>
              <a:buSzPct val="110000"/>
              <a:buFont typeface="EYInterstate Light" panose="02000506000000020004" pitchFamily="2" charset="0"/>
              <a:buChar char="•"/>
              <a:defRPr sz="1100" kern="1200">
                <a:solidFill>
                  <a:schemeClr val="bg1"/>
                </a:solidFill>
                <a:latin typeface="EYInterstate Light" panose="02000506000000020004" pitchFamily="2" charset="0"/>
                <a:ea typeface="+mn-ea"/>
                <a:cs typeface="+mn-cs"/>
              </a:defRPr>
            </a:lvl5pPr>
            <a:lvl6pPr marL="1884944"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6pPr>
            <a:lvl7pPr marL="2227661"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7pPr>
            <a:lvl8pPr marL="2570378"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8pPr>
            <a:lvl9pPr marL="2913096" indent="-171359" algn="l" defTabSz="685434" rtl="0" eaLnBrk="1" latinLnBrk="0" hangingPunct="1">
              <a:spcBef>
                <a:spcPct val="20000"/>
              </a:spcBef>
              <a:buFont typeface="Arial" pitchFamily="34" charset="0"/>
              <a:buChar char="•"/>
              <a:defRPr sz="1499" kern="1200">
                <a:solidFill>
                  <a:schemeClr val="tx1"/>
                </a:solidFill>
                <a:latin typeface="+mn-lt"/>
                <a:ea typeface="+mn-ea"/>
                <a:cs typeface="+mn-cs"/>
              </a:defRPr>
            </a:lvl9pPr>
          </a:lstStyle>
          <a:p>
            <a:pPr>
              <a:buFont typeface="EYInterstate" panose="02000503020000020004" pitchFamily="2" charset="0"/>
              <a:buChar char="•"/>
            </a:pPr>
            <a:r>
              <a:rPr lang="en-US" sz="1600" dirty="0">
                <a:solidFill>
                  <a:schemeClr val="bg1">
                    <a:lumMod val="100000"/>
                  </a:schemeClr>
                </a:solidFill>
                <a:latin typeface="EYInterstate Light"/>
              </a:rPr>
              <a:t>Sales and use tax:</a:t>
            </a:r>
          </a:p>
          <a:p>
            <a:pPr lvl="1">
              <a:buFont typeface="EYInterstate" panose="02000503020000020004" pitchFamily="2" charset="0"/>
              <a:buChar char="•"/>
            </a:pPr>
            <a:r>
              <a:rPr lang="en-US" sz="1400" dirty="0">
                <a:solidFill>
                  <a:schemeClr val="bg1">
                    <a:lumMod val="100000"/>
                  </a:schemeClr>
                </a:solidFill>
                <a:latin typeface="EYInterstate Light"/>
              </a:rPr>
              <a:t>Update, common issues and technology to drive efficiencies </a:t>
            </a:r>
            <a:endParaRPr lang="en-US" sz="1400" dirty="0">
              <a:solidFill>
                <a:schemeClr val="bg1">
                  <a:lumMod val="100000"/>
                </a:schemeClr>
              </a:solidFill>
            </a:endParaRPr>
          </a:p>
          <a:p>
            <a:pPr>
              <a:buFont typeface="EYInterstate" panose="02000503020000020004" pitchFamily="2" charset="0"/>
              <a:buChar char="•"/>
            </a:pPr>
            <a:r>
              <a:rPr lang="en-US" sz="1600" dirty="0">
                <a:solidFill>
                  <a:schemeClr val="bg1">
                    <a:lumMod val="100000"/>
                  </a:schemeClr>
                </a:solidFill>
                <a:latin typeface="EYInterstate Light"/>
              </a:rPr>
              <a:t>Property tax basics and update:</a:t>
            </a:r>
          </a:p>
          <a:p>
            <a:pPr lvl="1">
              <a:buFont typeface="EYInterstate" panose="02000503020000020004" pitchFamily="2" charset="0"/>
              <a:buChar char="•"/>
            </a:pPr>
            <a:r>
              <a:rPr lang="en-US" sz="1400" dirty="0">
                <a:solidFill>
                  <a:schemeClr val="bg1">
                    <a:lumMod val="100000"/>
                  </a:schemeClr>
                </a:solidFill>
                <a:latin typeface="EYInterstate Light"/>
              </a:rPr>
              <a:t>Introduction, welfare exemptions and update</a:t>
            </a:r>
          </a:p>
          <a:p>
            <a:pPr>
              <a:buFont typeface="EYInterstate" panose="02000503020000020004" pitchFamily="2" charset="0"/>
              <a:buChar char="•"/>
            </a:pPr>
            <a:r>
              <a:rPr lang="en-US" sz="1600" dirty="0">
                <a:solidFill>
                  <a:schemeClr val="bg1">
                    <a:lumMod val="100000"/>
                  </a:schemeClr>
                </a:solidFill>
                <a:latin typeface="EYInterstate Light"/>
              </a:rPr>
              <a:t>Credits and incentives:</a:t>
            </a:r>
          </a:p>
          <a:p>
            <a:pPr lvl="1">
              <a:buFont typeface="EYInterstate" panose="02000503020000020004" pitchFamily="2" charset="0"/>
              <a:buChar char="•"/>
            </a:pPr>
            <a:r>
              <a:rPr lang="en-US" sz="1400" dirty="0">
                <a:latin typeface="EYInterstate Light"/>
              </a:rPr>
              <a:t>Sustainability credit and incentive opportunities under the Inflation Reduction Act (IRA)</a:t>
            </a:r>
          </a:p>
          <a:p>
            <a:pPr>
              <a:buFont typeface="EYInterstate" panose="02000503020000020004" pitchFamily="2" charset="0"/>
              <a:buChar char="•"/>
            </a:pPr>
            <a:r>
              <a:rPr lang="en-US" sz="1600" dirty="0">
                <a:solidFill>
                  <a:schemeClr val="bg1">
                    <a:lumMod val="100000"/>
                  </a:schemeClr>
                </a:solidFill>
                <a:latin typeface="EYInterstate Light"/>
              </a:rPr>
              <a:t>Unclaimed property:</a:t>
            </a:r>
          </a:p>
          <a:p>
            <a:pPr lvl="1">
              <a:buFont typeface="EYInterstate" panose="02000503020000020004" pitchFamily="2" charset="0"/>
              <a:buChar char="•"/>
            </a:pPr>
            <a:r>
              <a:rPr lang="en-US" sz="1400" dirty="0">
                <a:solidFill>
                  <a:schemeClr val="bg1">
                    <a:lumMod val="100000"/>
                  </a:schemeClr>
                </a:solidFill>
                <a:latin typeface="EYInterstate Light"/>
              </a:rPr>
              <a:t>Why you should care about unclaimed property</a:t>
            </a:r>
          </a:p>
          <a:p>
            <a:pPr lvl="1">
              <a:buFont typeface="EYInterstate" panose="02000503020000020004" pitchFamily="2" charset="0"/>
              <a:buChar char="•"/>
            </a:pPr>
            <a:r>
              <a:rPr lang="en-US" sz="1400" dirty="0">
                <a:solidFill>
                  <a:schemeClr val="bg1">
                    <a:lumMod val="100000"/>
                  </a:schemeClr>
                </a:solidFill>
                <a:latin typeface="EYInterstate Light"/>
              </a:rPr>
              <a:t>State examination update</a:t>
            </a:r>
          </a:p>
          <a:p>
            <a:pPr lvl="1">
              <a:buFont typeface="EYInterstate" panose="02000503020000020004" pitchFamily="2" charset="0"/>
              <a:buChar char="•"/>
            </a:pPr>
            <a:r>
              <a:rPr lang="en-US" sz="1400" dirty="0">
                <a:solidFill>
                  <a:schemeClr val="bg1">
                    <a:lumMod val="100000"/>
                  </a:schemeClr>
                </a:solidFill>
                <a:latin typeface="EYInterstate Light"/>
              </a:rPr>
              <a:t>Internal accounting leading practices</a:t>
            </a:r>
          </a:p>
          <a:p>
            <a:pPr lvl="1">
              <a:buFont typeface="EYInterstate" panose="02000503020000020004" pitchFamily="2" charset="0"/>
              <a:buChar char="•"/>
            </a:pPr>
            <a:r>
              <a:rPr lang="en-US" sz="1400" dirty="0">
                <a:solidFill>
                  <a:schemeClr val="bg1">
                    <a:lumMod val="100000"/>
                  </a:schemeClr>
                </a:solidFill>
                <a:latin typeface="EYInterstate Light"/>
              </a:rPr>
              <a:t>Compliance and asset recovery:</a:t>
            </a:r>
          </a:p>
          <a:p>
            <a:pPr lvl="2">
              <a:buFont typeface="EYInterstate" panose="02000503020000020004" pitchFamily="2" charset="0"/>
              <a:buChar char="•"/>
            </a:pPr>
            <a:r>
              <a:rPr lang="en-US" sz="1200" dirty="0">
                <a:solidFill>
                  <a:schemeClr val="bg1">
                    <a:lumMod val="100000"/>
                  </a:schemeClr>
                </a:solidFill>
                <a:latin typeface="EYInterstate Light"/>
              </a:rPr>
              <a:t>Asset recovery</a:t>
            </a:r>
          </a:p>
          <a:p>
            <a:pPr lvl="1">
              <a:buFont typeface="EYInterstate" panose="02000503020000020004" pitchFamily="2" charset="0"/>
              <a:buChar char="•"/>
            </a:pPr>
            <a:r>
              <a:rPr lang="en-US" sz="1400" dirty="0">
                <a:solidFill>
                  <a:schemeClr val="bg1">
                    <a:lumMod val="100000"/>
                  </a:schemeClr>
                </a:solidFill>
                <a:latin typeface="EYInterstate Light"/>
              </a:rPr>
              <a:t>Summary</a:t>
            </a:r>
            <a:endParaRPr lang="en-GB" sz="1400" dirty="0">
              <a:solidFill>
                <a:schemeClr val="bg1">
                  <a:lumMod val="100000"/>
                </a:schemeClr>
              </a:solidFill>
              <a:latin typeface="EYInterstate Light"/>
            </a:endParaRPr>
          </a:p>
        </p:txBody>
      </p:sp>
    </p:spTree>
    <p:extLst>
      <p:ext uri="{BB962C8B-B14F-4D97-AF65-F5344CB8AC3E}">
        <p14:creationId xmlns:p14="http://schemas.microsoft.com/office/powerpoint/2010/main" val="1459724764"/>
      </p:ext>
    </p:extLst>
  </p:cSld>
  <p:clrMapOvr>
    <a:masterClrMapping/>
  </p:clrMapOvr>
  <mc:AlternateContent xmlns:mc="http://schemas.openxmlformats.org/markup-compatibility/2006" xmlns:p14="http://schemas.microsoft.com/office/powerpoint/2010/main">
    <mc:Choice Requires="p14">
      <p:transition spd="slow" p14:dur="2000" advTm="16"/>
    </mc:Choice>
    <mc:Fallback xmlns="">
      <p:transition spd="slow" advTm="16"/>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923330"/>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b="0">
                <a:solidFill>
                  <a:srgbClr val="2E2E38"/>
                </a:solidFill>
                <a:latin typeface="EYInterstate Light" panose="02000506000000020004" pitchFamily="2" charset="0"/>
              </a:rPr>
              <a:t>State examination update</a:t>
            </a:r>
            <a:endParaRPr kumimoji="0" lang="en-GB" sz="3000" b="0" i="0" u="none" strike="noStrike" kern="1200" cap="none" spc="0" normalizeH="0" baseline="0" noProof="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35386059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45FF077B-FDAD-444E-94B6-D5BE49DC2DB4}"/>
              </a:ext>
            </a:extLst>
          </p:cNvPr>
          <p:cNvGraphicFramePr>
            <a:graphicFrameLocks noChangeAspect="1"/>
          </p:cNvGraphicFramePr>
          <p:nvPr>
            <p:custDataLst>
              <p:tags r:id="rId1"/>
            </p:custDataLst>
            <p:extLst>
              <p:ext uri="{D42A27DB-BD31-4B8C-83A1-F6EECF244321}">
                <p14:modId xmlns:p14="http://schemas.microsoft.com/office/powerpoint/2010/main" val="2049379373"/>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45FF077B-FDAD-444E-94B6-D5BE49DC2DB4}"/>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F2C79DF-9507-49DB-BE69-E51235E16905}"/>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20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US"/>
              <a:t>The landscape</a:t>
            </a:r>
          </a:p>
        </p:txBody>
      </p:sp>
      <p:sp>
        <p:nvSpPr>
          <p:cNvPr id="33" name="Rectangle 32">
            <a:extLst>
              <a:ext uri="{FF2B5EF4-FFF2-40B4-BE49-F238E27FC236}">
                <a16:creationId xmlns:a16="http://schemas.microsoft.com/office/drawing/2014/main" id="{64A9D5B4-7C02-4D96-AB1B-6D01FB91C3A6}"/>
              </a:ext>
            </a:extLst>
          </p:cNvPr>
          <p:cNvSpPr>
            <a:spLocks/>
          </p:cNvSpPr>
          <p:nvPr/>
        </p:nvSpPr>
        <p:spPr>
          <a:xfrm>
            <a:off x="457201" y="3206338"/>
            <a:ext cx="1290527" cy="2881725"/>
          </a:xfrm>
          <a:prstGeom prst="rect">
            <a:avLst/>
          </a:prstGeom>
          <a:solidFill>
            <a:srgbClr val="C4C4CD"/>
          </a:solidFill>
          <a:ln>
            <a:noFill/>
          </a:ln>
        </p:spPr>
        <p:txBody>
          <a:bodyPr wrap="square" lIns="91440" tIns="91440" rIns="91440" bIns="46990" anchor="t">
            <a:noAutofit/>
          </a:bodyPr>
          <a:lstStyle/>
          <a:p>
            <a:pPr>
              <a:buSzPct val="70000"/>
            </a:pPr>
            <a:r>
              <a:rPr lang="en-US" sz="1100" dirty="0">
                <a:solidFill>
                  <a:srgbClr val="2E2E38"/>
                </a:solidFill>
              </a:rPr>
              <a:t>States actively pursue compliance </a:t>
            </a:r>
            <a:br>
              <a:rPr lang="en-US" sz="1100" dirty="0">
                <a:solidFill>
                  <a:srgbClr val="2E2E38"/>
                </a:solidFill>
              </a:rPr>
            </a:br>
            <a:r>
              <a:rPr lang="en-US" sz="1100" dirty="0">
                <a:solidFill>
                  <a:srgbClr val="2E2E38"/>
                </a:solidFill>
              </a:rPr>
              <a:t>through audits and third-party contract auditors, sometimes </a:t>
            </a:r>
            <a:r>
              <a:rPr lang="en-US" sz="1100" b="1" dirty="0">
                <a:solidFill>
                  <a:srgbClr val="2E2E38"/>
                </a:solidFill>
              </a:rPr>
              <a:t>paid on a contingent-fee basis.</a:t>
            </a:r>
          </a:p>
        </p:txBody>
      </p:sp>
      <p:sp>
        <p:nvSpPr>
          <p:cNvPr id="34" name="Rectangle 33">
            <a:extLst>
              <a:ext uri="{FF2B5EF4-FFF2-40B4-BE49-F238E27FC236}">
                <a16:creationId xmlns:a16="http://schemas.microsoft.com/office/drawing/2014/main" id="{BA481EB0-7FF7-41A2-998F-93FFEED7FE7C}"/>
              </a:ext>
            </a:extLst>
          </p:cNvPr>
          <p:cNvSpPr/>
          <p:nvPr/>
        </p:nvSpPr>
        <p:spPr>
          <a:xfrm>
            <a:off x="1845016" y="3206337"/>
            <a:ext cx="1290527" cy="2881725"/>
          </a:xfrm>
          <a:prstGeom prst="rect">
            <a:avLst/>
          </a:prstGeom>
          <a:solidFill>
            <a:srgbClr val="C4C4CD"/>
          </a:solidFill>
          <a:ln>
            <a:noFill/>
          </a:ln>
        </p:spPr>
        <p:txBody>
          <a:bodyPr wrap="square" lIns="91440" tIns="91440" rIns="91440" bIns="46990" anchor="t">
            <a:noAutofit/>
          </a:bodyPr>
          <a:lstStyle/>
          <a:p>
            <a:pPr>
              <a:buSzPct val="70000"/>
            </a:pPr>
            <a:r>
              <a:rPr lang="en-US" sz="1100" dirty="0"/>
              <a:t>Look-back under an audit is typically longer than a self-review or voluntary disclosure at </a:t>
            </a:r>
            <a:br>
              <a:rPr lang="en-US" sz="1100" dirty="0"/>
            </a:br>
            <a:r>
              <a:rPr lang="en-US" sz="1100" b="1" dirty="0"/>
              <a:t>15+ years.</a:t>
            </a:r>
          </a:p>
        </p:txBody>
      </p:sp>
      <p:sp>
        <p:nvSpPr>
          <p:cNvPr id="40" name="Rectangle 39">
            <a:extLst>
              <a:ext uri="{FF2B5EF4-FFF2-40B4-BE49-F238E27FC236}">
                <a16:creationId xmlns:a16="http://schemas.microsoft.com/office/drawing/2014/main" id="{FF83B797-0D48-4FF1-8764-D69A53AD225A}"/>
              </a:ext>
            </a:extLst>
          </p:cNvPr>
          <p:cNvSpPr>
            <a:spLocks/>
          </p:cNvSpPr>
          <p:nvPr/>
        </p:nvSpPr>
        <p:spPr>
          <a:xfrm>
            <a:off x="3232831" y="3206338"/>
            <a:ext cx="1290527" cy="2881725"/>
          </a:xfrm>
          <a:prstGeom prst="rect">
            <a:avLst/>
          </a:prstGeom>
          <a:solidFill>
            <a:srgbClr val="C4C4CD"/>
          </a:solidFill>
          <a:ln>
            <a:noFill/>
          </a:ln>
        </p:spPr>
        <p:txBody>
          <a:bodyPr wrap="square" lIns="91440" tIns="91440" rIns="91440" bIns="46990" anchor="t">
            <a:noAutofit/>
          </a:bodyPr>
          <a:lstStyle/>
          <a:p>
            <a:pPr>
              <a:buSzPct val="70000"/>
            </a:pPr>
            <a:r>
              <a:rPr lang="en-US" sz="1100" dirty="0">
                <a:solidFill>
                  <a:srgbClr val="2E2E38"/>
                </a:solidFill>
              </a:rPr>
              <a:t>There can be a significant </a:t>
            </a:r>
            <a:r>
              <a:rPr lang="en-US" sz="1100" b="1" dirty="0">
                <a:solidFill>
                  <a:srgbClr val="2E2E38"/>
                </a:solidFill>
              </a:rPr>
              <a:t>resource drain </a:t>
            </a:r>
            <a:r>
              <a:rPr lang="en-US" sz="1100" dirty="0">
                <a:solidFill>
                  <a:srgbClr val="2E2E38"/>
                </a:solidFill>
              </a:rPr>
              <a:t>on organizations; it typically takes </a:t>
            </a:r>
            <a:r>
              <a:rPr lang="en-US" sz="1100" b="1" dirty="0">
                <a:solidFill>
                  <a:srgbClr val="2E2E38"/>
                </a:solidFill>
              </a:rPr>
              <a:t>more than three years </a:t>
            </a:r>
            <a:r>
              <a:rPr lang="en-US" sz="1100" dirty="0">
                <a:solidFill>
                  <a:srgbClr val="2E2E38"/>
                </a:solidFill>
              </a:rPr>
              <a:t>based on the audit program. </a:t>
            </a:r>
          </a:p>
        </p:txBody>
      </p:sp>
      <p:sp>
        <p:nvSpPr>
          <p:cNvPr id="41" name="Rectangle 40">
            <a:extLst>
              <a:ext uri="{FF2B5EF4-FFF2-40B4-BE49-F238E27FC236}">
                <a16:creationId xmlns:a16="http://schemas.microsoft.com/office/drawing/2014/main" id="{116FC12B-EA63-430B-A935-76C0D8AA067B}"/>
              </a:ext>
            </a:extLst>
          </p:cNvPr>
          <p:cNvSpPr/>
          <p:nvPr/>
        </p:nvSpPr>
        <p:spPr>
          <a:xfrm>
            <a:off x="4620646" y="3206338"/>
            <a:ext cx="1290527" cy="2881725"/>
          </a:xfrm>
          <a:prstGeom prst="rect">
            <a:avLst/>
          </a:prstGeom>
          <a:solidFill>
            <a:srgbClr val="C4C4CD"/>
          </a:solidFill>
          <a:ln>
            <a:noFill/>
          </a:ln>
        </p:spPr>
        <p:txBody>
          <a:bodyPr wrap="square" lIns="91440" tIns="91440" rIns="91440" bIns="46990" anchor="t">
            <a:noAutofit/>
          </a:bodyPr>
          <a:lstStyle/>
          <a:p>
            <a:pPr>
              <a:buSzPct val="70000"/>
            </a:pPr>
            <a:r>
              <a:rPr lang="en-US" sz="1100" dirty="0">
                <a:solidFill>
                  <a:srgbClr val="2E2E38"/>
                </a:solidFill>
              </a:rPr>
              <a:t>There is a loss of ability to perform voluntary disclosure reviews. The organization is responsive to information requests and </a:t>
            </a:r>
            <a:r>
              <a:rPr lang="en-US" sz="1100" b="1" dirty="0">
                <a:solidFill>
                  <a:srgbClr val="2E2E38"/>
                </a:solidFill>
              </a:rPr>
              <a:t>deadlines</a:t>
            </a:r>
            <a:r>
              <a:rPr lang="en-US" sz="1100" dirty="0">
                <a:solidFill>
                  <a:srgbClr val="2E2E38"/>
                </a:solidFill>
              </a:rPr>
              <a:t> set by auditors.</a:t>
            </a:r>
          </a:p>
        </p:txBody>
      </p:sp>
      <p:sp>
        <p:nvSpPr>
          <p:cNvPr id="42" name="Rectangle 41">
            <a:extLst>
              <a:ext uri="{FF2B5EF4-FFF2-40B4-BE49-F238E27FC236}">
                <a16:creationId xmlns:a16="http://schemas.microsoft.com/office/drawing/2014/main" id="{B77B415E-A86C-4753-A959-3824C76724BF}"/>
              </a:ext>
            </a:extLst>
          </p:cNvPr>
          <p:cNvSpPr>
            <a:spLocks/>
          </p:cNvSpPr>
          <p:nvPr/>
        </p:nvSpPr>
        <p:spPr>
          <a:xfrm>
            <a:off x="6008461" y="3206338"/>
            <a:ext cx="1290527" cy="2881725"/>
          </a:xfrm>
          <a:prstGeom prst="rect">
            <a:avLst/>
          </a:prstGeom>
          <a:solidFill>
            <a:srgbClr val="C4C4CD"/>
          </a:solidFill>
          <a:ln>
            <a:noFill/>
          </a:ln>
        </p:spPr>
        <p:txBody>
          <a:bodyPr wrap="square" lIns="91440" tIns="91440" rIns="91440" bIns="46990" anchor="t">
            <a:noAutofit/>
          </a:bodyPr>
          <a:lstStyle/>
          <a:p>
            <a:pPr>
              <a:buSzPct val="70000"/>
            </a:pPr>
            <a:r>
              <a:rPr lang="en-US" sz="1100" dirty="0">
                <a:solidFill>
                  <a:srgbClr val="2E2E38"/>
                </a:solidFill>
              </a:rPr>
              <a:t>There may be </a:t>
            </a:r>
            <a:r>
              <a:rPr lang="en-US" sz="1100" b="1" dirty="0">
                <a:solidFill>
                  <a:srgbClr val="2E2E38"/>
                </a:solidFill>
              </a:rPr>
              <a:t>unreserved liability and direct P&amp;L impacts </a:t>
            </a:r>
            <a:r>
              <a:rPr lang="en-US" sz="1100" dirty="0">
                <a:solidFill>
                  <a:srgbClr val="2E2E38"/>
                </a:solidFill>
              </a:rPr>
              <a:t>associated </a:t>
            </a:r>
            <a:br>
              <a:rPr lang="en-US" sz="1100" dirty="0">
                <a:solidFill>
                  <a:srgbClr val="2E2E38"/>
                </a:solidFill>
              </a:rPr>
            </a:br>
            <a:r>
              <a:rPr lang="en-US" sz="1100" dirty="0">
                <a:solidFill>
                  <a:srgbClr val="2E2E38"/>
                </a:solidFill>
              </a:rPr>
              <a:t>with items that are </a:t>
            </a:r>
            <a:r>
              <a:rPr lang="en-US" sz="1100" b="1" dirty="0">
                <a:solidFill>
                  <a:srgbClr val="2E2E38"/>
                </a:solidFill>
              </a:rPr>
              <a:t>not</a:t>
            </a:r>
            <a:r>
              <a:rPr lang="en-US" sz="1100" dirty="0">
                <a:solidFill>
                  <a:srgbClr val="2E2E38"/>
                </a:solidFill>
              </a:rPr>
              <a:t> on the organization’s books and records (e.g., write-offs, voids, extrapolation).</a:t>
            </a:r>
          </a:p>
        </p:txBody>
      </p:sp>
      <p:sp>
        <p:nvSpPr>
          <p:cNvPr id="43" name="Rectangle 42">
            <a:extLst>
              <a:ext uri="{FF2B5EF4-FFF2-40B4-BE49-F238E27FC236}">
                <a16:creationId xmlns:a16="http://schemas.microsoft.com/office/drawing/2014/main" id="{E889515C-3524-46BB-A9BE-439278E69B02}"/>
              </a:ext>
            </a:extLst>
          </p:cNvPr>
          <p:cNvSpPr/>
          <p:nvPr/>
        </p:nvSpPr>
        <p:spPr>
          <a:xfrm>
            <a:off x="7396274" y="3206338"/>
            <a:ext cx="1290527" cy="2881725"/>
          </a:xfrm>
          <a:prstGeom prst="rect">
            <a:avLst/>
          </a:prstGeom>
          <a:solidFill>
            <a:srgbClr val="C4C4CD"/>
          </a:solidFill>
          <a:ln>
            <a:noFill/>
          </a:ln>
        </p:spPr>
        <p:txBody>
          <a:bodyPr wrap="square" lIns="91440" tIns="91440" rIns="91440" bIns="46990" anchor="t">
            <a:noAutofit/>
          </a:bodyPr>
          <a:lstStyle/>
          <a:p>
            <a:pPr>
              <a:buSzPct val="70000"/>
            </a:pPr>
            <a:r>
              <a:rPr lang="en-US" sz="1100" dirty="0"/>
              <a:t>There are </a:t>
            </a:r>
            <a:r>
              <a:rPr lang="en-US" sz="1100" b="1" dirty="0"/>
              <a:t>continuous legislative changes </a:t>
            </a:r>
            <a:r>
              <a:rPr lang="en-US" sz="1100" dirty="0"/>
              <a:t>and decisions that may impact reporting strategy.</a:t>
            </a:r>
          </a:p>
        </p:txBody>
      </p:sp>
      <p:grpSp>
        <p:nvGrpSpPr>
          <p:cNvPr id="8" name="Group 7">
            <a:extLst>
              <a:ext uri="{FF2B5EF4-FFF2-40B4-BE49-F238E27FC236}">
                <a16:creationId xmlns:a16="http://schemas.microsoft.com/office/drawing/2014/main" id="{87420F98-F5F5-4E7A-B8B6-07207A9E7B34}"/>
              </a:ext>
            </a:extLst>
          </p:cNvPr>
          <p:cNvGrpSpPr/>
          <p:nvPr/>
        </p:nvGrpSpPr>
        <p:grpSpPr>
          <a:xfrm flipV="1">
            <a:off x="878038" y="2688382"/>
            <a:ext cx="6000112" cy="423444"/>
            <a:chOff x="878038" y="5255212"/>
            <a:chExt cx="6000112" cy="423444"/>
          </a:xfrm>
        </p:grpSpPr>
        <p:grpSp>
          <p:nvGrpSpPr>
            <p:cNvPr id="21" name="Group 20">
              <a:extLst>
                <a:ext uri="{FF2B5EF4-FFF2-40B4-BE49-F238E27FC236}">
                  <a16:creationId xmlns:a16="http://schemas.microsoft.com/office/drawing/2014/main" id="{46AB24DD-2828-4DB8-8685-07D739F4D8C1}"/>
                </a:ext>
              </a:extLst>
            </p:cNvPr>
            <p:cNvGrpSpPr/>
            <p:nvPr/>
          </p:nvGrpSpPr>
          <p:grpSpPr>
            <a:xfrm rot="16200000">
              <a:off x="890742" y="5242508"/>
              <a:ext cx="423444" cy="448852"/>
              <a:chOff x="598488" y="3937552"/>
              <a:chExt cx="389086" cy="385402"/>
            </a:xfrm>
          </p:grpSpPr>
          <p:sp>
            <p:nvSpPr>
              <p:cNvPr id="22" name="Diamond 21">
                <a:extLst>
                  <a:ext uri="{FF2B5EF4-FFF2-40B4-BE49-F238E27FC236}">
                    <a16:creationId xmlns:a16="http://schemas.microsoft.com/office/drawing/2014/main" id="{7E491327-AF51-403E-ABFC-D19B75E810B7}"/>
                  </a:ext>
                </a:extLst>
              </p:cNvPr>
              <p:cNvSpPr/>
              <p:nvPr/>
            </p:nvSpPr>
            <p:spPr>
              <a:xfrm>
                <a:off x="598488" y="3978235"/>
                <a:ext cx="304037" cy="304037"/>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r>
                  <a:rPr lang="en-IN" sz="1200">
                    <a:solidFill>
                      <a:schemeClr val="tx1"/>
                    </a:solidFill>
                  </a:rPr>
                  <a:t>1</a:t>
                </a:r>
                <a:endParaRPr lang="en-US" sz="1200">
                  <a:solidFill>
                    <a:schemeClr val="tx1"/>
                  </a:solidFill>
                </a:endParaRPr>
              </a:p>
            </p:txBody>
          </p:sp>
          <p:sp>
            <p:nvSpPr>
              <p:cNvPr id="23" name="Arrow: Chevron 22">
                <a:extLst>
                  <a:ext uri="{FF2B5EF4-FFF2-40B4-BE49-F238E27FC236}">
                    <a16:creationId xmlns:a16="http://schemas.microsoft.com/office/drawing/2014/main" id="{D2EB1614-665E-4E66-902C-A5B4DA0389FD}"/>
                  </a:ext>
                </a:extLst>
              </p:cNvPr>
              <p:cNvSpPr>
                <a:spLocks/>
              </p:cNvSpPr>
              <p:nvPr/>
            </p:nvSpPr>
            <p:spPr>
              <a:xfrm>
                <a:off x="750506" y="3937552"/>
                <a:ext cx="237068" cy="385402"/>
              </a:xfrm>
              <a:prstGeom prst="chevron">
                <a:avLst>
                  <a:gd name="adj" fmla="val 82984"/>
                </a:avLst>
              </a:prstGeom>
              <a:solidFill>
                <a:srgbClr val="C4C4CD"/>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4C4C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endParaRPr lang="en-US" sz="1200">
                  <a:solidFill>
                    <a:schemeClr val="tx1"/>
                  </a:solidFill>
                </a:endParaRPr>
              </a:p>
            </p:txBody>
          </p:sp>
        </p:grpSp>
        <p:grpSp>
          <p:nvGrpSpPr>
            <p:cNvPr id="24" name="Group 23">
              <a:extLst>
                <a:ext uri="{FF2B5EF4-FFF2-40B4-BE49-F238E27FC236}">
                  <a16:creationId xmlns:a16="http://schemas.microsoft.com/office/drawing/2014/main" id="{1D7CE3BC-20DF-4973-A563-997FBA710961}"/>
                </a:ext>
              </a:extLst>
            </p:cNvPr>
            <p:cNvGrpSpPr/>
            <p:nvPr/>
          </p:nvGrpSpPr>
          <p:grpSpPr>
            <a:xfrm rot="16200000">
              <a:off x="3666372" y="5242508"/>
              <a:ext cx="423444" cy="448852"/>
              <a:chOff x="598488" y="3937552"/>
              <a:chExt cx="389086" cy="385402"/>
            </a:xfrm>
          </p:grpSpPr>
          <p:sp>
            <p:nvSpPr>
              <p:cNvPr id="25" name="Diamond 24">
                <a:extLst>
                  <a:ext uri="{FF2B5EF4-FFF2-40B4-BE49-F238E27FC236}">
                    <a16:creationId xmlns:a16="http://schemas.microsoft.com/office/drawing/2014/main" id="{33961B5C-8F38-4EBC-8441-B9CC39193C5B}"/>
                  </a:ext>
                </a:extLst>
              </p:cNvPr>
              <p:cNvSpPr/>
              <p:nvPr/>
            </p:nvSpPr>
            <p:spPr>
              <a:xfrm>
                <a:off x="598488" y="3978235"/>
                <a:ext cx="304037" cy="304037"/>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r>
                  <a:rPr lang="en-IN" sz="1200">
                    <a:solidFill>
                      <a:schemeClr val="tx1"/>
                    </a:solidFill>
                  </a:rPr>
                  <a:t>3</a:t>
                </a:r>
                <a:endParaRPr lang="en-US" sz="1200">
                  <a:solidFill>
                    <a:schemeClr val="tx1"/>
                  </a:solidFill>
                </a:endParaRPr>
              </a:p>
            </p:txBody>
          </p:sp>
          <p:sp>
            <p:nvSpPr>
              <p:cNvPr id="26" name="Arrow: Chevron 25">
                <a:extLst>
                  <a:ext uri="{FF2B5EF4-FFF2-40B4-BE49-F238E27FC236}">
                    <a16:creationId xmlns:a16="http://schemas.microsoft.com/office/drawing/2014/main" id="{0A4C8EB5-C0E5-41B1-A6C9-C81A78B547CE}"/>
                  </a:ext>
                </a:extLst>
              </p:cNvPr>
              <p:cNvSpPr>
                <a:spLocks/>
              </p:cNvSpPr>
              <p:nvPr/>
            </p:nvSpPr>
            <p:spPr>
              <a:xfrm>
                <a:off x="750506" y="3937552"/>
                <a:ext cx="237068" cy="385402"/>
              </a:xfrm>
              <a:prstGeom prst="chevron">
                <a:avLst>
                  <a:gd name="adj" fmla="val 82984"/>
                </a:avLst>
              </a:prstGeom>
              <a:solidFill>
                <a:srgbClr val="C4C4CD"/>
              </a:solidFill>
              <a:ln w="9525" cap="flat" cmpd="sng" algn="ctr">
                <a:noFill/>
                <a:prstDash val="solid"/>
                <a:round/>
                <a:headEnd type="none" w="med" len="med"/>
                <a:tailEnd type="none" w="med" len="med"/>
              </a:ln>
              <a:effectLst/>
              <a:extLst>
                <a:ext uri="{91240B29-F687-4F45-9708-019B960494DF}">
                  <a14:hiddenLine xmlns:a14="http://schemas.microsoft.com/office/drawing/2010/main" w="9525" cap="flat" cmpd="sng" algn="ctr">
                    <a:solidFill>
                      <a:srgbClr val="C4C4CD"/>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endParaRPr lang="en-US" sz="1200">
                  <a:solidFill>
                    <a:schemeClr val="tx1"/>
                  </a:solidFill>
                </a:endParaRPr>
              </a:p>
            </p:txBody>
          </p:sp>
        </p:grpSp>
        <p:grpSp>
          <p:nvGrpSpPr>
            <p:cNvPr id="27" name="Group 26">
              <a:extLst>
                <a:ext uri="{FF2B5EF4-FFF2-40B4-BE49-F238E27FC236}">
                  <a16:creationId xmlns:a16="http://schemas.microsoft.com/office/drawing/2014/main" id="{1C20B955-8232-4BAC-A3A9-63F1FE6DE545}"/>
                </a:ext>
              </a:extLst>
            </p:cNvPr>
            <p:cNvGrpSpPr/>
            <p:nvPr/>
          </p:nvGrpSpPr>
          <p:grpSpPr>
            <a:xfrm rot="16200000">
              <a:off x="6442002" y="5242508"/>
              <a:ext cx="423444" cy="448852"/>
              <a:chOff x="598488" y="3937552"/>
              <a:chExt cx="389086" cy="385402"/>
            </a:xfrm>
          </p:grpSpPr>
          <p:sp>
            <p:nvSpPr>
              <p:cNvPr id="28" name="Diamond 27">
                <a:extLst>
                  <a:ext uri="{FF2B5EF4-FFF2-40B4-BE49-F238E27FC236}">
                    <a16:creationId xmlns:a16="http://schemas.microsoft.com/office/drawing/2014/main" id="{EF27F45D-A76F-46BD-A83C-17A9C7D0F09C}"/>
                  </a:ext>
                </a:extLst>
              </p:cNvPr>
              <p:cNvSpPr/>
              <p:nvPr/>
            </p:nvSpPr>
            <p:spPr>
              <a:xfrm>
                <a:off x="598488" y="3978235"/>
                <a:ext cx="304037" cy="304037"/>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r>
                  <a:rPr lang="en-IN" sz="1200">
                    <a:solidFill>
                      <a:schemeClr val="tx1"/>
                    </a:solidFill>
                  </a:rPr>
                  <a:t>5</a:t>
                </a:r>
                <a:endParaRPr lang="en-US" sz="1200">
                  <a:solidFill>
                    <a:schemeClr val="tx1"/>
                  </a:solidFill>
                </a:endParaRPr>
              </a:p>
            </p:txBody>
          </p:sp>
          <p:sp>
            <p:nvSpPr>
              <p:cNvPr id="29" name="Arrow: Chevron 28">
                <a:extLst>
                  <a:ext uri="{FF2B5EF4-FFF2-40B4-BE49-F238E27FC236}">
                    <a16:creationId xmlns:a16="http://schemas.microsoft.com/office/drawing/2014/main" id="{1AFA44EF-664E-4DB7-B9F3-4002F9259609}"/>
                  </a:ext>
                </a:extLst>
              </p:cNvPr>
              <p:cNvSpPr/>
              <p:nvPr/>
            </p:nvSpPr>
            <p:spPr>
              <a:xfrm>
                <a:off x="750506" y="3937552"/>
                <a:ext cx="237068" cy="385402"/>
              </a:xfrm>
              <a:prstGeom prst="chevron">
                <a:avLst>
                  <a:gd name="adj" fmla="val 82984"/>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endParaRPr lang="en-US" sz="1200">
                  <a:solidFill>
                    <a:schemeClr val="tx1"/>
                  </a:solidFill>
                </a:endParaRPr>
              </a:p>
            </p:txBody>
          </p:sp>
        </p:grpSp>
      </p:grpSp>
      <p:grpSp>
        <p:nvGrpSpPr>
          <p:cNvPr id="30" name="Group 29">
            <a:extLst>
              <a:ext uri="{FF2B5EF4-FFF2-40B4-BE49-F238E27FC236}">
                <a16:creationId xmlns:a16="http://schemas.microsoft.com/office/drawing/2014/main" id="{4BC62999-2A51-488A-A728-E2EF5EF48990}"/>
              </a:ext>
            </a:extLst>
          </p:cNvPr>
          <p:cNvGrpSpPr/>
          <p:nvPr/>
        </p:nvGrpSpPr>
        <p:grpSpPr>
          <a:xfrm rot="5400000" flipV="1">
            <a:off x="2278557" y="2675678"/>
            <a:ext cx="423444" cy="448852"/>
            <a:chOff x="598488" y="3937552"/>
            <a:chExt cx="389086" cy="385402"/>
          </a:xfrm>
        </p:grpSpPr>
        <p:sp>
          <p:nvSpPr>
            <p:cNvPr id="31" name="Diamond 30">
              <a:extLst>
                <a:ext uri="{FF2B5EF4-FFF2-40B4-BE49-F238E27FC236}">
                  <a16:creationId xmlns:a16="http://schemas.microsoft.com/office/drawing/2014/main" id="{1563DAB6-2402-4545-91B4-BE573D9E6D8D}"/>
                </a:ext>
              </a:extLst>
            </p:cNvPr>
            <p:cNvSpPr/>
            <p:nvPr/>
          </p:nvSpPr>
          <p:spPr>
            <a:xfrm>
              <a:off x="598488" y="3978235"/>
              <a:ext cx="304037" cy="304037"/>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r>
                <a:rPr lang="en-IN" sz="1200">
                  <a:solidFill>
                    <a:schemeClr val="tx1"/>
                  </a:solidFill>
                </a:rPr>
                <a:t>2</a:t>
              </a:r>
              <a:endParaRPr lang="en-US" sz="1200">
                <a:solidFill>
                  <a:schemeClr val="tx1"/>
                </a:solidFill>
              </a:endParaRPr>
            </a:p>
          </p:txBody>
        </p:sp>
        <p:sp>
          <p:nvSpPr>
            <p:cNvPr id="32" name="Arrow: Chevron 31">
              <a:extLst>
                <a:ext uri="{FF2B5EF4-FFF2-40B4-BE49-F238E27FC236}">
                  <a16:creationId xmlns:a16="http://schemas.microsoft.com/office/drawing/2014/main" id="{767065B1-7D58-4A8F-88B2-1489AB0668D0}"/>
                </a:ext>
              </a:extLst>
            </p:cNvPr>
            <p:cNvSpPr/>
            <p:nvPr/>
          </p:nvSpPr>
          <p:spPr>
            <a:xfrm>
              <a:off x="750506" y="3937552"/>
              <a:ext cx="237068" cy="385402"/>
            </a:xfrm>
            <a:prstGeom prst="chevron">
              <a:avLst>
                <a:gd name="adj" fmla="val 82984"/>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endParaRPr lang="en-US" sz="1200">
                <a:solidFill>
                  <a:schemeClr val="tx1"/>
                </a:solidFill>
              </a:endParaRPr>
            </a:p>
          </p:txBody>
        </p:sp>
      </p:grpSp>
      <p:grpSp>
        <p:nvGrpSpPr>
          <p:cNvPr id="44" name="Group 43">
            <a:extLst>
              <a:ext uri="{FF2B5EF4-FFF2-40B4-BE49-F238E27FC236}">
                <a16:creationId xmlns:a16="http://schemas.microsoft.com/office/drawing/2014/main" id="{3A97A357-60B8-4705-A810-9D5CDC104D7B}"/>
              </a:ext>
            </a:extLst>
          </p:cNvPr>
          <p:cNvGrpSpPr/>
          <p:nvPr/>
        </p:nvGrpSpPr>
        <p:grpSpPr>
          <a:xfrm rot="5400000" flipV="1">
            <a:off x="5054187" y="2675678"/>
            <a:ext cx="423444" cy="448852"/>
            <a:chOff x="598488" y="3937552"/>
            <a:chExt cx="389086" cy="385402"/>
          </a:xfrm>
        </p:grpSpPr>
        <p:sp>
          <p:nvSpPr>
            <p:cNvPr id="45" name="Diamond 44">
              <a:extLst>
                <a:ext uri="{FF2B5EF4-FFF2-40B4-BE49-F238E27FC236}">
                  <a16:creationId xmlns:a16="http://schemas.microsoft.com/office/drawing/2014/main" id="{41D4955F-205B-4E2E-A532-2CD03DAE196B}"/>
                </a:ext>
              </a:extLst>
            </p:cNvPr>
            <p:cNvSpPr/>
            <p:nvPr/>
          </p:nvSpPr>
          <p:spPr>
            <a:xfrm>
              <a:off x="598488" y="3978235"/>
              <a:ext cx="304037" cy="304037"/>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r>
                <a:rPr lang="en-IN" sz="1200">
                  <a:solidFill>
                    <a:schemeClr val="tx1"/>
                  </a:solidFill>
                </a:rPr>
                <a:t>4</a:t>
              </a:r>
              <a:endParaRPr lang="en-US" sz="1200">
                <a:solidFill>
                  <a:schemeClr val="tx1"/>
                </a:solidFill>
              </a:endParaRPr>
            </a:p>
          </p:txBody>
        </p:sp>
        <p:sp>
          <p:nvSpPr>
            <p:cNvPr id="46" name="Arrow: Chevron 45">
              <a:extLst>
                <a:ext uri="{FF2B5EF4-FFF2-40B4-BE49-F238E27FC236}">
                  <a16:creationId xmlns:a16="http://schemas.microsoft.com/office/drawing/2014/main" id="{D9126A2C-8E98-468E-A665-95DB853BC8A4}"/>
                </a:ext>
              </a:extLst>
            </p:cNvPr>
            <p:cNvSpPr/>
            <p:nvPr/>
          </p:nvSpPr>
          <p:spPr>
            <a:xfrm>
              <a:off x="750506" y="3937552"/>
              <a:ext cx="237068" cy="385402"/>
            </a:xfrm>
            <a:prstGeom prst="chevron">
              <a:avLst>
                <a:gd name="adj" fmla="val 82984"/>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endParaRPr lang="en-US" sz="1200">
                <a:solidFill>
                  <a:schemeClr val="tx1"/>
                </a:solidFill>
              </a:endParaRPr>
            </a:p>
          </p:txBody>
        </p:sp>
      </p:grpSp>
      <p:grpSp>
        <p:nvGrpSpPr>
          <p:cNvPr id="47" name="Group 46">
            <a:extLst>
              <a:ext uri="{FF2B5EF4-FFF2-40B4-BE49-F238E27FC236}">
                <a16:creationId xmlns:a16="http://schemas.microsoft.com/office/drawing/2014/main" id="{3A3F0DCB-3788-419C-AF21-1DA93F29D651}"/>
              </a:ext>
            </a:extLst>
          </p:cNvPr>
          <p:cNvGrpSpPr/>
          <p:nvPr/>
        </p:nvGrpSpPr>
        <p:grpSpPr>
          <a:xfrm rot="5400000" flipV="1">
            <a:off x="7829815" y="2675678"/>
            <a:ext cx="423444" cy="448852"/>
            <a:chOff x="598488" y="3937552"/>
            <a:chExt cx="389086" cy="385402"/>
          </a:xfrm>
        </p:grpSpPr>
        <p:sp>
          <p:nvSpPr>
            <p:cNvPr id="48" name="Diamond 47">
              <a:extLst>
                <a:ext uri="{FF2B5EF4-FFF2-40B4-BE49-F238E27FC236}">
                  <a16:creationId xmlns:a16="http://schemas.microsoft.com/office/drawing/2014/main" id="{0E2633C5-8017-4E2E-B62A-B072BAA72A71}"/>
                </a:ext>
              </a:extLst>
            </p:cNvPr>
            <p:cNvSpPr/>
            <p:nvPr/>
          </p:nvSpPr>
          <p:spPr>
            <a:xfrm>
              <a:off x="598488" y="3978235"/>
              <a:ext cx="304037" cy="304037"/>
            </a:xfrm>
            <a:prstGeom prst="diamond">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r>
                <a:rPr lang="en-IN" sz="1200">
                  <a:solidFill>
                    <a:schemeClr val="tx1"/>
                  </a:solidFill>
                </a:rPr>
                <a:t>6</a:t>
              </a:r>
              <a:endParaRPr lang="en-US" sz="1200">
                <a:solidFill>
                  <a:schemeClr val="tx1"/>
                </a:solidFill>
              </a:endParaRPr>
            </a:p>
          </p:txBody>
        </p:sp>
        <p:sp>
          <p:nvSpPr>
            <p:cNvPr id="49" name="Arrow: Chevron 48">
              <a:extLst>
                <a:ext uri="{FF2B5EF4-FFF2-40B4-BE49-F238E27FC236}">
                  <a16:creationId xmlns:a16="http://schemas.microsoft.com/office/drawing/2014/main" id="{FAA5B558-2C69-4105-9CE3-556EFE90F88E}"/>
                </a:ext>
              </a:extLst>
            </p:cNvPr>
            <p:cNvSpPr/>
            <p:nvPr/>
          </p:nvSpPr>
          <p:spPr>
            <a:xfrm>
              <a:off x="750506" y="3937552"/>
              <a:ext cx="237068" cy="385402"/>
            </a:xfrm>
            <a:prstGeom prst="chevron">
              <a:avLst>
                <a:gd name="adj" fmla="val 82984"/>
              </a:avLst>
            </a:prstGeom>
            <a:solidFill>
              <a:srgbClr val="C4C4CD"/>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noAutofit/>
            </a:bodyPr>
            <a:lstStyle/>
            <a:p>
              <a:pPr algn="ctr"/>
              <a:endParaRPr lang="en-US" sz="1200">
                <a:solidFill>
                  <a:schemeClr val="tx1"/>
                </a:solidFill>
              </a:endParaRPr>
            </a:p>
          </p:txBody>
        </p:sp>
      </p:grpSp>
      <p:pic>
        <p:nvPicPr>
          <p:cNvPr id="10" name="Picture 9">
            <a:extLst>
              <a:ext uri="{FF2B5EF4-FFF2-40B4-BE49-F238E27FC236}">
                <a16:creationId xmlns:a16="http://schemas.microsoft.com/office/drawing/2014/main" id="{CD83C367-17EF-4029-A523-43F656C43026}"/>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1843" t="21193" b="52737"/>
          <a:stretch/>
        </p:blipFill>
        <p:spPr>
          <a:xfrm>
            <a:off x="457201" y="1135063"/>
            <a:ext cx="8229600" cy="1458807"/>
          </a:xfrm>
          <a:prstGeom prst="rect">
            <a:avLst/>
          </a:prstGeom>
        </p:spPr>
      </p:pic>
    </p:spTree>
    <p:extLst>
      <p:ext uri="{BB962C8B-B14F-4D97-AF65-F5344CB8AC3E}">
        <p14:creationId xmlns:p14="http://schemas.microsoft.com/office/powerpoint/2010/main" val="34359101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067ED26-F78D-4F01-B1B0-5A3F81BE3B7F}"/>
              </a:ext>
            </a:extLst>
          </p:cNvPr>
          <p:cNvGraphicFramePr>
            <a:graphicFrameLocks noChangeAspect="1"/>
          </p:cNvGraphicFramePr>
          <p:nvPr>
            <p:custDataLst>
              <p:tags r:id="rId1"/>
            </p:custDataLst>
            <p:extLst>
              <p:ext uri="{D42A27DB-BD31-4B8C-83A1-F6EECF244321}">
                <p14:modId xmlns:p14="http://schemas.microsoft.com/office/powerpoint/2010/main" val="1918575577"/>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7" name="Object 6" hidden="1">
                        <a:extLst>
                          <a:ext uri="{FF2B5EF4-FFF2-40B4-BE49-F238E27FC236}">
                            <a16:creationId xmlns:a16="http://schemas.microsoft.com/office/drawing/2014/main" id="{8067ED26-F78D-4F01-B1B0-5A3F81BE3B7F}"/>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5B1BEA64-7676-4164-97DE-336334798376}"/>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3" name="Title 2">
            <a:extLst>
              <a:ext uri="{FF2B5EF4-FFF2-40B4-BE49-F238E27FC236}">
                <a16:creationId xmlns:a16="http://schemas.microsoft.com/office/drawing/2014/main" id="{DC8A4DCB-71DD-4345-8B56-84FA3C4D6D7F}"/>
              </a:ext>
            </a:extLst>
          </p:cNvPr>
          <p:cNvSpPr>
            <a:spLocks noGrp="1"/>
          </p:cNvSpPr>
          <p:nvPr>
            <p:ph type="title"/>
          </p:nvPr>
        </p:nvSpPr>
        <p:spPr/>
        <p:txBody>
          <a:bodyPr vert="horz"/>
          <a:lstStyle/>
          <a:p>
            <a:r>
              <a:rPr lang="en-IN" dirty="0"/>
              <a:t>State examination update — the past three-plus years</a:t>
            </a:r>
            <a:endParaRPr lang="en-US" dirty="0"/>
          </a:p>
        </p:txBody>
      </p:sp>
      <p:sp>
        <p:nvSpPr>
          <p:cNvPr id="22" name="Rectangle 21">
            <a:extLst>
              <a:ext uri="{FF2B5EF4-FFF2-40B4-BE49-F238E27FC236}">
                <a16:creationId xmlns:a16="http://schemas.microsoft.com/office/drawing/2014/main" id="{3EC49698-712F-4883-9172-CB4A29AE5031}"/>
              </a:ext>
            </a:extLst>
          </p:cNvPr>
          <p:cNvSpPr/>
          <p:nvPr/>
        </p:nvSpPr>
        <p:spPr>
          <a:xfrm>
            <a:off x="457201" y="1151741"/>
            <a:ext cx="8229600" cy="14619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85750" indent="-285750">
              <a:spcAft>
                <a:spcPts val="600"/>
              </a:spcAft>
              <a:buClr>
                <a:srgbClr val="FFE600"/>
              </a:buClr>
              <a:buSzPct val="100000"/>
              <a:buFont typeface="EYInterstate" panose="02000503020000020004" pitchFamily="2" charset="0"/>
              <a:buChar char="•"/>
            </a:pPr>
            <a:r>
              <a:rPr lang="en-US" sz="1600" b="1">
                <a:solidFill>
                  <a:schemeClr val="bg1"/>
                </a:solidFill>
              </a:rPr>
              <a:t>Hundreds </a:t>
            </a:r>
            <a:r>
              <a:rPr lang="en-US" sz="1600">
                <a:solidFill>
                  <a:schemeClr val="bg1"/>
                </a:solidFill>
              </a:rPr>
              <a:t>of ongoing audits of health care providers and payers by various states and </a:t>
            </a:r>
            <a:r>
              <a:rPr lang="en-US" sz="1600" b="1">
                <a:solidFill>
                  <a:schemeClr val="bg1"/>
                </a:solidFill>
              </a:rPr>
              <a:t>third-party contract auditors</a:t>
            </a:r>
          </a:p>
          <a:p>
            <a:pPr marL="285750" indent="-285750">
              <a:spcAft>
                <a:spcPts val="600"/>
              </a:spcAft>
              <a:buClr>
                <a:srgbClr val="FFE600"/>
              </a:buClr>
              <a:buSzPct val="100000"/>
              <a:buFont typeface="EYInterstate" panose="02000503020000020004" pitchFamily="2" charset="0"/>
              <a:buChar char="•"/>
            </a:pPr>
            <a:r>
              <a:rPr lang="en-US" sz="1600">
                <a:solidFill>
                  <a:schemeClr val="bg1"/>
                </a:solidFill>
              </a:rPr>
              <a:t>Audit duration of </a:t>
            </a:r>
            <a:r>
              <a:rPr lang="en-US" sz="1600" b="1">
                <a:solidFill>
                  <a:schemeClr val="bg1"/>
                </a:solidFill>
              </a:rPr>
              <a:t>three to five years </a:t>
            </a:r>
            <a:r>
              <a:rPr lang="en-US" sz="1600">
                <a:solidFill>
                  <a:schemeClr val="bg1"/>
                </a:solidFill>
              </a:rPr>
              <a:t>or more</a:t>
            </a:r>
          </a:p>
          <a:p>
            <a:pPr marL="285750" indent="-285750">
              <a:spcAft>
                <a:spcPts val="600"/>
              </a:spcAft>
              <a:buClr>
                <a:srgbClr val="FFE600"/>
              </a:buClr>
              <a:buSzPct val="100000"/>
              <a:buFont typeface="EYInterstate" panose="02000503020000020004" pitchFamily="2" charset="0"/>
              <a:buChar char="•"/>
            </a:pPr>
            <a:r>
              <a:rPr lang="en-US" sz="1600">
                <a:solidFill>
                  <a:schemeClr val="bg1"/>
                </a:solidFill>
              </a:rPr>
              <a:t>Negotiation of </a:t>
            </a:r>
            <a:r>
              <a:rPr lang="en-US" sz="1600" b="1">
                <a:solidFill>
                  <a:schemeClr val="bg1"/>
                </a:solidFill>
              </a:rPr>
              <a:t>audit resolution agreements </a:t>
            </a:r>
            <a:r>
              <a:rPr lang="en-US" sz="1600">
                <a:solidFill>
                  <a:schemeClr val="bg1"/>
                </a:solidFill>
              </a:rPr>
              <a:t>(ARAs)</a:t>
            </a:r>
          </a:p>
          <a:p>
            <a:pPr marL="285750" indent="-285750">
              <a:spcAft>
                <a:spcPts val="600"/>
              </a:spcAft>
              <a:buClr>
                <a:srgbClr val="FFE600"/>
              </a:buClr>
              <a:buSzPct val="100000"/>
              <a:buFont typeface="EYInterstate" panose="02000503020000020004" pitchFamily="2" charset="0"/>
              <a:buChar char="•"/>
            </a:pPr>
            <a:r>
              <a:rPr lang="en-US" sz="1600">
                <a:solidFill>
                  <a:schemeClr val="bg1"/>
                </a:solidFill>
              </a:rPr>
              <a:t>Focus on patient-credit balances (providers) and uncashed claim checks (payers)</a:t>
            </a:r>
          </a:p>
        </p:txBody>
      </p:sp>
      <p:sp>
        <p:nvSpPr>
          <p:cNvPr id="26" name="Rectangle 25">
            <a:extLst>
              <a:ext uri="{FF2B5EF4-FFF2-40B4-BE49-F238E27FC236}">
                <a16:creationId xmlns:a16="http://schemas.microsoft.com/office/drawing/2014/main" id="{F1BF1777-AE4E-475E-A8E4-6C734B34F072}"/>
              </a:ext>
            </a:extLst>
          </p:cNvPr>
          <p:cNvSpPr/>
          <p:nvPr/>
        </p:nvSpPr>
        <p:spPr>
          <a:xfrm>
            <a:off x="457201" y="3080293"/>
            <a:ext cx="8229600" cy="146193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74320" indent="-274320">
              <a:spcAft>
                <a:spcPts val="600"/>
              </a:spcAft>
            </a:pPr>
            <a:r>
              <a:rPr lang="en-US" sz="1600" dirty="0">
                <a:solidFill>
                  <a:schemeClr val="bg1"/>
                </a:solidFill>
              </a:rPr>
              <a:t>Primary </a:t>
            </a:r>
            <a:r>
              <a:rPr lang="en-US" sz="1600" b="1" dirty="0">
                <a:solidFill>
                  <a:schemeClr val="bg1"/>
                </a:solidFill>
              </a:rPr>
              <a:t>provider</a:t>
            </a:r>
            <a:r>
              <a:rPr lang="en-US" sz="1600" dirty="0">
                <a:solidFill>
                  <a:schemeClr val="bg1"/>
                </a:solidFill>
              </a:rPr>
              <a:t> exposure:</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Discussion of contracts between providers and payers as it relates to overpayments by the payers</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State insurance commission recoupment laws</a:t>
            </a:r>
          </a:p>
          <a:p>
            <a:pPr marL="285750" indent="-285750">
              <a:spcAft>
                <a:spcPts val="600"/>
              </a:spcAft>
              <a:buClr>
                <a:srgbClr val="FFE600"/>
              </a:buClr>
              <a:buSzPct val="100000"/>
              <a:buFont typeface="EYInterstate" panose="02000503020000020004" pitchFamily="2" charset="0"/>
              <a:buChar char="•"/>
            </a:pPr>
            <a:r>
              <a:rPr lang="en-US" sz="1600" dirty="0">
                <a:solidFill>
                  <a:schemeClr val="bg1"/>
                </a:solidFill>
              </a:rPr>
              <a:t>Focus on patient credits created by self-pay</a:t>
            </a:r>
          </a:p>
        </p:txBody>
      </p:sp>
      <p:cxnSp>
        <p:nvCxnSpPr>
          <p:cNvPr id="27" name="Straight Connector 26">
            <a:extLst>
              <a:ext uri="{FF2B5EF4-FFF2-40B4-BE49-F238E27FC236}">
                <a16:creationId xmlns:a16="http://schemas.microsoft.com/office/drawing/2014/main" id="{0303433A-A7B7-4717-B3BA-012ED3B196B6}"/>
              </a:ext>
            </a:extLst>
          </p:cNvPr>
          <p:cNvCxnSpPr>
            <a:cxnSpLocks/>
          </p:cNvCxnSpPr>
          <p:nvPr/>
        </p:nvCxnSpPr>
        <p:spPr>
          <a:xfrm>
            <a:off x="457200" y="2859490"/>
            <a:ext cx="8229600"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CB262C5E-2508-43B6-9089-EF29EDF794CF}"/>
              </a:ext>
            </a:extLst>
          </p:cNvPr>
          <p:cNvSpPr/>
          <p:nvPr/>
        </p:nvSpPr>
        <p:spPr>
          <a:xfrm>
            <a:off x="457201" y="5031963"/>
            <a:ext cx="8229600" cy="92333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nchorCtr="0">
            <a:spAutoFit/>
          </a:bodyPr>
          <a:lstStyle/>
          <a:p>
            <a:pPr marL="274320" indent="-274320">
              <a:spcAft>
                <a:spcPts val="600"/>
              </a:spcAft>
            </a:pPr>
            <a:r>
              <a:rPr lang="en-US" sz="1600" dirty="0">
                <a:solidFill>
                  <a:schemeClr val="bg1"/>
                </a:solidFill>
              </a:rPr>
              <a:t>Primary </a:t>
            </a:r>
            <a:r>
              <a:rPr lang="en-US" sz="1600" b="1" dirty="0">
                <a:solidFill>
                  <a:schemeClr val="bg1"/>
                </a:solidFill>
              </a:rPr>
              <a:t>payer</a:t>
            </a:r>
            <a:r>
              <a:rPr lang="en-US" sz="1600" dirty="0">
                <a:solidFill>
                  <a:schemeClr val="bg1"/>
                </a:solidFill>
              </a:rPr>
              <a:t> exposure:</a:t>
            </a:r>
          </a:p>
          <a:p>
            <a:pPr marL="285750" indent="-285750">
              <a:spcAft>
                <a:spcPts val="600"/>
              </a:spcAft>
              <a:buClr>
                <a:srgbClr val="FFE600"/>
              </a:buClr>
              <a:buSzPct val="100000"/>
              <a:buFont typeface="EYInterstate" panose="02000503020000020004" pitchFamily="2" charset="0"/>
              <a:buChar char="•"/>
            </a:pPr>
            <a:r>
              <a:rPr lang="en-IN" sz="1600" dirty="0">
                <a:solidFill>
                  <a:schemeClr val="bg1"/>
                </a:solidFill>
              </a:rPr>
              <a:t>Uncashed claims payments</a:t>
            </a:r>
          </a:p>
          <a:p>
            <a:pPr marL="285750" indent="-285750">
              <a:spcAft>
                <a:spcPts val="600"/>
              </a:spcAft>
              <a:buClr>
                <a:srgbClr val="FFE600"/>
              </a:buClr>
              <a:buSzPct val="100000"/>
              <a:buFont typeface="EYInterstate" panose="02000503020000020004" pitchFamily="2" charset="0"/>
              <a:buChar char="•"/>
            </a:pPr>
            <a:r>
              <a:rPr lang="en-IN" sz="1600" dirty="0">
                <a:solidFill>
                  <a:schemeClr val="bg1"/>
                </a:solidFill>
              </a:rPr>
              <a:t>Potential for overreporting due to lack of outreach and research</a:t>
            </a:r>
          </a:p>
        </p:txBody>
      </p:sp>
      <p:cxnSp>
        <p:nvCxnSpPr>
          <p:cNvPr id="29" name="Straight Connector 28">
            <a:extLst>
              <a:ext uri="{FF2B5EF4-FFF2-40B4-BE49-F238E27FC236}">
                <a16:creationId xmlns:a16="http://schemas.microsoft.com/office/drawing/2014/main" id="{6DAAC990-3643-4BF8-9AB6-1EE11D1493B1}"/>
              </a:ext>
            </a:extLst>
          </p:cNvPr>
          <p:cNvCxnSpPr>
            <a:cxnSpLocks/>
          </p:cNvCxnSpPr>
          <p:nvPr/>
        </p:nvCxnSpPr>
        <p:spPr>
          <a:xfrm>
            <a:off x="457200" y="4811161"/>
            <a:ext cx="8229600" cy="0"/>
          </a:xfrm>
          <a:prstGeom prst="line">
            <a:avLst/>
          </a:prstGeom>
          <a:ln w="9525">
            <a:solidFill>
              <a:srgbClr val="C4C4CD"/>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9912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9E31546D-F5E6-450D-86B1-39E18715903B}"/>
              </a:ext>
            </a:extLst>
          </p:cNvPr>
          <p:cNvGraphicFramePr>
            <a:graphicFrameLocks noChangeAspect="1"/>
          </p:cNvGraphicFramePr>
          <p:nvPr>
            <p:custDataLst>
              <p:tags r:id="rId1"/>
            </p:custDataLst>
            <p:extLst>
              <p:ext uri="{D42A27DB-BD31-4B8C-83A1-F6EECF244321}">
                <p14:modId xmlns:p14="http://schemas.microsoft.com/office/powerpoint/2010/main" val="200473266"/>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11" name="Object 10" hidden="1">
                        <a:extLst>
                          <a:ext uri="{FF2B5EF4-FFF2-40B4-BE49-F238E27FC236}">
                            <a16:creationId xmlns:a16="http://schemas.microsoft.com/office/drawing/2014/main" id="{9E31546D-F5E6-450D-86B1-39E18715903B}"/>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FC52A639-D093-4B55-8B5E-803F21A43081}"/>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US"/>
              <a:t>Common areas of liability and real-life examples</a:t>
            </a:r>
          </a:p>
        </p:txBody>
      </p:sp>
      <p:sp>
        <p:nvSpPr>
          <p:cNvPr id="3" name="Content Placeholder 2"/>
          <p:cNvSpPr>
            <a:spLocks noGrp="1"/>
          </p:cNvSpPr>
          <p:nvPr>
            <p:ph idx="4294967295"/>
          </p:nvPr>
        </p:nvSpPr>
        <p:spPr>
          <a:xfrm>
            <a:off x="486026" y="1138238"/>
            <a:ext cx="8200775" cy="4948237"/>
          </a:xfrm>
        </p:spPr>
        <p:txBody>
          <a:bodyPr/>
          <a:lstStyle/>
          <a:p>
            <a:r>
              <a:rPr lang="en-US" dirty="0"/>
              <a:t>Exposure in acquisitions:</a:t>
            </a:r>
          </a:p>
          <a:p>
            <a:pPr lvl="1"/>
            <a:r>
              <a:rPr lang="en-US" dirty="0"/>
              <a:t>Stock vs. asset</a:t>
            </a:r>
          </a:p>
          <a:p>
            <a:r>
              <a:rPr lang="en-US" dirty="0"/>
              <a:t>Inconsistent policies across business units, entities or divisions</a:t>
            </a:r>
          </a:p>
          <a:p>
            <a:r>
              <a:rPr lang="en-US" dirty="0"/>
              <a:t>No centralized UP general ledger holding account</a:t>
            </a:r>
          </a:p>
          <a:p>
            <a:r>
              <a:rPr lang="en-US" dirty="0"/>
              <a:t>Property record details (at a transaction level) not sufficiently maintained in a database that ties to the general ledger holding account</a:t>
            </a:r>
          </a:p>
          <a:p>
            <a:r>
              <a:rPr lang="en-US" dirty="0"/>
              <a:t>Poor record retention to support prior filings (15 years)</a:t>
            </a:r>
          </a:p>
          <a:p>
            <a:r>
              <a:rPr lang="en-US" dirty="0"/>
              <a:t>Automatic escheatment for small balances? (internal business decision)</a:t>
            </a:r>
          </a:p>
          <a:p>
            <a:r>
              <a:rPr lang="en-US" dirty="0"/>
              <a:t>Small-dollar write-off policy</a:t>
            </a:r>
          </a:p>
          <a:p>
            <a:r>
              <a:rPr lang="en-US" dirty="0"/>
              <a:t>Voiding checks for stale date</a:t>
            </a:r>
          </a:p>
          <a:p>
            <a:r>
              <a:rPr lang="en-US" dirty="0"/>
              <a:t>Process to review aged transactions, but not until dormant — three to five years later</a:t>
            </a:r>
          </a:p>
        </p:txBody>
      </p:sp>
    </p:spTree>
    <p:extLst>
      <p:ext uri="{BB962C8B-B14F-4D97-AF65-F5344CB8AC3E}">
        <p14:creationId xmlns:p14="http://schemas.microsoft.com/office/powerpoint/2010/main" val="3640965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F4A2BF88-ADD5-41F2-9697-BBF3E9829296}"/>
              </a:ext>
            </a:extLst>
          </p:cNvPr>
          <p:cNvGraphicFramePr>
            <a:graphicFrameLocks noChangeAspect="1"/>
          </p:cNvGraphicFramePr>
          <p:nvPr>
            <p:custDataLst>
              <p:tags r:id="rId1"/>
            </p:custDataLst>
            <p:extLst>
              <p:ext uri="{D42A27DB-BD31-4B8C-83A1-F6EECF244321}">
                <p14:modId xmlns:p14="http://schemas.microsoft.com/office/powerpoint/2010/main" val="33750983"/>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F4A2BF88-ADD5-41F2-9697-BBF3E9829296}"/>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7BC85C58-7611-42DC-A24A-59B3F6DD789E}"/>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a:lstStyle/>
          <a:p>
            <a:r>
              <a:rPr lang="en-US"/>
              <a:t>Tips for audit readiness</a:t>
            </a:r>
          </a:p>
        </p:txBody>
      </p:sp>
      <p:sp>
        <p:nvSpPr>
          <p:cNvPr id="3" name="Content Placeholder 2"/>
          <p:cNvSpPr>
            <a:spLocks noGrp="1"/>
          </p:cNvSpPr>
          <p:nvPr>
            <p:ph idx="4294967295"/>
          </p:nvPr>
        </p:nvSpPr>
        <p:spPr>
          <a:xfrm>
            <a:off x="469232" y="1138238"/>
            <a:ext cx="5667375" cy="4948237"/>
          </a:xfrm>
        </p:spPr>
        <p:txBody>
          <a:bodyPr/>
          <a:lstStyle/>
          <a:p>
            <a:r>
              <a:rPr lang="en-US" sz="1800" dirty="0">
                <a:solidFill>
                  <a:schemeClr val="bg1">
                    <a:lumMod val="100000"/>
                  </a:schemeClr>
                </a:solidFill>
              </a:rPr>
              <a:t>Gather, and be organized on, your prior compliance and/or audit and voluntary disclosure agreement (VDA) history</a:t>
            </a:r>
          </a:p>
          <a:p>
            <a:r>
              <a:rPr lang="en-US" sz="1800" dirty="0">
                <a:solidFill>
                  <a:schemeClr val="bg1">
                    <a:lumMod val="100000"/>
                  </a:schemeClr>
                </a:solidFill>
              </a:rPr>
              <a:t>Assess whether internal accounting policies or processes have created hidden liabilities (write-offs)</a:t>
            </a:r>
          </a:p>
          <a:p>
            <a:r>
              <a:rPr lang="en-US" sz="1800" dirty="0">
                <a:solidFill>
                  <a:schemeClr val="bg1">
                    <a:lumMod val="100000"/>
                  </a:schemeClr>
                </a:solidFill>
              </a:rPr>
              <a:t>Assess check-voiding policy</a:t>
            </a:r>
          </a:p>
          <a:p>
            <a:r>
              <a:rPr lang="en-US" sz="1800" dirty="0">
                <a:solidFill>
                  <a:schemeClr val="bg1">
                    <a:lumMod val="100000"/>
                  </a:schemeClr>
                </a:solidFill>
              </a:rPr>
              <a:t>Understand historical look-back implications and possible extrapolation and/or estimation in your state of formation</a:t>
            </a:r>
          </a:p>
          <a:p>
            <a:r>
              <a:rPr lang="en-US" sz="1800" dirty="0">
                <a:solidFill>
                  <a:schemeClr val="bg1">
                    <a:lumMod val="100000"/>
                  </a:schemeClr>
                </a:solidFill>
              </a:rPr>
              <a:t>Understand your record retention policies and the “</a:t>
            </a:r>
            <a:r>
              <a:rPr lang="en-US" sz="1800" dirty="0" err="1">
                <a:solidFill>
                  <a:schemeClr val="bg1">
                    <a:lumMod val="100000"/>
                  </a:schemeClr>
                </a:solidFill>
              </a:rPr>
              <a:t>researchability</a:t>
            </a:r>
            <a:r>
              <a:rPr lang="en-US" sz="1800" dirty="0">
                <a:solidFill>
                  <a:schemeClr val="bg1">
                    <a:lumMod val="100000"/>
                  </a:schemeClr>
                </a:solidFill>
              </a:rPr>
              <a:t>” of records</a:t>
            </a:r>
          </a:p>
          <a:p>
            <a:r>
              <a:rPr lang="en-US" sz="1800" dirty="0">
                <a:solidFill>
                  <a:schemeClr val="bg1">
                    <a:lumMod val="100000"/>
                  </a:schemeClr>
                </a:solidFill>
              </a:rPr>
              <a:t>Understand the impact of responding to document requests</a:t>
            </a:r>
          </a:p>
        </p:txBody>
      </p:sp>
      <p:sp>
        <p:nvSpPr>
          <p:cNvPr id="27" name="AutoShape 3">
            <a:extLst>
              <a:ext uri="{FF2B5EF4-FFF2-40B4-BE49-F238E27FC236}">
                <a16:creationId xmlns:a16="http://schemas.microsoft.com/office/drawing/2014/main" id="{74C316D1-01BB-4B60-9A30-AE1CCC6DC270}"/>
              </a:ext>
            </a:extLst>
          </p:cNvPr>
          <p:cNvSpPr>
            <a:spLocks noChangeArrowheads="1"/>
          </p:cNvSpPr>
          <p:nvPr/>
        </p:nvSpPr>
        <p:spPr bwMode="gray">
          <a:xfrm rot="5400000">
            <a:off x="6896938" y="4293439"/>
            <a:ext cx="1361987" cy="2227262"/>
          </a:xfrm>
          <a:prstGeom prst="chevron">
            <a:avLst>
              <a:gd name="adj" fmla="val 30335"/>
            </a:avLst>
          </a:prstGeom>
          <a:solidFill>
            <a:srgbClr val="747480"/>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17" name="AutoShape 2">
            <a:extLst>
              <a:ext uri="{FF2B5EF4-FFF2-40B4-BE49-F238E27FC236}">
                <a16:creationId xmlns:a16="http://schemas.microsoft.com/office/drawing/2014/main" id="{18CC320C-04BD-4EFD-8406-C0C86827C6AE}"/>
              </a:ext>
            </a:extLst>
          </p:cNvPr>
          <p:cNvSpPr>
            <a:spLocks noChangeArrowheads="1"/>
          </p:cNvSpPr>
          <p:nvPr/>
        </p:nvSpPr>
        <p:spPr bwMode="gray">
          <a:xfrm rot="5400000">
            <a:off x="6971867" y="630352"/>
            <a:ext cx="1212127" cy="2227263"/>
          </a:xfrm>
          <a:prstGeom prst="homePlate">
            <a:avLst>
              <a:gd name="adj" fmla="val 30334"/>
            </a:avLst>
          </a:prstGeom>
          <a:solidFill>
            <a:schemeClr val="tx2"/>
          </a:solidFill>
          <a:ln w="12700">
            <a:noFill/>
            <a:miter lim="800000"/>
            <a:headEnd/>
            <a:tailEnd/>
          </a:ln>
          <a:effectLst/>
        </p:spPr>
        <p:txBody>
          <a:bodyPr wrap="square" lIns="26986" tIns="26986" rIns="26986" bIns="26986" anchor="ctr" anchorCtr="0"/>
          <a:lstStyle/>
          <a:p>
            <a:pPr algn="ctr" defTabSz="600945" eaLnBrk="0" hangingPunct="0">
              <a:buClr>
                <a:srgbClr val="969696"/>
              </a:buClr>
              <a:tabLst>
                <a:tab pos="492225" algn="l"/>
                <a:tab pos="984449" algn="l"/>
              </a:tabLst>
            </a:pPr>
            <a:endParaRPr lang="en-US" sz="1600" b="1" noProof="1"/>
          </a:p>
        </p:txBody>
      </p:sp>
      <p:sp>
        <p:nvSpPr>
          <p:cNvPr id="18" name="AutoShape 3">
            <a:extLst>
              <a:ext uri="{FF2B5EF4-FFF2-40B4-BE49-F238E27FC236}">
                <a16:creationId xmlns:a16="http://schemas.microsoft.com/office/drawing/2014/main" id="{4AE72416-0B5B-45C4-A7EE-4739A2BA8B2E}"/>
              </a:ext>
            </a:extLst>
          </p:cNvPr>
          <p:cNvSpPr>
            <a:spLocks noChangeArrowheads="1"/>
          </p:cNvSpPr>
          <p:nvPr/>
        </p:nvSpPr>
        <p:spPr bwMode="gray">
          <a:xfrm rot="5400000">
            <a:off x="6887166" y="1500487"/>
            <a:ext cx="1381530" cy="2227263"/>
          </a:xfrm>
          <a:prstGeom prst="chevron">
            <a:avLst>
              <a:gd name="adj" fmla="val 28548"/>
            </a:avLst>
          </a:prstGeom>
          <a:solidFill>
            <a:srgbClr val="747480"/>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19" name="AutoShape 3">
            <a:extLst>
              <a:ext uri="{FF2B5EF4-FFF2-40B4-BE49-F238E27FC236}">
                <a16:creationId xmlns:a16="http://schemas.microsoft.com/office/drawing/2014/main" id="{31E28616-ED2B-4E4C-9C0E-7D8FA8C77F3A}"/>
              </a:ext>
            </a:extLst>
          </p:cNvPr>
          <p:cNvSpPr>
            <a:spLocks noChangeArrowheads="1"/>
          </p:cNvSpPr>
          <p:nvPr/>
        </p:nvSpPr>
        <p:spPr bwMode="gray">
          <a:xfrm rot="5400000">
            <a:off x="6887166" y="2443780"/>
            <a:ext cx="1381530" cy="2227263"/>
          </a:xfrm>
          <a:prstGeom prst="chevron">
            <a:avLst>
              <a:gd name="adj" fmla="val 27578"/>
            </a:avLst>
          </a:prstGeom>
          <a:solidFill>
            <a:srgbClr val="C4C4CD"/>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20" name="AutoShape 3">
            <a:extLst>
              <a:ext uri="{FF2B5EF4-FFF2-40B4-BE49-F238E27FC236}">
                <a16:creationId xmlns:a16="http://schemas.microsoft.com/office/drawing/2014/main" id="{B1C8A4F6-3DE2-4B68-9384-F9F8B575B0B9}"/>
              </a:ext>
            </a:extLst>
          </p:cNvPr>
          <p:cNvSpPr>
            <a:spLocks noChangeArrowheads="1"/>
          </p:cNvSpPr>
          <p:nvPr/>
        </p:nvSpPr>
        <p:spPr bwMode="gray">
          <a:xfrm rot="5400000">
            <a:off x="6887166" y="3387073"/>
            <a:ext cx="1381530" cy="2227263"/>
          </a:xfrm>
          <a:prstGeom prst="chevron">
            <a:avLst>
              <a:gd name="adj" fmla="val 31458"/>
            </a:avLst>
          </a:prstGeom>
          <a:solidFill>
            <a:schemeClr val="bg1"/>
          </a:solidFill>
          <a:ln w="12700">
            <a:noFill/>
            <a:miter lim="800000"/>
            <a:headEnd/>
            <a:tailEnd/>
          </a:ln>
          <a:effectLst/>
        </p:spPr>
        <p:txBody>
          <a:bodyPr wrap="square" lIns="26986" tIns="26986" rIns="26986" bIns="26986" anchor="ctr" anchorCtr="0"/>
          <a:lstStyle/>
          <a:p>
            <a:pPr algn="ctr" defTabSz="600945" eaLnBrk="0" hangingPunct="0">
              <a:buClr>
                <a:srgbClr val="969696"/>
              </a:buClr>
            </a:pPr>
            <a:endParaRPr lang="en-US" sz="1600" b="1" noProof="1">
              <a:cs typeface="Arial" charset="0"/>
            </a:endParaRPr>
          </a:p>
        </p:txBody>
      </p:sp>
      <p:sp>
        <p:nvSpPr>
          <p:cNvPr id="22" name="TextBox 21">
            <a:extLst>
              <a:ext uri="{FF2B5EF4-FFF2-40B4-BE49-F238E27FC236}">
                <a16:creationId xmlns:a16="http://schemas.microsoft.com/office/drawing/2014/main" id="{52C62D0F-DB2A-474D-99B3-199893B6A6BB}"/>
              </a:ext>
            </a:extLst>
          </p:cNvPr>
          <p:cNvSpPr txBox="1"/>
          <p:nvPr/>
        </p:nvSpPr>
        <p:spPr>
          <a:xfrm>
            <a:off x="6648463" y="1359963"/>
            <a:ext cx="1869898" cy="520128"/>
          </a:xfrm>
          <a:prstGeom prst="rect">
            <a:avLst/>
          </a:prstGeom>
          <a:noFill/>
        </p:spPr>
        <p:txBody>
          <a:bodyPr wrap="square" lIns="0" tIns="27418" rIns="0" bIns="0" rtlCol="0" anchor="ctr">
            <a:spAutoFit/>
          </a:bodyPr>
          <a:lstStyle/>
          <a:p>
            <a:pPr algn="ctr">
              <a:buClr>
                <a:schemeClr val="accent2"/>
              </a:buClr>
              <a:buSzPct val="70000"/>
            </a:pPr>
            <a:r>
              <a:rPr lang="en-US" sz="1600"/>
              <a:t>High-level review and strategy</a:t>
            </a:r>
          </a:p>
        </p:txBody>
      </p:sp>
      <p:sp>
        <p:nvSpPr>
          <p:cNvPr id="23" name="TextBox 22">
            <a:extLst>
              <a:ext uri="{FF2B5EF4-FFF2-40B4-BE49-F238E27FC236}">
                <a16:creationId xmlns:a16="http://schemas.microsoft.com/office/drawing/2014/main" id="{45324408-7D76-47B6-BDBD-BADB4141D948}"/>
              </a:ext>
            </a:extLst>
          </p:cNvPr>
          <p:cNvSpPr txBox="1"/>
          <p:nvPr/>
        </p:nvSpPr>
        <p:spPr>
          <a:xfrm>
            <a:off x="6759568" y="2561395"/>
            <a:ext cx="1601094" cy="289014"/>
          </a:xfrm>
          <a:prstGeom prst="rect">
            <a:avLst/>
          </a:prstGeom>
          <a:noFill/>
        </p:spPr>
        <p:txBody>
          <a:bodyPr wrap="square" lIns="0" tIns="27418" rIns="0" bIns="0" rtlCol="0" anchor="ctr">
            <a:spAutoFit/>
          </a:bodyPr>
          <a:lstStyle/>
          <a:p>
            <a:pPr algn="ctr">
              <a:buClr>
                <a:schemeClr val="accent2"/>
              </a:buClr>
              <a:buSzPct val="70000"/>
            </a:pPr>
            <a:r>
              <a:rPr lang="en-US" sz="1600">
                <a:solidFill>
                  <a:schemeClr val="bg1"/>
                </a:solidFill>
              </a:rPr>
              <a:t>Gather data</a:t>
            </a:r>
          </a:p>
        </p:txBody>
      </p:sp>
      <p:sp>
        <p:nvSpPr>
          <p:cNvPr id="24" name="TextBox 23">
            <a:extLst>
              <a:ext uri="{FF2B5EF4-FFF2-40B4-BE49-F238E27FC236}">
                <a16:creationId xmlns:a16="http://schemas.microsoft.com/office/drawing/2014/main" id="{A959E968-89F0-48D1-B58D-0BD3C97F920C}"/>
              </a:ext>
            </a:extLst>
          </p:cNvPr>
          <p:cNvSpPr txBox="1"/>
          <p:nvPr/>
        </p:nvSpPr>
        <p:spPr>
          <a:xfrm>
            <a:off x="6450214" y="3463678"/>
            <a:ext cx="2221143" cy="273907"/>
          </a:xfrm>
          <a:prstGeom prst="rect">
            <a:avLst/>
          </a:prstGeom>
          <a:noFill/>
        </p:spPr>
        <p:txBody>
          <a:bodyPr wrap="square" lIns="0" tIns="27418" rIns="0" bIns="0" rtlCol="0" anchor="ctr">
            <a:spAutoFit/>
          </a:bodyPr>
          <a:lstStyle/>
          <a:p>
            <a:pPr algn="ctr">
              <a:buClr>
                <a:schemeClr val="accent2"/>
              </a:buClr>
              <a:buSzPct val="70000"/>
            </a:pPr>
            <a:r>
              <a:rPr lang="en-US" sz="1600"/>
              <a:t>Refine populations</a:t>
            </a:r>
          </a:p>
        </p:txBody>
      </p:sp>
      <p:sp>
        <p:nvSpPr>
          <p:cNvPr id="25" name="TextBox 24">
            <a:extLst>
              <a:ext uri="{FF2B5EF4-FFF2-40B4-BE49-F238E27FC236}">
                <a16:creationId xmlns:a16="http://schemas.microsoft.com/office/drawing/2014/main" id="{6DECBFEC-F117-425E-AC91-CE3AA6137F61}"/>
              </a:ext>
            </a:extLst>
          </p:cNvPr>
          <p:cNvSpPr txBox="1"/>
          <p:nvPr/>
        </p:nvSpPr>
        <p:spPr>
          <a:xfrm>
            <a:off x="6670961" y="4283484"/>
            <a:ext cx="1847401" cy="548817"/>
          </a:xfrm>
          <a:prstGeom prst="rect">
            <a:avLst/>
          </a:prstGeom>
          <a:noFill/>
        </p:spPr>
        <p:txBody>
          <a:bodyPr wrap="square" lIns="0" tIns="27418" rIns="0" bIns="0" rtlCol="0" anchor="ctr">
            <a:spAutoFit/>
          </a:bodyPr>
          <a:lstStyle/>
          <a:p>
            <a:pPr algn="ctr">
              <a:buClr>
                <a:schemeClr val="accent2"/>
              </a:buClr>
              <a:buSzPct val="70000"/>
            </a:pPr>
            <a:r>
              <a:rPr lang="en-US" sz="1600"/>
              <a:t>Research and remediation</a:t>
            </a:r>
          </a:p>
        </p:txBody>
      </p:sp>
      <p:sp>
        <p:nvSpPr>
          <p:cNvPr id="26" name="TextBox 25">
            <a:extLst>
              <a:ext uri="{FF2B5EF4-FFF2-40B4-BE49-F238E27FC236}">
                <a16:creationId xmlns:a16="http://schemas.microsoft.com/office/drawing/2014/main" id="{1F581DB6-C9A6-4793-BE55-ACE12BE00281}"/>
              </a:ext>
            </a:extLst>
          </p:cNvPr>
          <p:cNvSpPr txBox="1"/>
          <p:nvPr/>
        </p:nvSpPr>
        <p:spPr>
          <a:xfrm>
            <a:off x="6759568" y="5231304"/>
            <a:ext cx="1601094" cy="548817"/>
          </a:xfrm>
          <a:prstGeom prst="rect">
            <a:avLst/>
          </a:prstGeom>
          <a:noFill/>
        </p:spPr>
        <p:txBody>
          <a:bodyPr wrap="square" lIns="0" tIns="27418" rIns="0" bIns="0" rtlCol="0" anchor="ctr">
            <a:spAutoFit/>
          </a:bodyPr>
          <a:lstStyle/>
          <a:p>
            <a:pPr algn="ctr">
              <a:buClr>
                <a:schemeClr val="accent2"/>
              </a:buClr>
              <a:buSzPct val="70000"/>
            </a:pPr>
            <a:r>
              <a:rPr lang="en-US" sz="1600">
                <a:solidFill>
                  <a:schemeClr val="bg1"/>
                </a:solidFill>
              </a:rPr>
              <a:t>Liability review and settlement</a:t>
            </a:r>
          </a:p>
        </p:txBody>
      </p:sp>
    </p:spTree>
    <p:extLst>
      <p:ext uri="{BB962C8B-B14F-4D97-AF65-F5344CB8AC3E}">
        <p14:creationId xmlns:p14="http://schemas.microsoft.com/office/powerpoint/2010/main" val="5548218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1384995"/>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lnSpc>
                <a:spcPct val="100000"/>
              </a:lnSpc>
              <a:defRPr/>
            </a:pPr>
            <a:r>
              <a:rPr lang="en-US" b="0">
                <a:solidFill>
                  <a:srgbClr val="2E2E38"/>
                </a:solidFill>
                <a:latin typeface="EYInterstate Light" panose="02000506000000020004" pitchFamily="2" charset="0"/>
              </a:rPr>
              <a:t>Internal accounting leading practices</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000" b="0" i="0" u="none" strike="noStrike" kern="1200" cap="none" spc="0" normalizeH="0" baseline="0" noProof="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118879538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14DC9F2-877D-4939-BAD3-A96F85CA0BB1}"/>
              </a:ext>
            </a:extLst>
          </p:cNvPr>
          <p:cNvGraphicFramePr>
            <a:graphicFrameLocks noChangeAspect="1"/>
          </p:cNvGraphicFramePr>
          <p:nvPr>
            <p:custDataLst>
              <p:tags r:id="rId1"/>
            </p:custDataLst>
            <p:extLst>
              <p:ext uri="{D42A27DB-BD31-4B8C-83A1-F6EECF244321}">
                <p14:modId xmlns:p14="http://schemas.microsoft.com/office/powerpoint/2010/main" val="582760438"/>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6" name="Object 5" hidden="1">
                        <a:extLst>
                          <a:ext uri="{FF2B5EF4-FFF2-40B4-BE49-F238E27FC236}">
                            <a16:creationId xmlns:a16="http://schemas.microsoft.com/office/drawing/2014/main" id="{214DC9F2-877D-4939-BAD3-A96F85CA0BB1}"/>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B40331E-A46D-4530-BDAE-7EF29AEC9AB3}"/>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4" name="Title 3"/>
          <p:cNvSpPr>
            <a:spLocks noGrp="1"/>
          </p:cNvSpPr>
          <p:nvPr>
            <p:ph type="title"/>
          </p:nvPr>
        </p:nvSpPr>
        <p:spPr/>
        <p:txBody>
          <a:bodyPr vert="horz">
            <a:noAutofit/>
          </a:bodyPr>
          <a:lstStyle/>
          <a:p>
            <a:r>
              <a:rPr lang="en-US"/>
              <a:t>Internal accounting leading practices</a:t>
            </a:r>
          </a:p>
        </p:txBody>
      </p:sp>
      <p:grpSp>
        <p:nvGrpSpPr>
          <p:cNvPr id="10" name="Group 9">
            <a:extLst>
              <a:ext uri="{FF2B5EF4-FFF2-40B4-BE49-F238E27FC236}">
                <a16:creationId xmlns:a16="http://schemas.microsoft.com/office/drawing/2014/main" id="{9BC3FA1B-BFC8-473B-B52B-862463DB627A}"/>
              </a:ext>
            </a:extLst>
          </p:cNvPr>
          <p:cNvGrpSpPr/>
          <p:nvPr/>
        </p:nvGrpSpPr>
        <p:grpSpPr>
          <a:xfrm>
            <a:off x="457201" y="3553237"/>
            <a:ext cx="1865231" cy="2534826"/>
            <a:chOff x="457201" y="3553237"/>
            <a:chExt cx="1865231" cy="2534826"/>
          </a:xfrm>
        </p:grpSpPr>
        <p:sp>
          <p:nvSpPr>
            <p:cNvPr id="17" name="Left Bracket 16">
              <a:extLst>
                <a:ext uri="{FF2B5EF4-FFF2-40B4-BE49-F238E27FC236}">
                  <a16:creationId xmlns:a16="http://schemas.microsoft.com/office/drawing/2014/main" id="{644364E2-F73C-46AC-B513-234B431A475E}"/>
                </a:ext>
              </a:extLst>
            </p:cNvPr>
            <p:cNvSpPr/>
            <p:nvPr/>
          </p:nvSpPr>
          <p:spPr>
            <a:xfrm>
              <a:off x="457201" y="3553237"/>
              <a:ext cx="1865231" cy="2534826"/>
            </a:xfrm>
            <a:prstGeom prst="leftBracket">
              <a:avLst>
                <a:gd name="adj" fmla="val 0"/>
              </a:avLst>
            </a:prstGeom>
            <a:ln w="19050" cap="flat" cmpd="sng" algn="ctr">
              <a:solidFill>
                <a:srgbClr val="C4C4CD"/>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a:p>
          </p:txBody>
        </p:sp>
        <p:sp>
          <p:nvSpPr>
            <p:cNvPr id="18" name="Rectangle 17">
              <a:extLst>
                <a:ext uri="{FF2B5EF4-FFF2-40B4-BE49-F238E27FC236}">
                  <a16:creationId xmlns:a16="http://schemas.microsoft.com/office/drawing/2014/main" id="{D1A1AB50-0F98-454B-BBD1-620AA6174139}"/>
                </a:ext>
              </a:extLst>
            </p:cNvPr>
            <p:cNvSpPr/>
            <p:nvPr/>
          </p:nvSpPr>
          <p:spPr>
            <a:xfrm>
              <a:off x="585830" y="4081987"/>
              <a:ext cx="1731261" cy="1477328"/>
            </a:xfrm>
            <a:prstGeom prst="rect">
              <a:avLst/>
            </a:prstGeom>
          </p:spPr>
          <p:txBody>
            <a:bodyPr wrap="square" lIns="0" tIns="0" rIns="0" bIns="0" anchor="ctr">
              <a:spAutoFit/>
            </a:bodyPr>
            <a:lstStyle/>
            <a:p>
              <a:r>
                <a:rPr lang="en-IN" sz="1600" dirty="0">
                  <a:solidFill>
                    <a:schemeClr val="bg1"/>
                  </a:solidFill>
                </a:rPr>
                <a:t>Identify outstanding checks and patient/customer credit balances each month</a:t>
              </a:r>
            </a:p>
          </p:txBody>
        </p:sp>
      </p:grpSp>
      <p:grpSp>
        <p:nvGrpSpPr>
          <p:cNvPr id="9" name="Group 8">
            <a:extLst>
              <a:ext uri="{FF2B5EF4-FFF2-40B4-BE49-F238E27FC236}">
                <a16:creationId xmlns:a16="http://schemas.microsoft.com/office/drawing/2014/main" id="{1C59E740-EA2F-4473-A87A-9F5ABD2A743C}"/>
              </a:ext>
            </a:extLst>
          </p:cNvPr>
          <p:cNvGrpSpPr/>
          <p:nvPr/>
        </p:nvGrpSpPr>
        <p:grpSpPr>
          <a:xfrm>
            <a:off x="2578657" y="3553237"/>
            <a:ext cx="1865231" cy="2534826"/>
            <a:chOff x="2578657" y="3553237"/>
            <a:chExt cx="1865231" cy="2534826"/>
          </a:xfrm>
        </p:grpSpPr>
        <p:sp>
          <p:nvSpPr>
            <p:cNvPr id="19" name="Left Bracket 18">
              <a:extLst>
                <a:ext uri="{FF2B5EF4-FFF2-40B4-BE49-F238E27FC236}">
                  <a16:creationId xmlns:a16="http://schemas.microsoft.com/office/drawing/2014/main" id="{5FDF6ACE-2A16-4C8F-BFED-9EB14ED04499}"/>
                </a:ext>
              </a:extLst>
            </p:cNvPr>
            <p:cNvSpPr/>
            <p:nvPr/>
          </p:nvSpPr>
          <p:spPr>
            <a:xfrm flipV="1">
              <a:off x="2578657" y="3553237"/>
              <a:ext cx="1865231" cy="2534826"/>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a:p>
          </p:txBody>
        </p:sp>
        <p:sp>
          <p:nvSpPr>
            <p:cNvPr id="20" name="Rectangle 19">
              <a:extLst>
                <a:ext uri="{FF2B5EF4-FFF2-40B4-BE49-F238E27FC236}">
                  <a16:creationId xmlns:a16="http://schemas.microsoft.com/office/drawing/2014/main" id="{EBEB937D-8422-48DB-ABF8-F24B7575FC45}"/>
                </a:ext>
              </a:extLst>
            </p:cNvPr>
            <p:cNvSpPr/>
            <p:nvPr/>
          </p:nvSpPr>
          <p:spPr>
            <a:xfrm>
              <a:off x="2707286" y="4081986"/>
              <a:ext cx="1731261" cy="1477328"/>
            </a:xfrm>
            <a:prstGeom prst="rect">
              <a:avLst/>
            </a:prstGeom>
          </p:spPr>
          <p:txBody>
            <a:bodyPr wrap="square" lIns="0" tIns="0" rIns="0" bIns="0" anchor="ctr">
              <a:spAutoFit/>
            </a:bodyPr>
            <a:lstStyle/>
            <a:p>
              <a:r>
                <a:rPr lang="en-IN" sz="1600">
                  <a:solidFill>
                    <a:schemeClr val="bg1"/>
                  </a:solidFill>
                </a:rPr>
                <a:t>Stay current with outreach and research; send search letters, emails or phone calls</a:t>
              </a:r>
            </a:p>
          </p:txBody>
        </p:sp>
      </p:grpSp>
      <p:grpSp>
        <p:nvGrpSpPr>
          <p:cNvPr id="8" name="Group 7">
            <a:extLst>
              <a:ext uri="{FF2B5EF4-FFF2-40B4-BE49-F238E27FC236}">
                <a16:creationId xmlns:a16="http://schemas.microsoft.com/office/drawing/2014/main" id="{96CACFE3-0A2B-457B-B456-BAF6AD7EDDA7}"/>
              </a:ext>
            </a:extLst>
          </p:cNvPr>
          <p:cNvGrpSpPr/>
          <p:nvPr/>
        </p:nvGrpSpPr>
        <p:grpSpPr>
          <a:xfrm>
            <a:off x="4700112" y="3553237"/>
            <a:ext cx="1865231" cy="2534826"/>
            <a:chOff x="4700112" y="3553237"/>
            <a:chExt cx="1865231" cy="2534826"/>
          </a:xfrm>
        </p:grpSpPr>
        <p:sp>
          <p:nvSpPr>
            <p:cNvPr id="21" name="Left Bracket 20">
              <a:extLst>
                <a:ext uri="{FF2B5EF4-FFF2-40B4-BE49-F238E27FC236}">
                  <a16:creationId xmlns:a16="http://schemas.microsoft.com/office/drawing/2014/main" id="{412C13A9-E871-4FBF-B433-8E81525EFB7F}"/>
                </a:ext>
              </a:extLst>
            </p:cNvPr>
            <p:cNvSpPr/>
            <p:nvPr/>
          </p:nvSpPr>
          <p:spPr>
            <a:xfrm>
              <a:off x="4700112" y="3553237"/>
              <a:ext cx="1865231" cy="2534826"/>
            </a:xfrm>
            <a:prstGeom prst="leftBracket">
              <a:avLst>
                <a:gd name="adj" fmla="val 0"/>
              </a:avLst>
            </a:prstGeom>
            <a:ln w="19050" cap="flat" cmpd="sng" algn="ctr">
              <a:solidFill>
                <a:srgbClr val="C4C4CD"/>
              </a:solidFill>
              <a:prstDash val="solid"/>
              <a:round/>
              <a:headEnd type="none" w="med" len="med"/>
              <a:tailEnd type="diamond"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a:p>
          </p:txBody>
        </p:sp>
        <p:sp>
          <p:nvSpPr>
            <p:cNvPr id="22" name="Rectangle 21">
              <a:extLst>
                <a:ext uri="{FF2B5EF4-FFF2-40B4-BE49-F238E27FC236}">
                  <a16:creationId xmlns:a16="http://schemas.microsoft.com/office/drawing/2014/main" id="{622C1D17-584D-4518-8970-215D792C0C22}"/>
                </a:ext>
              </a:extLst>
            </p:cNvPr>
            <p:cNvSpPr/>
            <p:nvPr/>
          </p:nvSpPr>
          <p:spPr>
            <a:xfrm>
              <a:off x="4828741" y="3835767"/>
              <a:ext cx="1731261" cy="1969770"/>
            </a:xfrm>
            <a:prstGeom prst="rect">
              <a:avLst/>
            </a:prstGeom>
          </p:spPr>
          <p:txBody>
            <a:bodyPr wrap="square" lIns="0" tIns="0" rIns="0" bIns="0" anchor="ctr">
              <a:spAutoFit/>
            </a:bodyPr>
            <a:lstStyle/>
            <a:p>
              <a:r>
                <a:rPr lang="en-IN" sz="1600" dirty="0">
                  <a:solidFill>
                    <a:schemeClr val="bg1"/>
                  </a:solidFill>
                </a:rPr>
                <a:t>Keep good </a:t>
              </a:r>
              <a:br>
                <a:rPr lang="en-IN" sz="1600" dirty="0">
                  <a:solidFill>
                    <a:schemeClr val="bg1"/>
                  </a:solidFill>
                </a:rPr>
              </a:br>
              <a:r>
                <a:rPr lang="en-IN" sz="1600" dirty="0">
                  <a:solidFill>
                    <a:schemeClr val="bg1"/>
                  </a:solidFill>
                </a:rPr>
                <a:t>records and documentation; move unresolved items to a centralized general ledger UP holding account</a:t>
              </a:r>
            </a:p>
          </p:txBody>
        </p:sp>
      </p:grpSp>
      <p:grpSp>
        <p:nvGrpSpPr>
          <p:cNvPr id="7" name="Group 6">
            <a:extLst>
              <a:ext uri="{FF2B5EF4-FFF2-40B4-BE49-F238E27FC236}">
                <a16:creationId xmlns:a16="http://schemas.microsoft.com/office/drawing/2014/main" id="{5A443D03-C4FC-421B-BEFD-9A6C631782C6}"/>
              </a:ext>
            </a:extLst>
          </p:cNvPr>
          <p:cNvGrpSpPr/>
          <p:nvPr/>
        </p:nvGrpSpPr>
        <p:grpSpPr>
          <a:xfrm>
            <a:off x="6821570" y="3553237"/>
            <a:ext cx="1865231" cy="2534826"/>
            <a:chOff x="6821570" y="3553237"/>
            <a:chExt cx="1865231" cy="2534826"/>
          </a:xfrm>
        </p:grpSpPr>
        <p:sp>
          <p:nvSpPr>
            <p:cNvPr id="23" name="Left Bracket 22">
              <a:extLst>
                <a:ext uri="{FF2B5EF4-FFF2-40B4-BE49-F238E27FC236}">
                  <a16:creationId xmlns:a16="http://schemas.microsoft.com/office/drawing/2014/main" id="{4CCF4813-D1C9-4753-AB0F-4A73AD01463F}"/>
                </a:ext>
              </a:extLst>
            </p:cNvPr>
            <p:cNvSpPr/>
            <p:nvPr/>
          </p:nvSpPr>
          <p:spPr>
            <a:xfrm flipV="1">
              <a:off x="6821570" y="3553237"/>
              <a:ext cx="1865231" cy="2534826"/>
            </a:xfrm>
            <a:prstGeom prst="leftBracket">
              <a:avLst>
                <a:gd name="adj" fmla="val 0"/>
              </a:avLst>
            </a:prstGeom>
            <a:ln w="19050">
              <a:solidFill>
                <a:schemeClr val="tx2"/>
              </a:solidFill>
              <a:tailEnd type="diamon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IN" sz="1600"/>
            </a:p>
          </p:txBody>
        </p:sp>
        <p:sp>
          <p:nvSpPr>
            <p:cNvPr id="24" name="Rectangle 23">
              <a:extLst>
                <a:ext uri="{FF2B5EF4-FFF2-40B4-BE49-F238E27FC236}">
                  <a16:creationId xmlns:a16="http://schemas.microsoft.com/office/drawing/2014/main" id="{89BF3D01-ADD3-4AB5-B688-C7C7DD7E6715}"/>
                </a:ext>
              </a:extLst>
            </p:cNvPr>
            <p:cNvSpPr/>
            <p:nvPr/>
          </p:nvSpPr>
          <p:spPr>
            <a:xfrm>
              <a:off x="6950199" y="4205096"/>
              <a:ext cx="1731261" cy="1231106"/>
            </a:xfrm>
            <a:prstGeom prst="rect">
              <a:avLst/>
            </a:prstGeom>
          </p:spPr>
          <p:txBody>
            <a:bodyPr wrap="square" lIns="0" tIns="0" rIns="0" bIns="0" anchor="ctr">
              <a:spAutoFit/>
            </a:bodyPr>
            <a:lstStyle/>
            <a:p>
              <a:r>
                <a:rPr lang="en-IN" sz="1600">
                  <a:solidFill>
                    <a:schemeClr val="bg1"/>
                  </a:solidFill>
                </a:rPr>
                <a:t>Perform statutory due diligence and reporting twice per year in all required states</a:t>
              </a:r>
            </a:p>
          </p:txBody>
        </p:sp>
      </p:grpSp>
      <p:pic>
        <p:nvPicPr>
          <p:cNvPr id="25" name="Picture 24">
            <a:extLst>
              <a:ext uri="{FF2B5EF4-FFF2-40B4-BE49-F238E27FC236}">
                <a16:creationId xmlns:a16="http://schemas.microsoft.com/office/drawing/2014/main" id="{7E353DEE-B142-4332-A981-FE29C0907EE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7659" b="32017"/>
          <a:stretch/>
        </p:blipFill>
        <p:spPr>
          <a:xfrm>
            <a:off x="457200" y="1152526"/>
            <a:ext cx="8229602" cy="2212974"/>
          </a:xfrm>
          <a:prstGeom prst="rect">
            <a:avLst/>
          </a:prstGeom>
        </p:spPr>
      </p:pic>
    </p:spTree>
    <p:extLst>
      <p:ext uri="{BB962C8B-B14F-4D97-AF65-F5344CB8AC3E}">
        <p14:creationId xmlns:p14="http://schemas.microsoft.com/office/powerpoint/2010/main" val="12420210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1384995"/>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lnSpc>
                <a:spcPct val="100000"/>
              </a:lnSpc>
              <a:defRPr/>
            </a:pPr>
            <a:r>
              <a:rPr lang="en-US" b="0">
                <a:solidFill>
                  <a:srgbClr val="2E2E38"/>
                </a:solidFill>
                <a:latin typeface="EYInterstate Light" panose="02000506000000020004" pitchFamily="2" charset="0"/>
              </a:rPr>
              <a:t>Compliance and asset recovery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000" b="0" i="0" u="none" strike="noStrike" kern="1200" cap="none" spc="0" normalizeH="0" baseline="0" noProof="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135545598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F1DF2D5A-318E-45B3-B40B-01845BFAFF25}"/>
              </a:ext>
            </a:extLst>
          </p:cNvPr>
          <p:cNvGraphicFramePr>
            <a:graphicFrameLocks noChangeAspect="1"/>
          </p:cNvGraphicFramePr>
          <p:nvPr>
            <p:custDataLst>
              <p:tags r:id="rId1"/>
            </p:custDataLst>
            <p:extLst>
              <p:ext uri="{D42A27DB-BD31-4B8C-83A1-F6EECF244321}">
                <p14:modId xmlns:p14="http://schemas.microsoft.com/office/powerpoint/2010/main" val="179000128"/>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55" imgH="454" progId="TCLayout.ActiveDocument.1">
                  <p:embed/>
                </p:oleObj>
              </mc:Choice>
              <mc:Fallback>
                <p:oleObj name="think-cell Slide" r:id="rId4" imgW="455" imgH="454" progId="TCLayout.ActiveDocument.1">
                  <p:embed/>
                  <p:pic>
                    <p:nvPicPr>
                      <p:cNvPr id="2" name="Object 1" hidden="1">
                        <a:extLst>
                          <a:ext uri="{FF2B5EF4-FFF2-40B4-BE49-F238E27FC236}">
                            <a16:creationId xmlns:a16="http://schemas.microsoft.com/office/drawing/2014/main" id="{F1DF2D5A-318E-45B3-B40B-01845BFAFF25}"/>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7" name="Title 2"/>
          <p:cNvSpPr txBox="1">
            <a:spLocks/>
          </p:cNvSpPr>
          <p:nvPr/>
        </p:nvSpPr>
        <p:spPr>
          <a:xfrm>
            <a:off x="4572000" y="1760787"/>
            <a:ext cx="4119563" cy="1231106"/>
          </a:xfrm>
          <a:prstGeom prst="rect">
            <a:avLst/>
          </a:prstGeom>
        </p:spPr>
        <p:txBody>
          <a:bodyPr vert="horz" wrap="square" lIns="0" tIns="0" rIns="0" bIns="0" rtlCol="0" anchor="t" anchorCtr="0">
            <a:spAutoFit/>
          </a:bodyPr>
          <a:lstStyle>
            <a:lvl1pPr algn="l" defTabSz="1007887" rtl="0" eaLnBrk="1" latinLnBrk="0" hangingPunct="1">
              <a:lnSpc>
                <a:spcPct val="100000"/>
              </a:lnSpc>
              <a:spcBef>
                <a:spcPct val="0"/>
              </a:spcBef>
              <a:buNone/>
              <a:defRPr sz="3600" kern="1200">
                <a:solidFill>
                  <a:schemeClr val="bg1"/>
                </a:solidFill>
                <a:latin typeface="+mj-lt"/>
                <a:ea typeface="+mj-ea"/>
                <a:cs typeface="+mj-cs"/>
              </a:defRPr>
            </a:lvl1pPr>
          </a:lstStyle>
          <a:p>
            <a:r>
              <a:rPr lang="en-GB" sz="4000" b="1" dirty="0">
                <a:solidFill>
                  <a:srgbClr val="FFFFFF"/>
                </a:solidFill>
                <a:latin typeface="EYInterstate Light" panose="02000506000000020004" pitchFamily="2" charset="0"/>
                <a:cs typeface="Arial" panose="020B0604020202020204" pitchFamily="34" charset="0"/>
              </a:rPr>
              <a:t>The </a:t>
            </a:r>
            <a:r>
              <a:rPr lang="en-GB" sz="4000" b="1" dirty="0">
                <a:solidFill>
                  <a:schemeClr val="tx2"/>
                </a:solidFill>
                <a:latin typeface="EYInterstate Light" panose="02000506000000020004" pitchFamily="2" charset="0"/>
                <a:cs typeface="Arial" panose="020B0604020202020204" pitchFamily="34" charset="0"/>
              </a:rPr>
              <a:t>best</a:t>
            </a:r>
            <a:r>
              <a:rPr lang="en-GB" sz="4000" b="1" dirty="0">
                <a:solidFill>
                  <a:srgbClr val="FFFFFF"/>
                </a:solidFill>
                <a:latin typeface="EYInterstate Light" panose="02000506000000020004" pitchFamily="2" charset="0"/>
                <a:cs typeface="Arial" panose="020B0604020202020204" pitchFamily="34" charset="0"/>
              </a:rPr>
              <a:t> </a:t>
            </a:r>
            <a:r>
              <a:rPr lang="en-GB" sz="4000" b="1" dirty="0" err="1">
                <a:solidFill>
                  <a:srgbClr val="FFFFFF"/>
                </a:solidFill>
                <a:latin typeface="EYInterstate Light" panose="02000506000000020004" pitchFamily="2" charset="0"/>
                <a:cs typeface="Arial" panose="020B0604020202020204" pitchFamily="34" charset="0"/>
              </a:rPr>
              <a:t>defense</a:t>
            </a:r>
            <a:endParaRPr lang="en-GB" sz="4000" b="1" dirty="0">
              <a:solidFill>
                <a:srgbClr val="FFFFFF"/>
              </a:solidFill>
              <a:latin typeface="EYInterstate Light" panose="02000506000000020004" pitchFamily="2" charset="0"/>
              <a:cs typeface="Arial" panose="020B0604020202020204" pitchFamily="34" charset="0"/>
            </a:endParaRPr>
          </a:p>
          <a:p>
            <a:r>
              <a:rPr lang="en-GB" sz="4000" b="1" dirty="0">
                <a:solidFill>
                  <a:srgbClr val="FFFFFF"/>
                </a:solidFill>
                <a:latin typeface="EYInterstate Light" panose="02000506000000020004" pitchFamily="2" charset="0"/>
                <a:cs typeface="Arial" panose="020B0604020202020204" pitchFamily="34" charset="0"/>
              </a:rPr>
              <a:t>is a </a:t>
            </a:r>
            <a:r>
              <a:rPr lang="en-GB" sz="4000" b="1" dirty="0">
                <a:solidFill>
                  <a:schemeClr val="tx2"/>
                </a:solidFill>
                <a:latin typeface="EYInterstate Light" panose="02000506000000020004" pitchFamily="2" charset="0"/>
                <a:cs typeface="Arial" panose="020B0604020202020204" pitchFamily="34" charset="0"/>
              </a:rPr>
              <a:t>good</a:t>
            </a:r>
            <a:r>
              <a:rPr lang="en-GB" sz="4000" b="1" dirty="0">
                <a:solidFill>
                  <a:srgbClr val="FFFFFF"/>
                </a:solidFill>
                <a:latin typeface="EYInterstate Light" panose="02000506000000020004" pitchFamily="2" charset="0"/>
                <a:cs typeface="Arial" panose="020B0604020202020204" pitchFamily="34" charset="0"/>
              </a:rPr>
              <a:t> offense.</a:t>
            </a:r>
          </a:p>
        </p:txBody>
      </p:sp>
      <p:sp>
        <p:nvSpPr>
          <p:cNvPr id="9" name="Text Placeholder 1"/>
          <p:cNvSpPr txBox="1">
            <a:spLocks/>
          </p:cNvSpPr>
          <p:nvPr/>
        </p:nvSpPr>
        <p:spPr>
          <a:xfrm>
            <a:off x="2332167" y="3530298"/>
            <a:ext cx="4479667" cy="1304246"/>
          </a:xfrm>
          <a:prstGeom prst="rect">
            <a:avLst/>
          </a:prstGeom>
        </p:spPr>
        <p:txBody>
          <a:bodyPr/>
          <a:lstStyle>
            <a:lvl1pPr marL="0" marR="0" indent="0" algn="l" defTabSz="1007887" rtl="0" eaLnBrk="1" fontAlgn="auto" latinLnBrk="0" hangingPunct="1">
              <a:lnSpc>
                <a:spcPct val="100000"/>
              </a:lnSpc>
              <a:spcBef>
                <a:spcPts val="0"/>
              </a:spcBef>
              <a:spcAft>
                <a:spcPts val="200"/>
              </a:spcAft>
              <a:buClrTx/>
              <a:buSzTx/>
              <a:buFont typeface="Arial" panose="020B0604020202020204" pitchFamily="34" charset="0"/>
              <a:buNone/>
              <a:tabLst/>
              <a:defRPr sz="1600" kern="1200">
                <a:solidFill>
                  <a:schemeClr val="bg2"/>
                </a:solidFill>
                <a:latin typeface="+mn-lt"/>
                <a:ea typeface="+mn-ea"/>
                <a:cs typeface="+mn-cs"/>
              </a:defRPr>
            </a:lvl1pPr>
            <a:lvl2pPr marL="216000" marR="0" indent="-216000" algn="l" defTabSz="1007887" rtl="0" eaLnBrk="1" fontAlgn="auto" latinLnBrk="0" hangingPunct="1">
              <a:lnSpc>
                <a:spcPct val="100000"/>
              </a:lnSpc>
              <a:spcBef>
                <a:spcPts val="0"/>
              </a:spcBef>
              <a:spcAft>
                <a:spcPts val="200"/>
              </a:spcAft>
              <a:buClrTx/>
              <a:buSzTx/>
              <a:buFont typeface="Arial" charset="0"/>
              <a:buChar char="•"/>
              <a:tabLst/>
              <a:defRPr sz="1600" kern="1200">
                <a:solidFill>
                  <a:schemeClr val="bg2"/>
                </a:solidFill>
                <a:latin typeface="+mn-lt"/>
                <a:ea typeface="+mn-ea"/>
                <a:cs typeface="+mn-cs"/>
              </a:defRPr>
            </a:lvl2pPr>
            <a:lvl3pPr marL="457200" marR="0" indent="-231775" algn="l" defTabSz="1007887" rtl="0" eaLnBrk="1" fontAlgn="auto" latinLnBrk="0" hangingPunct="1">
              <a:lnSpc>
                <a:spcPct val="100000"/>
              </a:lnSpc>
              <a:spcBef>
                <a:spcPts val="0"/>
              </a:spcBef>
              <a:spcAft>
                <a:spcPts val="200"/>
              </a:spcAft>
              <a:buClrTx/>
              <a:buSzTx/>
              <a:buFont typeface="Arial" panose="020B0604020202020204" pitchFamily="34" charset="0"/>
              <a:buChar char="•"/>
              <a:tabLst>
                <a:tab pos="231775" algn="l"/>
              </a:tabLst>
              <a:defRPr sz="1400" kern="1200">
                <a:solidFill>
                  <a:schemeClr val="bg2"/>
                </a:solidFill>
                <a:latin typeface="+mn-lt"/>
                <a:ea typeface="+mn-ea"/>
                <a:cs typeface="+mn-cs"/>
              </a:defRPr>
            </a:lvl3pPr>
            <a:lvl4pPr marL="690563" marR="0" indent="-230188"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2"/>
                </a:solidFill>
                <a:latin typeface="+mn-lt"/>
                <a:ea typeface="+mn-ea"/>
                <a:cs typeface="+mn-cs"/>
              </a:defRPr>
            </a:lvl4pPr>
            <a:lvl5pPr marL="922338" marR="0" indent="-228600" algn="l" defTabSz="1007887" rtl="0" eaLnBrk="1" fontAlgn="auto" latinLnBrk="0" hangingPunct="1">
              <a:lnSpc>
                <a:spcPct val="100000"/>
              </a:lnSpc>
              <a:spcBef>
                <a:spcPts val="0"/>
              </a:spcBef>
              <a:spcAft>
                <a:spcPts val="200"/>
              </a:spcAft>
              <a:buClrTx/>
              <a:buSzTx/>
              <a:buFont typeface="Arial" panose="020B0604020202020204" pitchFamily="34" charset="0"/>
              <a:buChar char="•"/>
              <a:tabLst/>
              <a:defRPr sz="1200" kern="1200">
                <a:solidFill>
                  <a:schemeClr val="bg2"/>
                </a:solidFill>
                <a:latin typeface="+mn-lt"/>
                <a:ea typeface="+mn-ea"/>
                <a:cs typeface="+mn-cs"/>
              </a:defRPr>
            </a:lvl5pPr>
            <a:lvl6pPr marL="2771691"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634"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578"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522" indent="-251972" algn="l" defTabSz="1007887"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pPr algn="ctr" defTabSz="685434">
              <a:spcAft>
                <a:spcPts val="0"/>
              </a:spcAft>
            </a:pPr>
            <a:endParaRPr lang="en-GB" sz="1349">
              <a:solidFill>
                <a:prstClr val="white"/>
              </a:solidFill>
              <a:latin typeface="EYInterstate Light" panose="02000506000000020004" pitchFamily="2" charset="0"/>
            </a:endParaRPr>
          </a:p>
        </p:txBody>
      </p:sp>
    </p:spTree>
    <p:extLst>
      <p:ext uri="{BB962C8B-B14F-4D97-AF65-F5344CB8AC3E}">
        <p14:creationId xmlns:p14="http://schemas.microsoft.com/office/powerpoint/2010/main" val="37328248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2F9BAB58-0186-4633-B5EC-756D6AC2B35B}"/>
              </a:ext>
            </a:extLst>
          </p:cNvPr>
          <p:cNvGraphicFramePr>
            <a:graphicFrameLocks noChangeAspect="1"/>
          </p:cNvGraphicFramePr>
          <p:nvPr>
            <p:custDataLst>
              <p:tags r:id="rId1"/>
            </p:custDataLst>
            <p:extLst>
              <p:ext uri="{D42A27DB-BD31-4B8C-83A1-F6EECF244321}">
                <p14:modId xmlns:p14="http://schemas.microsoft.com/office/powerpoint/2010/main" val="161097295"/>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7" name="Object 6" hidden="1">
                        <a:extLst>
                          <a:ext uri="{FF2B5EF4-FFF2-40B4-BE49-F238E27FC236}">
                            <a16:creationId xmlns:a16="http://schemas.microsoft.com/office/drawing/2014/main" id="{2F9BAB58-0186-4633-B5EC-756D6AC2B35B}"/>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43BF6F62-D50F-498A-AC86-D089F74BF425}"/>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US" dirty="0"/>
              <a:t>Where is your organization in the compliance lifecycle?</a:t>
            </a:r>
          </a:p>
        </p:txBody>
      </p:sp>
      <p:sp>
        <p:nvSpPr>
          <p:cNvPr id="6" name="TextBox 5">
            <a:extLst>
              <a:ext uri="{FF2B5EF4-FFF2-40B4-BE49-F238E27FC236}">
                <a16:creationId xmlns:a16="http://schemas.microsoft.com/office/drawing/2014/main" id="{2853EC58-8011-47F6-8CB7-1C62E70E37C6}"/>
              </a:ext>
            </a:extLst>
          </p:cNvPr>
          <p:cNvSpPr txBox="1"/>
          <p:nvPr/>
        </p:nvSpPr>
        <p:spPr>
          <a:xfrm>
            <a:off x="2171699" y="1135063"/>
            <a:ext cx="6515101" cy="1476686"/>
          </a:xfrm>
          <a:prstGeom prst="rect">
            <a:avLst/>
          </a:prstGeom>
          <a:noFill/>
        </p:spPr>
        <p:txBody>
          <a:bodyPr wrap="square" lIns="0" tIns="0" rIns="0" bIns="0" rtlCol="0">
            <a:spAutoFit/>
          </a:bodyPr>
          <a:lstStyle/>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What types of </a:t>
            </a:r>
            <a:r>
              <a:rPr lang="en-US" sz="1600" b="1" dirty="0">
                <a:solidFill>
                  <a:schemeClr val="bg1"/>
                </a:solidFill>
              </a:rPr>
              <a:t>UP exist </a:t>
            </a:r>
            <a:r>
              <a:rPr lang="en-US" sz="1600" dirty="0">
                <a:solidFill>
                  <a:schemeClr val="bg1"/>
                </a:solidFill>
              </a:rPr>
              <a:t>in your organization?</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What is your organization’s history? Mergers, acquisitions?</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What is your state of incorporation?</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Is there a need to assess your potential UP exposure prior to filing and to develop a plan for remediation?</a:t>
            </a:r>
          </a:p>
        </p:txBody>
      </p:sp>
      <p:sp>
        <p:nvSpPr>
          <p:cNvPr id="18" name="TextBox 17">
            <a:extLst>
              <a:ext uri="{FF2B5EF4-FFF2-40B4-BE49-F238E27FC236}">
                <a16:creationId xmlns:a16="http://schemas.microsoft.com/office/drawing/2014/main" id="{25A685E6-8B25-4236-802F-C2F814803E3B}"/>
              </a:ext>
            </a:extLst>
          </p:cNvPr>
          <p:cNvSpPr txBox="1"/>
          <p:nvPr/>
        </p:nvSpPr>
        <p:spPr>
          <a:xfrm>
            <a:off x="2171700" y="3096537"/>
            <a:ext cx="6515102" cy="1173775"/>
          </a:xfrm>
          <a:prstGeom prst="rect">
            <a:avLst/>
          </a:prstGeom>
          <a:noFill/>
        </p:spPr>
        <p:txBody>
          <a:bodyPr wrap="square" lIns="0" tIns="0" rIns="0" bIns="0" rtlCol="0">
            <a:noAutofit/>
          </a:bodyPr>
          <a:lstStyle/>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Is there an assessment of your organization’s current policy and procedures?</a:t>
            </a:r>
          </a:p>
          <a:p>
            <a:pPr marL="285750" lvl="1" indent="-285750">
              <a:spcAft>
                <a:spcPts val="600"/>
              </a:spcAft>
              <a:buClr>
                <a:srgbClr val="FFE600"/>
              </a:buClr>
              <a:buSzPct val="100000"/>
              <a:buFont typeface="EYInterstate" panose="02000503020000020004" pitchFamily="2" charset="0"/>
              <a:buChar char="•"/>
            </a:pPr>
            <a:r>
              <a:rPr lang="en-US" sz="1600" dirty="0">
                <a:solidFill>
                  <a:schemeClr val="bg1"/>
                </a:solidFill>
              </a:rPr>
              <a:t>Is there a need to consider possible </a:t>
            </a:r>
            <a:r>
              <a:rPr lang="en-US" sz="1600" b="1" dirty="0">
                <a:solidFill>
                  <a:schemeClr val="bg1"/>
                </a:solidFill>
              </a:rPr>
              <a:t>VDA</a:t>
            </a:r>
            <a:r>
              <a:rPr lang="en-US" sz="1600" dirty="0">
                <a:solidFill>
                  <a:schemeClr val="bg1"/>
                </a:solidFill>
              </a:rPr>
              <a:t> where applicable and </a:t>
            </a:r>
            <a:r>
              <a:rPr lang="en-US" sz="1600" b="1" dirty="0">
                <a:solidFill>
                  <a:schemeClr val="bg1"/>
                </a:solidFill>
              </a:rPr>
              <a:t>enhance processes?</a:t>
            </a:r>
          </a:p>
        </p:txBody>
      </p:sp>
      <p:sp>
        <p:nvSpPr>
          <p:cNvPr id="19" name="TextBox 18">
            <a:extLst>
              <a:ext uri="{FF2B5EF4-FFF2-40B4-BE49-F238E27FC236}">
                <a16:creationId xmlns:a16="http://schemas.microsoft.com/office/drawing/2014/main" id="{52F476A7-08E4-4FE5-AA58-EC3E12C71EE9}"/>
              </a:ext>
            </a:extLst>
          </p:cNvPr>
          <p:cNvSpPr txBox="1"/>
          <p:nvPr/>
        </p:nvSpPr>
        <p:spPr>
          <a:xfrm>
            <a:off x="2171699" y="4954269"/>
            <a:ext cx="6515101" cy="825522"/>
          </a:xfrm>
          <a:prstGeom prst="rect">
            <a:avLst/>
          </a:prstGeom>
          <a:noFill/>
        </p:spPr>
        <p:txBody>
          <a:bodyPr wrap="square" lIns="0" tIns="0" rIns="0" bIns="0" rtlCol="0">
            <a:noAutofit/>
          </a:bodyPr>
          <a:lstStyle/>
          <a:p>
            <a:pPr marL="285750" lvl="1" indent="-285750">
              <a:spcAft>
                <a:spcPts val="600"/>
              </a:spcAft>
              <a:buClr>
                <a:srgbClr val="FFE600"/>
              </a:buClr>
              <a:buSzPct val="100000"/>
              <a:buFont typeface="EYInterstate" panose="02000503020000020004" pitchFamily="2" charset="0"/>
              <a:buChar char="•"/>
            </a:pPr>
            <a:r>
              <a:rPr lang="en-US" sz="1600">
                <a:solidFill>
                  <a:schemeClr val="bg1"/>
                </a:solidFill>
              </a:rPr>
              <a:t>How is your organization keeping up with legislative changes? Dormancy changes? Due diligence letter requirements?</a:t>
            </a:r>
          </a:p>
          <a:p>
            <a:pPr marL="285750" lvl="1" indent="-285750">
              <a:spcAft>
                <a:spcPts val="600"/>
              </a:spcAft>
              <a:buClr>
                <a:srgbClr val="FFE600"/>
              </a:buClr>
              <a:buSzPct val="100000"/>
              <a:buFont typeface="EYInterstate" panose="02000503020000020004" pitchFamily="2" charset="0"/>
              <a:buChar char="•"/>
            </a:pPr>
            <a:r>
              <a:rPr lang="en-US" sz="1600">
                <a:solidFill>
                  <a:schemeClr val="bg1"/>
                </a:solidFill>
              </a:rPr>
              <a:t>Have you considered further </a:t>
            </a:r>
            <a:r>
              <a:rPr lang="en-US" sz="1600" b="1">
                <a:solidFill>
                  <a:schemeClr val="bg1"/>
                </a:solidFill>
              </a:rPr>
              <a:t>automation</a:t>
            </a:r>
            <a:r>
              <a:rPr lang="en-US" sz="1600">
                <a:solidFill>
                  <a:schemeClr val="bg1"/>
                </a:solidFill>
              </a:rPr>
              <a:t> of the process?</a:t>
            </a:r>
          </a:p>
        </p:txBody>
      </p:sp>
      <p:grpSp>
        <p:nvGrpSpPr>
          <p:cNvPr id="15" name="Group 14">
            <a:extLst>
              <a:ext uri="{FF2B5EF4-FFF2-40B4-BE49-F238E27FC236}">
                <a16:creationId xmlns:a16="http://schemas.microsoft.com/office/drawing/2014/main" id="{734566E1-0842-471F-97EC-F068ACB4F372}"/>
              </a:ext>
            </a:extLst>
          </p:cNvPr>
          <p:cNvGrpSpPr/>
          <p:nvPr/>
        </p:nvGrpSpPr>
        <p:grpSpPr>
          <a:xfrm>
            <a:off x="457201" y="1159521"/>
            <a:ext cx="1500921" cy="1427770"/>
            <a:chOff x="615949" y="1504042"/>
            <a:chExt cx="1733552" cy="1649063"/>
          </a:xfrm>
        </p:grpSpPr>
        <p:sp>
          <p:nvSpPr>
            <p:cNvPr id="16" name="Rechteck 24">
              <a:extLst>
                <a:ext uri="{FF2B5EF4-FFF2-40B4-BE49-F238E27FC236}">
                  <a16:creationId xmlns:a16="http://schemas.microsoft.com/office/drawing/2014/main" id="{AA6D0F60-8606-43DB-8481-60044E222831}"/>
                </a:ext>
              </a:extLst>
            </p:cNvPr>
            <p:cNvSpPr/>
            <p:nvPr/>
          </p:nvSpPr>
          <p:spPr bwMode="gray">
            <a:xfrm flipH="1">
              <a:off x="1138586" y="2069428"/>
              <a:ext cx="1161507" cy="518290"/>
            </a:xfrm>
            <a:prstGeom prst="rect">
              <a:avLst/>
            </a:prstGeom>
            <a:noFill/>
            <a:ln w="25400" cap="flat" cmpd="sng" algn="ctr">
              <a:noFill/>
              <a:prstDash val="solid"/>
            </a:ln>
            <a:effectLst/>
          </p:spPr>
          <p:txBody>
            <a:bodyPr wrap="square" lIns="0" tIns="0" rIns="0" bIns="0" anchor="ctr">
              <a:noAutofit/>
            </a:bodyPr>
            <a:lstStyle/>
            <a:p>
              <a:pPr lvl="0">
                <a:lnSpc>
                  <a:spcPct val="95000"/>
                </a:lnSpc>
                <a:spcAft>
                  <a:spcPts val="600"/>
                </a:spcAft>
                <a:defRPr/>
              </a:pPr>
              <a:r>
                <a:rPr lang="en-US" sz="1600" b="1" kern="0">
                  <a:solidFill>
                    <a:schemeClr val="bg1"/>
                  </a:solidFill>
                </a:rPr>
                <a:t>Have never </a:t>
              </a:r>
              <a:br>
                <a:rPr lang="en-US" sz="1600" b="1" kern="0">
                  <a:solidFill>
                    <a:schemeClr val="bg1"/>
                  </a:solidFill>
                </a:rPr>
              </a:br>
              <a:r>
                <a:rPr lang="en-US" sz="1600" b="1" kern="0">
                  <a:solidFill>
                    <a:schemeClr val="bg1"/>
                  </a:solidFill>
                </a:rPr>
                <a:t>filed</a:t>
              </a:r>
            </a:p>
          </p:txBody>
        </p:sp>
        <p:sp>
          <p:nvSpPr>
            <p:cNvPr id="17" name="Oval 16">
              <a:extLst>
                <a:ext uri="{FF2B5EF4-FFF2-40B4-BE49-F238E27FC236}">
                  <a16:creationId xmlns:a16="http://schemas.microsoft.com/office/drawing/2014/main" id="{D0AF9023-FB54-4AAC-95A7-5D528B06C4E4}"/>
                </a:ext>
              </a:extLst>
            </p:cNvPr>
            <p:cNvSpPr/>
            <p:nvPr/>
          </p:nvSpPr>
          <p:spPr>
            <a:xfrm flipH="1">
              <a:off x="615949" y="2109497"/>
              <a:ext cx="438150" cy="438152"/>
            </a:xfrm>
            <a:prstGeom prst="ellipse">
              <a:avLst/>
            </a:prstGeom>
            <a:solidFill>
              <a:schemeClr val="tx2"/>
            </a:solidFill>
            <a:ln w="0" cap="flat" cmpd="sng" algn="ctr">
              <a:noFill/>
              <a:prstDash val="solid"/>
            </a:ln>
            <a:effectLst/>
            <a:extLst>
              <a:ext uri="{91240B29-F687-4F45-9708-019B960494DF}">
                <a14:hiddenLine xmlns:a14="http://schemas.microsoft.com/office/drawing/2010/main" w="0" cap="flat" cmpd="sng" algn="ctr">
                  <a:solidFill>
                    <a:srgbClr val="FFFFFF"/>
                  </a:solidFill>
                  <a:prstDash val="solid"/>
                </a14:hiddenLine>
              </a:ext>
            </a:extLst>
          </p:spPr>
          <p:txBody>
            <a:bodyPr wrap="none" lIns="0" tIns="0" rIns="0" bIns="0" rtlCol="0" anchor="ctr" anchorCtr="0">
              <a:noAutofit/>
            </a:bodyPr>
            <a:lstStyle/>
            <a:p>
              <a:pPr lvl="0" algn="ctr">
                <a:defRPr/>
              </a:pPr>
              <a:r>
                <a:rPr lang="en-US" sz="1600" b="1" kern="0"/>
                <a:t>1</a:t>
              </a:r>
            </a:p>
          </p:txBody>
        </p:sp>
        <p:sp>
          <p:nvSpPr>
            <p:cNvPr id="20" name="Arc 19">
              <a:extLst>
                <a:ext uri="{FF2B5EF4-FFF2-40B4-BE49-F238E27FC236}">
                  <a16:creationId xmlns:a16="http://schemas.microsoft.com/office/drawing/2014/main" id="{BEC1F126-EFD7-44F6-887D-4D37D59DCE99}"/>
                </a:ext>
              </a:extLst>
            </p:cNvPr>
            <p:cNvSpPr/>
            <p:nvPr/>
          </p:nvSpPr>
          <p:spPr>
            <a:xfrm>
              <a:off x="700437" y="1504042"/>
              <a:ext cx="1649064" cy="1649063"/>
            </a:xfrm>
            <a:prstGeom prst="arc">
              <a:avLst>
                <a:gd name="adj1" fmla="val 11515369"/>
                <a:gd name="adj2" fmla="val 8303134"/>
              </a:avLst>
            </a:prstGeom>
            <a:ln w="19050" cap="flat" cmpd="sng" algn="ctr">
              <a:solidFill>
                <a:srgbClr val="C4C4CD"/>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a:solidFill>
                  <a:schemeClr val="bg1"/>
                </a:solidFill>
              </a:endParaRPr>
            </a:p>
          </p:txBody>
        </p:sp>
      </p:grpSp>
      <p:grpSp>
        <p:nvGrpSpPr>
          <p:cNvPr id="21" name="Group 20">
            <a:extLst>
              <a:ext uri="{FF2B5EF4-FFF2-40B4-BE49-F238E27FC236}">
                <a16:creationId xmlns:a16="http://schemas.microsoft.com/office/drawing/2014/main" id="{334E05EA-4D1B-4C0E-9FAE-39525DBD9D71}"/>
              </a:ext>
            </a:extLst>
          </p:cNvPr>
          <p:cNvGrpSpPr/>
          <p:nvPr/>
        </p:nvGrpSpPr>
        <p:grpSpPr>
          <a:xfrm>
            <a:off x="457201" y="2921041"/>
            <a:ext cx="1500921" cy="1427770"/>
            <a:chOff x="615949" y="1504042"/>
            <a:chExt cx="1733552" cy="1649063"/>
          </a:xfrm>
        </p:grpSpPr>
        <p:sp>
          <p:nvSpPr>
            <p:cNvPr id="22" name="Rechteck 24">
              <a:extLst>
                <a:ext uri="{FF2B5EF4-FFF2-40B4-BE49-F238E27FC236}">
                  <a16:creationId xmlns:a16="http://schemas.microsoft.com/office/drawing/2014/main" id="{9B1709C2-819E-4E6F-A4E4-47F945B2A75A}"/>
                </a:ext>
              </a:extLst>
            </p:cNvPr>
            <p:cNvSpPr/>
            <p:nvPr/>
          </p:nvSpPr>
          <p:spPr bwMode="gray">
            <a:xfrm flipH="1">
              <a:off x="1138586" y="2069428"/>
              <a:ext cx="1161507" cy="518290"/>
            </a:xfrm>
            <a:prstGeom prst="rect">
              <a:avLst/>
            </a:prstGeom>
            <a:noFill/>
            <a:ln w="25400" cap="flat" cmpd="sng" algn="ctr">
              <a:noFill/>
              <a:prstDash val="solid"/>
            </a:ln>
            <a:effectLst/>
          </p:spPr>
          <p:txBody>
            <a:bodyPr wrap="square" lIns="0" tIns="0" rIns="0" bIns="0" anchor="ctr">
              <a:noAutofit/>
            </a:bodyPr>
            <a:lstStyle/>
            <a:p>
              <a:pPr lvl="0">
                <a:lnSpc>
                  <a:spcPct val="95000"/>
                </a:lnSpc>
                <a:spcAft>
                  <a:spcPts val="600"/>
                </a:spcAft>
                <a:defRPr/>
              </a:pPr>
              <a:r>
                <a:rPr lang="en-US" sz="1600" b="1" kern="0">
                  <a:solidFill>
                    <a:schemeClr val="bg1"/>
                  </a:solidFill>
                </a:rPr>
                <a:t>Partially compliant</a:t>
              </a:r>
            </a:p>
          </p:txBody>
        </p:sp>
        <p:sp>
          <p:nvSpPr>
            <p:cNvPr id="23" name="Oval 22">
              <a:extLst>
                <a:ext uri="{FF2B5EF4-FFF2-40B4-BE49-F238E27FC236}">
                  <a16:creationId xmlns:a16="http://schemas.microsoft.com/office/drawing/2014/main" id="{DAB0B502-14C3-4129-80C7-94898389DDB7}"/>
                </a:ext>
              </a:extLst>
            </p:cNvPr>
            <p:cNvSpPr/>
            <p:nvPr/>
          </p:nvSpPr>
          <p:spPr>
            <a:xfrm flipH="1">
              <a:off x="615949" y="2109497"/>
              <a:ext cx="438150" cy="438152"/>
            </a:xfrm>
            <a:prstGeom prst="ellipse">
              <a:avLst/>
            </a:prstGeom>
            <a:solidFill>
              <a:schemeClr val="tx2"/>
            </a:solidFill>
            <a:ln w="0" cap="flat" cmpd="sng" algn="ctr">
              <a:noFill/>
              <a:prstDash val="solid"/>
            </a:ln>
            <a:effectLst/>
            <a:extLst>
              <a:ext uri="{91240B29-F687-4F45-9708-019B960494DF}">
                <a14:hiddenLine xmlns:a14="http://schemas.microsoft.com/office/drawing/2010/main" w="0" cap="flat" cmpd="sng" algn="ctr">
                  <a:solidFill>
                    <a:srgbClr val="FFFFFF"/>
                  </a:solidFill>
                  <a:prstDash val="solid"/>
                </a14:hiddenLine>
              </a:ext>
            </a:extLst>
          </p:spPr>
          <p:txBody>
            <a:bodyPr wrap="none" lIns="0" tIns="0" rIns="0" bIns="0" rtlCol="0" anchor="ctr" anchorCtr="0">
              <a:noAutofit/>
            </a:bodyPr>
            <a:lstStyle/>
            <a:p>
              <a:pPr lvl="0" algn="ctr">
                <a:defRPr/>
              </a:pPr>
              <a:r>
                <a:rPr lang="en-US" sz="1600" b="1" kern="0"/>
                <a:t>2</a:t>
              </a:r>
            </a:p>
          </p:txBody>
        </p:sp>
        <p:sp>
          <p:nvSpPr>
            <p:cNvPr id="27" name="Arc 26">
              <a:extLst>
                <a:ext uri="{FF2B5EF4-FFF2-40B4-BE49-F238E27FC236}">
                  <a16:creationId xmlns:a16="http://schemas.microsoft.com/office/drawing/2014/main" id="{73672500-3CE0-46E6-890A-AC40B5224DEB}"/>
                </a:ext>
              </a:extLst>
            </p:cNvPr>
            <p:cNvSpPr/>
            <p:nvPr/>
          </p:nvSpPr>
          <p:spPr>
            <a:xfrm>
              <a:off x="700437" y="1504042"/>
              <a:ext cx="1649064" cy="1649063"/>
            </a:xfrm>
            <a:prstGeom prst="arc">
              <a:avLst>
                <a:gd name="adj1" fmla="val 11515369"/>
                <a:gd name="adj2" fmla="val 8303134"/>
              </a:avLst>
            </a:prstGeom>
            <a:ln w="19050">
              <a:solidFill>
                <a:srgbClr val="C4C4CD"/>
              </a:solidFill>
              <a:tailEnd type="oval"/>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a:solidFill>
                  <a:schemeClr val="bg1"/>
                </a:solidFill>
              </a:endParaRPr>
            </a:p>
          </p:txBody>
        </p:sp>
      </p:grpSp>
      <p:grpSp>
        <p:nvGrpSpPr>
          <p:cNvPr id="32" name="Group 31">
            <a:extLst>
              <a:ext uri="{FF2B5EF4-FFF2-40B4-BE49-F238E27FC236}">
                <a16:creationId xmlns:a16="http://schemas.microsoft.com/office/drawing/2014/main" id="{C83361CC-5263-43B9-930E-DBDABA742A60}"/>
              </a:ext>
            </a:extLst>
          </p:cNvPr>
          <p:cNvGrpSpPr/>
          <p:nvPr/>
        </p:nvGrpSpPr>
        <p:grpSpPr>
          <a:xfrm>
            <a:off x="457201" y="4658102"/>
            <a:ext cx="1500921" cy="1427770"/>
            <a:chOff x="615949" y="1504042"/>
            <a:chExt cx="1733552" cy="1649063"/>
          </a:xfrm>
        </p:grpSpPr>
        <p:sp>
          <p:nvSpPr>
            <p:cNvPr id="33" name="Rechteck 24">
              <a:extLst>
                <a:ext uri="{FF2B5EF4-FFF2-40B4-BE49-F238E27FC236}">
                  <a16:creationId xmlns:a16="http://schemas.microsoft.com/office/drawing/2014/main" id="{E94D79E4-14F4-4DEA-B296-16EC76CBC7EB}"/>
                </a:ext>
              </a:extLst>
            </p:cNvPr>
            <p:cNvSpPr/>
            <p:nvPr/>
          </p:nvSpPr>
          <p:spPr bwMode="gray">
            <a:xfrm flipH="1">
              <a:off x="1138586" y="2069428"/>
              <a:ext cx="1161507" cy="518290"/>
            </a:xfrm>
            <a:prstGeom prst="rect">
              <a:avLst/>
            </a:prstGeom>
            <a:noFill/>
            <a:ln w="25400" cap="flat" cmpd="sng" algn="ctr">
              <a:noFill/>
              <a:prstDash val="solid"/>
            </a:ln>
            <a:effectLst/>
          </p:spPr>
          <p:txBody>
            <a:bodyPr wrap="square" lIns="0" tIns="0" rIns="0" bIns="0" anchor="ctr">
              <a:noAutofit/>
            </a:bodyPr>
            <a:lstStyle/>
            <a:p>
              <a:pPr lvl="0">
                <a:lnSpc>
                  <a:spcPct val="95000"/>
                </a:lnSpc>
                <a:spcAft>
                  <a:spcPts val="600"/>
                </a:spcAft>
                <a:defRPr/>
              </a:pPr>
              <a:r>
                <a:rPr lang="en-US" sz="1600" b="1" kern="0">
                  <a:solidFill>
                    <a:schemeClr val="bg1"/>
                  </a:solidFill>
                </a:rPr>
                <a:t>Fully</a:t>
              </a:r>
              <a:br>
                <a:rPr lang="en-US" sz="1600" b="1" kern="0">
                  <a:solidFill>
                    <a:schemeClr val="bg1"/>
                  </a:solidFill>
                </a:rPr>
              </a:br>
              <a:r>
                <a:rPr lang="en-US" sz="1600" b="1" kern="0">
                  <a:solidFill>
                    <a:schemeClr val="bg1"/>
                  </a:solidFill>
                </a:rPr>
                <a:t>compliant</a:t>
              </a:r>
            </a:p>
          </p:txBody>
        </p:sp>
        <p:sp>
          <p:nvSpPr>
            <p:cNvPr id="34" name="Oval 33">
              <a:extLst>
                <a:ext uri="{FF2B5EF4-FFF2-40B4-BE49-F238E27FC236}">
                  <a16:creationId xmlns:a16="http://schemas.microsoft.com/office/drawing/2014/main" id="{FCE658DA-7603-45D7-B326-ECAF1EE90F20}"/>
                </a:ext>
              </a:extLst>
            </p:cNvPr>
            <p:cNvSpPr/>
            <p:nvPr/>
          </p:nvSpPr>
          <p:spPr>
            <a:xfrm flipH="1">
              <a:off x="615949" y="2109497"/>
              <a:ext cx="438150" cy="438152"/>
            </a:xfrm>
            <a:prstGeom prst="ellipse">
              <a:avLst/>
            </a:prstGeom>
            <a:solidFill>
              <a:schemeClr val="tx2"/>
            </a:solidFill>
            <a:ln w="0" cap="flat" cmpd="sng" algn="ctr">
              <a:noFill/>
              <a:prstDash val="solid"/>
            </a:ln>
            <a:effectLst/>
            <a:extLst>
              <a:ext uri="{91240B29-F687-4F45-9708-019B960494DF}">
                <a14:hiddenLine xmlns:a14="http://schemas.microsoft.com/office/drawing/2010/main" w="0" cap="flat" cmpd="sng" algn="ctr">
                  <a:solidFill>
                    <a:srgbClr val="FFFFFF"/>
                  </a:solidFill>
                  <a:prstDash val="solid"/>
                </a14:hiddenLine>
              </a:ext>
            </a:extLst>
          </p:spPr>
          <p:txBody>
            <a:bodyPr wrap="none" lIns="0" tIns="0" rIns="0" bIns="0" rtlCol="0" anchor="ctr" anchorCtr="0">
              <a:noAutofit/>
            </a:bodyPr>
            <a:lstStyle/>
            <a:p>
              <a:pPr lvl="0" algn="ctr">
                <a:defRPr/>
              </a:pPr>
              <a:r>
                <a:rPr lang="en-US" sz="1600" b="1" kern="0"/>
                <a:t>3</a:t>
              </a:r>
            </a:p>
          </p:txBody>
        </p:sp>
        <p:sp>
          <p:nvSpPr>
            <p:cNvPr id="35" name="Arc 34">
              <a:extLst>
                <a:ext uri="{FF2B5EF4-FFF2-40B4-BE49-F238E27FC236}">
                  <a16:creationId xmlns:a16="http://schemas.microsoft.com/office/drawing/2014/main" id="{DA7B8CE2-C896-4F90-9EC3-1D05C2D0149A}"/>
                </a:ext>
              </a:extLst>
            </p:cNvPr>
            <p:cNvSpPr/>
            <p:nvPr/>
          </p:nvSpPr>
          <p:spPr>
            <a:xfrm>
              <a:off x="700437" y="1504042"/>
              <a:ext cx="1649064" cy="1649063"/>
            </a:xfrm>
            <a:prstGeom prst="arc">
              <a:avLst>
                <a:gd name="adj1" fmla="val 11515369"/>
                <a:gd name="adj2" fmla="val 8303134"/>
              </a:avLst>
            </a:prstGeom>
            <a:ln w="19050" cap="flat" cmpd="sng" algn="ctr">
              <a:solidFill>
                <a:srgbClr val="C4C4CD"/>
              </a:solidFill>
              <a:prstDash val="solid"/>
              <a:round/>
              <a:headEnd type="none" w="med" len="med"/>
              <a:tailEnd type="oval" w="med" len="med"/>
            </a:ln>
          </p:spPr>
          <p:style>
            <a:lnRef idx="1">
              <a:schemeClr val="accent1"/>
            </a:lnRef>
            <a:fillRef idx="0">
              <a:schemeClr val="accent1"/>
            </a:fillRef>
            <a:effectRef idx="0">
              <a:schemeClr val="accent1"/>
            </a:effectRef>
            <a:fontRef idx="minor">
              <a:schemeClr val="tx1"/>
            </a:fontRef>
          </p:style>
          <p:txBody>
            <a:bodyPr rtlCol="0" anchor="ctr">
              <a:noAutofit/>
            </a:bodyPr>
            <a:lstStyle/>
            <a:p>
              <a:pPr algn="ctr"/>
              <a:endParaRPr lang="en-IN" sz="1600">
                <a:solidFill>
                  <a:schemeClr val="bg1"/>
                </a:solidFill>
              </a:endParaRPr>
            </a:p>
          </p:txBody>
        </p:sp>
      </p:grpSp>
      <p:cxnSp>
        <p:nvCxnSpPr>
          <p:cNvPr id="36" name="Straight Connector 35">
            <a:extLst>
              <a:ext uri="{FF2B5EF4-FFF2-40B4-BE49-F238E27FC236}">
                <a16:creationId xmlns:a16="http://schemas.microsoft.com/office/drawing/2014/main" id="{7516F55D-D1AB-462C-8D5A-87F7074A379E}"/>
              </a:ext>
            </a:extLst>
          </p:cNvPr>
          <p:cNvCxnSpPr/>
          <p:nvPr/>
        </p:nvCxnSpPr>
        <p:spPr>
          <a:xfrm>
            <a:off x="2171699" y="2766395"/>
            <a:ext cx="6515101" cy="0"/>
          </a:xfrm>
          <a:prstGeom prst="line">
            <a:avLst/>
          </a:prstGeom>
          <a:ln w="9525" cap="flat" cmpd="sng" algn="ctr">
            <a:solidFill>
              <a:srgbClr val="C4C4CD"/>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931D7164-05A2-46F3-84F5-832170666F68}"/>
              </a:ext>
            </a:extLst>
          </p:cNvPr>
          <p:cNvCxnSpPr/>
          <p:nvPr/>
        </p:nvCxnSpPr>
        <p:spPr>
          <a:xfrm>
            <a:off x="2171699" y="4503457"/>
            <a:ext cx="6515101" cy="0"/>
          </a:xfrm>
          <a:prstGeom prst="line">
            <a:avLst/>
          </a:prstGeom>
          <a:ln w="9525" cap="flat" cmpd="sng" algn="ctr">
            <a:solidFill>
              <a:srgbClr val="C4C4CD"/>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8873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lstStyle/>
          <a:p>
            <a:r>
              <a:rPr lang="en-US"/>
              <a:t>Polling question</a:t>
            </a:r>
          </a:p>
        </p:txBody>
      </p:sp>
      <p:grpSp>
        <p:nvGrpSpPr>
          <p:cNvPr id="30" name="Group 29">
            <a:extLst>
              <a:ext uri="{FF2B5EF4-FFF2-40B4-BE49-F238E27FC236}">
                <a16:creationId xmlns:a16="http://schemas.microsoft.com/office/drawing/2014/main" id="{201E9F39-CD3F-4142-A82C-C611BB98E764}"/>
              </a:ext>
            </a:extLst>
          </p:cNvPr>
          <p:cNvGrpSpPr/>
          <p:nvPr/>
        </p:nvGrpSpPr>
        <p:grpSpPr>
          <a:xfrm>
            <a:off x="457201" y="1138238"/>
            <a:ext cx="8229600" cy="4949825"/>
            <a:chOff x="457201" y="1138238"/>
            <a:chExt cx="8229600" cy="4949825"/>
          </a:xfrm>
        </p:grpSpPr>
        <p:grpSp>
          <p:nvGrpSpPr>
            <p:cNvPr id="37" name="Group 36">
              <a:extLst>
                <a:ext uri="{FF2B5EF4-FFF2-40B4-BE49-F238E27FC236}">
                  <a16:creationId xmlns:a16="http://schemas.microsoft.com/office/drawing/2014/main" id="{FCED90EE-F7E9-40D6-B3BC-09D428557646}"/>
                </a:ext>
              </a:extLst>
            </p:cNvPr>
            <p:cNvGrpSpPr/>
            <p:nvPr/>
          </p:nvGrpSpPr>
          <p:grpSpPr>
            <a:xfrm>
              <a:off x="457201" y="1138238"/>
              <a:ext cx="8229600" cy="4949825"/>
              <a:chOff x="457201" y="1138238"/>
              <a:chExt cx="8229600" cy="4949825"/>
            </a:xfrm>
          </p:grpSpPr>
          <p:pic>
            <p:nvPicPr>
              <p:cNvPr id="49" name="Picture 48">
                <a:extLst>
                  <a:ext uri="{FF2B5EF4-FFF2-40B4-BE49-F238E27FC236}">
                    <a16:creationId xmlns:a16="http://schemas.microsoft.com/office/drawing/2014/main" id="{F7F7CC63-729A-489B-B6BA-64DE9ABB506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0" name="Rectangle 49">
                <a:extLst>
                  <a:ext uri="{FF2B5EF4-FFF2-40B4-BE49-F238E27FC236}">
                    <a16:creationId xmlns:a16="http://schemas.microsoft.com/office/drawing/2014/main" id="{49083D79-7B73-4302-8CDA-EAE49CCF0BB6}"/>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grpSp>
        <p:grpSp>
          <p:nvGrpSpPr>
            <p:cNvPr id="38" name="Group 37">
              <a:extLst>
                <a:ext uri="{FF2B5EF4-FFF2-40B4-BE49-F238E27FC236}">
                  <a16:creationId xmlns:a16="http://schemas.microsoft.com/office/drawing/2014/main" id="{E6A8EA3C-E739-4323-A954-0E7266ACE6EC}"/>
                </a:ext>
              </a:extLst>
            </p:cNvPr>
            <p:cNvGrpSpPr/>
            <p:nvPr/>
          </p:nvGrpSpPr>
          <p:grpSpPr>
            <a:xfrm>
              <a:off x="763995" y="1438199"/>
              <a:ext cx="5261421" cy="3378240"/>
              <a:chOff x="763995" y="1438199"/>
              <a:chExt cx="5261421" cy="3378240"/>
            </a:xfrm>
          </p:grpSpPr>
          <p:sp>
            <p:nvSpPr>
              <p:cNvPr id="39" name="Text Placeholder 5">
                <a:extLst>
                  <a:ext uri="{FF2B5EF4-FFF2-40B4-BE49-F238E27FC236}">
                    <a16:creationId xmlns:a16="http://schemas.microsoft.com/office/drawing/2014/main" id="{50E2A89A-501E-40DC-B338-9C050CBD81CD}"/>
                  </a:ext>
                </a:extLst>
              </p:cNvPr>
              <p:cNvSpPr txBox="1">
                <a:spLocks/>
              </p:cNvSpPr>
              <p:nvPr/>
            </p:nvSpPr>
            <p:spPr>
              <a:xfrm>
                <a:off x="763996" y="1438199"/>
                <a:ext cx="5261420"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Where do you spend the most time on indirect taxes for your organization?</a:t>
                </a:r>
              </a:p>
            </p:txBody>
          </p:sp>
          <p:grpSp>
            <p:nvGrpSpPr>
              <p:cNvPr id="40" name="Group 39">
                <a:extLst>
                  <a:ext uri="{FF2B5EF4-FFF2-40B4-BE49-F238E27FC236}">
                    <a16:creationId xmlns:a16="http://schemas.microsoft.com/office/drawing/2014/main" id="{3B85E349-8FC5-4320-9A25-CE8463E8C30C}"/>
                  </a:ext>
                </a:extLst>
              </p:cNvPr>
              <p:cNvGrpSpPr/>
              <p:nvPr/>
            </p:nvGrpSpPr>
            <p:grpSpPr>
              <a:xfrm>
                <a:off x="763995" y="2379411"/>
                <a:ext cx="5007407" cy="2437028"/>
                <a:chOff x="763995" y="2379411"/>
                <a:chExt cx="5007407" cy="2437028"/>
              </a:xfrm>
            </p:grpSpPr>
            <p:sp>
              <p:nvSpPr>
                <p:cNvPr id="41" name="Oval 40">
                  <a:extLst>
                    <a:ext uri="{FF2B5EF4-FFF2-40B4-BE49-F238E27FC236}">
                      <a16:creationId xmlns:a16="http://schemas.microsoft.com/office/drawing/2014/main" id="{49C50AE6-B3A9-4890-9E21-F414963C9686}"/>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B</a:t>
                  </a:r>
                  <a:endParaRPr kumimoji="0" lang="en-US" sz="1600" b="1" i="0" u="none" strike="noStrike" kern="0" cap="none" spc="0" normalizeH="0" baseline="0" noProof="0">
                    <a:ln>
                      <a:noFill/>
                    </a:ln>
                    <a:effectLst/>
                    <a:uLnTx/>
                    <a:uFillTx/>
                    <a:latin typeface="+mj-lt"/>
                  </a:endParaRPr>
                </a:p>
              </p:txBody>
            </p:sp>
            <p:sp>
              <p:nvSpPr>
                <p:cNvPr id="42" name="Oval 41">
                  <a:extLst>
                    <a:ext uri="{FF2B5EF4-FFF2-40B4-BE49-F238E27FC236}">
                      <a16:creationId xmlns:a16="http://schemas.microsoft.com/office/drawing/2014/main" id="{6B275CD0-631B-45A7-A910-6303BE6A8D90}"/>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C</a:t>
                  </a:r>
                  <a:endParaRPr kumimoji="0" lang="en-US" sz="1600" b="1" i="0" u="none" strike="noStrike" kern="0" cap="none" spc="0" normalizeH="0" baseline="0" noProof="0">
                    <a:ln>
                      <a:noFill/>
                    </a:ln>
                    <a:effectLst/>
                    <a:uLnTx/>
                    <a:uFillTx/>
                    <a:latin typeface="+mj-lt"/>
                  </a:endParaRPr>
                </a:p>
              </p:txBody>
            </p:sp>
            <p:sp>
              <p:nvSpPr>
                <p:cNvPr id="43" name="Oval 42">
                  <a:extLst>
                    <a:ext uri="{FF2B5EF4-FFF2-40B4-BE49-F238E27FC236}">
                      <a16:creationId xmlns:a16="http://schemas.microsoft.com/office/drawing/2014/main" id="{55242108-A5B4-4D09-AF99-9E64A34027C2}"/>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D</a:t>
                  </a:r>
                  <a:endParaRPr kumimoji="0" lang="en-US" sz="1600" b="1" i="0" u="none" strike="noStrike" kern="0" cap="none" spc="0" normalizeH="0" baseline="0" noProof="0">
                    <a:ln>
                      <a:noFill/>
                    </a:ln>
                    <a:effectLst/>
                    <a:uLnTx/>
                    <a:uFillTx/>
                    <a:latin typeface="+mj-lt"/>
                  </a:endParaRPr>
                </a:p>
              </p:txBody>
            </p:sp>
            <p:sp>
              <p:nvSpPr>
                <p:cNvPr id="44" name="Oval 43">
                  <a:extLst>
                    <a:ext uri="{FF2B5EF4-FFF2-40B4-BE49-F238E27FC236}">
                      <a16:creationId xmlns:a16="http://schemas.microsoft.com/office/drawing/2014/main" id="{21FAE67F-9A8C-4CD9-9545-69212F46DE41}"/>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a:latin typeface="+mj-lt"/>
                    </a:rPr>
                    <a:t>A</a:t>
                  </a:r>
                  <a:endParaRPr lang="en-US" sz="1600" b="1" kern="0">
                    <a:latin typeface="+mj-lt"/>
                  </a:endParaRPr>
                </a:p>
              </p:txBody>
            </p:sp>
            <p:sp>
              <p:nvSpPr>
                <p:cNvPr id="45" name="Title 1">
                  <a:extLst>
                    <a:ext uri="{FF2B5EF4-FFF2-40B4-BE49-F238E27FC236}">
                      <a16:creationId xmlns:a16="http://schemas.microsoft.com/office/drawing/2014/main" id="{F9CC519F-6A31-423E-971C-9BEC608F64D8}"/>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Sales and use tax</a:t>
                  </a:r>
                </a:p>
              </p:txBody>
            </p:sp>
            <p:sp>
              <p:nvSpPr>
                <p:cNvPr id="46" name="Title 1">
                  <a:extLst>
                    <a:ext uri="{FF2B5EF4-FFF2-40B4-BE49-F238E27FC236}">
                      <a16:creationId xmlns:a16="http://schemas.microsoft.com/office/drawing/2014/main" id="{C1AFF5FB-61CB-4311-9311-DE8837AA1506}"/>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Property tax</a:t>
                  </a:r>
                </a:p>
              </p:txBody>
            </p:sp>
            <p:sp>
              <p:nvSpPr>
                <p:cNvPr id="47" name="Title 1">
                  <a:extLst>
                    <a:ext uri="{FF2B5EF4-FFF2-40B4-BE49-F238E27FC236}">
                      <a16:creationId xmlns:a16="http://schemas.microsoft.com/office/drawing/2014/main" id="{DA3D3032-2F01-455E-B826-228FCAC5F5A3}"/>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Credits and incentives</a:t>
                  </a:r>
                </a:p>
              </p:txBody>
            </p:sp>
            <p:sp>
              <p:nvSpPr>
                <p:cNvPr id="48" name="Title 1">
                  <a:extLst>
                    <a:ext uri="{FF2B5EF4-FFF2-40B4-BE49-F238E27FC236}">
                      <a16:creationId xmlns:a16="http://schemas.microsoft.com/office/drawing/2014/main" id="{14088AD8-4F02-4468-89C9-9EC5D19FD6B2}"/>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Unclaimed property</a:t>
                  </a:r>
                </a:p>
              </p:txBody>
            </p:sp>
          </p:grpSp>
        </p:grpSp>
      </p:grpSp>
      <p:grpSp>
        <p:nvGrpSpPr>
          <p:cNvPr id="3" name="Group 2">
            <a:extLst>
              <a:ext uri="{FF2B5EF4-FFF2-40B4-BE49-F238E27FC236}">
                <a16:creationId xmlns:a16="http://schemas.microsoft.com/office/drawing/2014/main" id="{49AB7E90-D954-ACE9-3FF6-FBD0756EC4BF}"/>
              </a:ext>
            </a:extLst>
          </p:cNvPr>
          <p:cNvGrpSpPr/>
          <p:nvPr/>
        </p:nvGrpSpPr>
        <p:grpSpPr>
          <a:xfrm>
            <a:off x="763995" y="4948253"/>
            <a:ext cx="5043390" cy="492443"/>
            <a:chOff x="763995" y="4948253"/>
            <a:chExt cx="5043390" cy="492443"/>
          </a:xfrm>
        </p:grpSpPr>
        <p:sp>
          <p:nvSpPr>
            <p:cNvPr id="5" name="Oval 4">
              <a:extLst>
                <a:ext uri="{FF2B5EF4-FFF2-40B4-BE49-F238E27FC236}">
                  <a16:creationId xmlns:a16="http://schemas.microsoft.com/office/drawing/2014/main" id="{467132AC-719A-4E38-01F7-C50A591033DB}"/>
                </a:ext>
              </a:extLst>
            </p:cNvPr>
            <p:cNvSpPr/>
            <p:nvPr/>
          </p:nvSpPr>
          <p:spPr>
            <a:xfrm>
              <a:off x="763995" y="5022548"/>
              <a:ext cx="340568" cy="340568"/>
            </a:xfrm>
            <a:prstGeom prst="ellipse">
              <a:avLst/>
            </a:prstGeom>
            <a:solidFill>
              <a:schemeClr val="tx2"/>
            </a:solidFill>
            <a:ln w="19050" cap="flat" cmpd="sng" algn="ctr">
              <a:noFill/>
              <a:prstDash val="solid"/>
            </a:ln>
            <a:effectLst/>
          </p:spPr>
          <p:txBody>
            <a:bodyPr lIns="91440" tIns="45720" rIns="91440" bIns="4572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en-IN" sz="1600" b="1" kern="0">
                  <a:latin typeface="+mj-lt"/>
                </a:rPr>
                <a:t>E</a:t>
              </a:r>
              <a:endParaRPr lang="en-IN" sz="1600" b="1" i="0" u="none" strike="noStrike" kern="0" cap="none" spc="0" normalizeH="0" baseline="0" noProof="0">
                <a:ln>
                  <a:noFill/>
                </a:ln>
                <a:effectLst/>
                <a:uLnTx/>
                <a:uFillTx/>
                <a:latin typeface="+mj-lt"/>
              </a:endParaRPr>
            </a:p>
          </p:txBody>
        </p:sp>
        <p:sp>
          <p:nvSpPr>
            <p:cNvPr id="7" name="Title 1">
              <a:extLst>
                <a:ext uri="{FF2B5EF4-FFF2-40B4-BE49-F238E27FC236}">
                  <a16:creationId xmlns:a16="http://schemas.microsoft.com/office/drawing/2014/main" id="{990F7325-6422-54CB-3F9A-8D7A08868433}"/>
                </a:ext>
              </a:extLst>
            </p:cNvPr>
            <p:cNvSpPr txBox="1">
              <a:spLocks/>
            </p:cNvSpPr>
            <p:nvPr/>
          </p:nvSpPr>
          <p:spPr>
            <a:xfrm>
              <a:off x="1251841" y="4948253"/>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N/A — EY</a:t>
              </a:r>
            </a:p>
          </p:txBody>
        </p:sp>
      </p:grpSp>
    </p:spTree>
    <p:extLst>
      <p:ext uri="{BB962C8B-B14F-4D97-AF65-F5344CB8AC3E}">
        <p14:creationId xmlns:p14="http://schemas.microsoft.com/office/powerpoint/2010/main" val="2513500273"/>
      </p:ext>
    </p:extLst>
  </p:cSld>
  <p:clrMapOvr>
    <a:masterClrMapping/>
  </p:clrMapOvr>
  <mc:AlternateContent xmlns:mc="http://schemas.openxmlformats.org/markup-compatibility/2006" xmlns:p14="http://schemas.microsoft.com/office/powerpoint/2010/main">
    <mc:Choice Requires="p14">
      <p:transition spd="slow" p14:dur="2000" advTm="9"/>
    </mc:Choice>
    <mc:Fallback xmlns="">
      <p:transition spd="slow" advTm="9"/>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FC2F0EB5-36A8-4459-A030-68B283D6DB97}"/>
              </a:ext>
            </a:extLst>
          </p:cNvPr>
          <p:cNvGraphicFramePr>
            <a:graphicFrameLocks noChangeAspect="1"/>
          </p:cNvGraphicFramePr>
          <p:nvPr>
            <p:custDataLst>
              <p:tags r:id="rId1"/>
            </p:custDataLst>
            <p:extLst>
              <p:ext uri="{D42A27DB-BD31-4B8C-83A1-F6EECF244321}">
                <p14:modId xmlns:p14="http://schemas.microsoft.com/office/powerpoint/2010/main" val="234784681"/>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5" imgW="455" imgH="454" progId="TCLayout.ActiveDocument.1">
                  <p:embed/>
                </p:oleObj>
              </mc:Choice>
              <mc:Fallback>
                <p:oleObj name="think-cell Slide" r:id="rId5" imgW="455" imgH="454" progId="TCLayout.ActiveDocument.1">
                  <p:embed/>
                  <p:pic>
                    <p:nvPicPr>
                      <p:cNvPr id="12" name="Object 11" hidden="1">
                        <a:extLst>
                          <a:ext uri="{FF2B5EF4-FFF2-40B4-BE49-F238E27FC236}">
                            <a16:creationId xmlns:a16="http://schemas.microsoft.com/office/drawing/2014/main" id="{FC2F0EB5-36A8-4459-A030-68B283D6DB97}"/>
                          </a:ext>
                        </a:extLst>
                      </p:cNvPr>
                      <p:cNvPicPr/>
                      <p:nvPr/>
                    </p:nvPicPr>
                    <p:blipFill>
                      <a:blip r:embed="rId6"/>
                      <a:stretch>
                        <a:fillRect/>
                      </a:stretch>
                    </p:blipFill>
                    <p:spPr>
                      <a:xfrm>
                        <a:off x="1191" y="859779"/>
                        <a:ext cx="1190" cy="1190"/>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FCE28877-611A-450D-A127-71470354D272}"/>
              </a:ext>
            </a:extLst>
          </p:cNvPr>
          <p:cNvSpPr/>
          <p:nvPr>
            <p:custDataLst>
              <p:tags r:id="rId2"/>
            </p:custDataLst>
          </p:nvPr>
        </p:nvSpPr>
        <p:spPr>
          <a:xfrm>
            <a:off x="0" y="858589"/>
            <a:ext cx="119001" cy="119001"/>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endParaRPr lang="en-US" sz="1799">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1"/>
          <p:cNvSpPr>
            <a:spLocks noGrp="1"/>
          </p:cNvSpPr>
          <p:nvPr>
            <p:ph type="title"/>
          </p:nvPr>
        </p:nvSpPr>
        <p:spPr/>
        <p:txBody>
          <a:bodyPr vert="horz"/>
          <a:lstStyle/>
          <a:p>
            <a:r>
              <a:rPr lang="en-IN" dirty="0"/>
              <a:t>Asset recovery — How is so much out there?</a:t>
            </a:r>
            <a:endParaRPr lang="en-US" dirty="0"/>
          </a:p>
        </p:txBody>
      </p:sp>
      <p:sp>
        <p:nvSpPr>
          <p:cNvPr id="19" name="Rectangle 18">
            <a:extLst>
              <a:ext uri="{FF2B5EF4-FFF2-40B4-BE49-F238E27FC236}">
                <a16:creationId xmlns:a16="http://schemas.microsoft.com/office/drawing/2014/main" id="{86A3FFC8-8AC8-4E0B-984B-A16A8D2F49CD}"/>
              </a:ext>
            </a:extLst>
          </p:cNvPr>
          <p:cNvSpPr/>
          <p:nvPr/>
        </p:nvSpPr>
        <p:spPr>
          <a:xfrm>
            <a:off x="566926" y="2282794"/>
            <a:ext cx="3712971" cy="3181263"/>
          </a:xfrm>
          <a:prstGeom prst="rect">
            <a:avLst/>
          </a:prstGeom>
          <a:noFill/>
          <a:ln w="6350" cap="flat" cmpd="sng" algn="ctr">
            <a:noFill/>
            <a:prstDash val="solid"/>
            <a:miter lim="800000"/>
          </a:ln>
          <a:effectLst/>
        </p:spPr>
        <p:txBody>
          <a:bodyPr wrap="square" lIns="0" tIns="0" rIns="0" bIns="0" rtlCol="0" anchor="t" anchorCtr="0">
            <a:noAutofit/>
          </a:bodyPr>
          <a:lstStyle/>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The US and foreign governments and agencies become the custodial holder of assets due to comprehensive UP laws in these jurisdictions.</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Asset owners are domestic and foreign companies (active or inactive), individuals (living or deceased), partnerships, trusts, estates, charities and government agencies. </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The US states and territories, along with hundreds of US counties, cities and some federal agencies, are holding approximately $50b—$60b in unclaimed financial assets. </a:t>
            </a:r>
          </a:p>
        </p:txBody>
      </p:sp>
      <p:sp>
        <p:nvSpPr>
          <p:cNvPr id="25" name="Rectangle 24">
            <a:extLst>
              <a:ext uri="{FF2B5EF4-FFF2-40B4-BE49-F238E27FC236}">
                <a16:creationId xmlns:a16="http://schemas.microsoft.com/office/drawing/2014/main" id="{CF4C91FD-E912-4B84-A0A4-D9E07E5EF88A}"/>
              </a:ext>
            </a:extLst>
          </p:cNvPr>
          <p:cNvSpPr/>
          <p:nvPr/>
        </p:nvSpPr>
        <p:spPr>
          <a:xfrm>
            <a:off x="4851400" y="2282794"/>
            <a:ext cx="3725674" cy="3273068"/>
          </a:xfrm>
          <a:prstGeom prst="rect">
            <a:avLst/>
          </a:prstGeom>
          <a:noFill/>
          <a:ln w="6350" cap="flat" cmpd="sng" algn="ctr">
            <a:noFill/>
            <a:prstDash val="solid"/>
            <a:miter lim="800000"/>
          </a:ln>
          <a:effectLst/>
        </p:spPr>
        <p:txBody>
          <a:bodyPr wrap="square" lIns="0" tIns="0" rIns="0" bIns="0" rtlCol="0" anchor="t" anchorCtr="0">
            <a:noAutofit/>
          </a:bodyPr>
          <a:lstStyle/>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Many countries outside of the US, including Canada, Australia, the UK and New Zealand, also have UP laws, and they are holding an additional $10b-$20b.</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Complex rules govern which governments receive the escheated assets. These laws make it difficult for owners to locate their assets.</a:t>
            </a:r>
          </a:p>
          <a:p>
            <a:pPr marL="285750" indent="-285750">
              <a:spcBef>
                <a:spcPct val="0"/>
              </a:spcBef>
              <a:spcAft>
                <a:spcPts val="600"/>
              </a:spcAft>
              <a:buClr>
                <a:srgbClr val="FFD200"/>
              </a:buClr>
              <a:buSzPct val="100000"/>
              <a:buFont typeface="EYInterstate" panose="02000503020000020004" pitchFamily="2" charset="0"/>
              <a:buChar char="•"/>
              <a:defRPr/>
            </a:pPr>
            <a:r>
              <a:rPr lang="en-IN" sz="1400" dirty="0">
                <a:solidFill>
                  <a:srgbClr val="F6F6FA"/>
                </a:solidFill>
                <a:latin typeface="EYInterstate Light" panose="02000506000000020004" pitchFamily="2" charset="0"/>
                <a:cs typeface="Arial" panose="020B0604020202020204" pitchFamily="34" charset="0"/>
                <a:sym typeface="Calibri"/>
              </a:rPr>
              <a:t>Although the US state laws are similar in structure, they also each have unique attributes to recover assets relating to registrations, information access restrictions, disclosures, fee caps, claiming processes, etc.</a:t>
            </a:r>
          </a:p>
        </p:txBody>
      </p:sp>
      <p:pic>
        <p:nvPicPr>
          <p:cNvPr id="4" name="Picture 3" descr="A person and person looking at a computer screen&#10;&#10;Description automatically generated">
            <a:extLst>
              <a:ext uri="{FF2B5EF4-FFF2-40B4-BE49-F238E27FC236}">
                <a16:creationId xmlns:a16="http://schemas.microsoft.com/office/drawing/2014/main" id="{D31F5A2A-9B7D-4585-67F0-EBC3BEEE402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t="25733" b="38373"/>
          <a:stretch/>
        </p:blipFill>
        <p:spPr>
          <a:xfrm>
            <a:off x="455667" y="1135063"/>
            <a:ext cx="4000501" cy="957424"/>
          </a:xfrm>
          <a:prstGeom prst="rect">
            <a:avLst/>
          </a:prstGeom>
        </p:spPr>
      </p:pic>
      <p:sp>
        <p:nvSpPr>
          <p:cNvPr id="16" name="Arrow: Pentagon 15">
            <a:extLst>
              <a:ext uri="{FF2B5EF4-FFF2-40B4-BE49-F238E27FC236}">
                <a16:creationId xmlns:a16="http://schemas.microsoft.com/office/drawing/2014/main" id="{E36AC578-ED80-4317-AE0E-2F4F525AC882}"/>
              </a:ext>
            </a:extLst>
          </p:cNvPr>
          <p:cNvSpPr/>
          <p:nvPr/>
        </p:nvSpPr>
        <p:spPr>
          <a:xfrm rot="5400000" flipV="1">
            <a:off x="-19814" y="1612083"/>
            <a:ext cx="4953000" cy="3998966"/>
          </a:xfrm>
          <a:prstGeom prst="homePlate">
            <a:avLst>
              <a:gd name="adj" fmla="val 15276"/>
            </a:avLst>
          </a:prstGeom>
          <a:noFill/>
          <a:ln w="28575" cap="flat" cmpd="sng" algn="ctr">
            <a:solidFill>
              <a:srgbClr val="747480"/>
            </a:solidFill>
            <a:prstDash val="solid"/>
            <a:round/>
            <a:headEnd type="none" w="med" len="med"/>
            <a:tailEnd type="none" w="med" len="med"/>
          </a:ln>
          <a:extLst>
            <a:ext uri="{909E8E84-426E-40DD-AFC4-6F175D3DCCD1}">
              <a14:hiddenFill xmlns:a14="http://schemas.microsoft.com/office/drawing/2010/main">
                <a:solidFill>
                  <a:srgbClr val="C4C4C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49">
              <a:solidFill>
                <a:schemeClr val="tx1"/>
              </a:solidFill>
            </a:endParaRPr>
          </a:p>
        </p:txBody>
      </p:sp>
      <p:pic>
        <p:nvPicPr>
          <p:cNvPr id="6" name="Picture 5" descr="A person sitting at a desk with a computer&#10;&#10;Description automatically generated">
            <a:extLst>
              <a:ext uri="{FF2B5EF4-FFF2-40B4-BE49-F238E27FC236}">
                <a16:creationId xmlns:a16="http://schemas.microsoft.com/office/drawing/2014/main" id="{AAA27989-32D3-8171-9071-7DA6C773D1B8}"/>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t="34869" b="29274"/>
          <a:stretch/>
        </p:blipFill>
        <p:spPr>
          <a:xfrm>
            <a:off x="4686300" y="1135063"/>
            <a:ext cx="4005263" cy="957424"/>
          </a:xfrm>
          <a:prstGeom prst="rect">
            <a:avLst/>
          </a:prstGeom>
        </p:spPr>
      </p:pic>
      <p:sp>
        <p:nvSpPr>
          <p:cNvPr id="28" name="Arrow: Pentagon 27">
            <a:extLst>
              <a:ext uri="{FF2B5EF4-FFF2-40B4-BE49-F238E27FC236}">
                <a16:creationId xmlns:a16="http://schemas.microsoft.com/office/drawing/2014/main" id="{4AAAA53F-E5B2-489C-83C2-4B21D222BA40}"/>
              </a:ext>
            </a:extLst>
          </p:cNvPr>
          <p:cNvSpPr/>
          <p:nvPr/>
        </p:nvSpPr>
        <p:spPr>
          <a:xfrm rot="5400000" flipV="1">
            <a:off x="4210051" y="1611316"/>
            <a:ext cx="4952999" cy="4000500"/>
          </a:xfrm>
          <a:prstGeom prst="homePlate">
            <a:avLst>
              <a:gd name="adj" fmla="val 15441"/>
            </a:avLst>
          </a:prstGeom>
          <a:noFill/>
          <a:ln w="28575" cap="flat" cmpd="sng" algn="ctr">
            <a:solidFill>
              <a:srgbClr val="747480"/>
            </a:solidFill>
            <a:prstDash val="solid"/>
            <a:round/>
            <a:headEnd type="none" w="med" len="med"/>
            <a:tailEnd type="none" w="med" len="med"/>
          </a:ln>
          <a:extLst>
            <a:ext uri="{909E8E84-426E-40DD-AFC4-6F175D3DCCD1}">
              <a14:hiddenFill xmlns:a14="http://schemas.microsoft.com/office/drawing/2010/main">
                <a:solidFill>
                  <a:srgbClr val="C4C4C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49">
              <a:solidFill>
                <a:schemeClr val="tx1"/>
              </a:solidFill>
            </a:endParaRPr>
          </a:p>
        </p:txBody>
      </p:sp>
    </p:spTree>
    <p:extLst>
      <p:ext uri="{BB962C8B-B14F-4D97-AF65-F5344CB8AC3E}">
        <p14:creationId xmlns:p14="http://schemas.microsoft.com/office/powerpoint/2010/main" val="33005255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7E86AC4C-6CFA-43FB-A840-E92CEE121CFB}"/>
              </a:ext>
            </a:extLst>
          </p:cNvPr>
          <p:cNvGraphicFramePr>
            <a:graphicFrameLocks noChangeAspect="1"/>
          </p:cNvGraphicFramePr>
          <p:nvPr>
            <p:custDataLst>
              <p:tags r:id="rId1"/>
            </p:custDataLst>
            <p:extLst>
              <p:ext uri="{D42A27DB-BD31-4B8C-83A1-F6EECF244321}">
                <p14:modId xmlns:p14="http://schemas.microsoft.com/office/powerpoint/2010/main" val="2531617852"/>
              </p:ext>
            </p:extLst>
          </p:nvPr>
        </p:nvGraphicFramePr>
        <p:xfrm>
          <a:off x="1191" y="859779"/>
          <a:ext cx="1190" cy="1190"/>
        </p:xfrm>
        <a:graphic>
          <a:graphicData uri="http://schemas.openxmlformats.org/presentationml/2006/ole">
            <mc:AlternateContent xmlns:mc="http://schemas.openxmlformats.org/markup-compatibility/2006">
              <mc:Choice xmlns:v="urn:schemas-microsoft-com:vml" Requires="v">
                <p:oleObj name="think-cell Slide" r:id="rId4" imgW="455" imgH="454" progId="TCLayout.ActiveDocument.1">
                  <p:embed/>
                </p:oleObj>
              </mc:Choice>
              <mc:Fallback>
                <p:oleObj name="think-cell Slide" r:id="rId4" imgW="455" imgH="454" progId="TCLayout.ActiveDocument.1">
                  <p:embed/>
                  <p:pic>
                    <p:nvPicPr>
                      <p:cNvPr id="11" name="Object 10" hidden="1">
                        <a:extLst>
                          <a:ext uri="{FF2B5EF4-FFF2-40B4-BE49-F238E27FC236}">
                            <a16:creationId xmlns:a16="http://schemas.microsoft.com/office/drawing/2014/main" id="{7E86AC4C-6CFA-43FB-A840-E92CEE121CFB}"/>
                          </a:ext>
                        </a:extLst>
                      </p:cNvPr>
                      <p:cNvPicPr/>
                      <p:nvPr/>
                    </p:nvPicPr>
                    <p:blipFill>
                      <a:blip r:embed="rId5"/>
                      <a:stretch>
                        <a:fillRect/>
                      </a:stretch>
                    </p:blipFill>
                    <p:spPr>
                      <a:xfrm>
                        <a:off x="1191" y="859779"/>
                        <a:ext cx="1190" cy="1190"/>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IN" dirty="0"/>
              <a:t>Asset recovery — how money becomes “unclaimed”</a:t>
            </a:r>
            <a:endParaRPr lang="en-US" dirty="0"/>
          </a:p>
        </p:txBody>
      </p:sp>
      <p:sp>
        <p:nvSpPr>
          <p:cNvPr id="9" name="Content Placeholder 8">
            <a:extLst>
              <a:ext uri="{FF2B5EF4-FFF2-40B4-BE49-F238E27FC236}">
                <a16:creationId xmlns:a16="http://schemas.microsoft.com/office/drawing/2014/main" id="{F39659E4-9517-4DC0-B5F0-DF5CEF361D76}"/>
              </a:ext>
            </a:extLst>
          </p:cNvPr>
          <p:cNvSpPr>
            <a:spLocks noGrp="1"/>
          </p:cNvSpPr>
          <p:nvPr>
            <p:ph idx="4294967295"/>
          </p:nvPr>
        </p:nvSpPr>
        <p:spPr>
          <a:xfrm>
            <a:off x="473995" y="1138238"/>
            <a:ext cx="8229600" cy="4948237"/>
          </a:xfrm>
        </p:spPr>
        <p:txBody>
          <a:bodyPr/>
          <a:lstStyle/>
          <a:p>
            <a:pPr marL="0" indent="0">
              <a:buNone/>
            </a:pPr>
            <a:r>
              <a:rPr lang="en-US" dirty="0"/>
              <a:t>The financial institution or corporate asset holder was unable to locate the owners due to:</a:t>
            </a:r>
          </a:p>
          <a:p>
            <a:r>
              <a:rPr lang="en-US" dirty="0"/>
              <a:t>Address incorrect or changed and not updated</a:t>
            </a:r>
          </a:p>
          <a:p>
            <a:r>
              <a:rPr lang="en-US" dirty="0"/>
              <a:t>P.O. box closed</a:t>
            </a:r>
          </a:p>
          <a:p>
            <a:r>
              <a:rPr lang="en-US" dirty="0"/>
              <a:t>Check addressed to an employee who retired or separated</a:t>
            </a:r>
          </a:p>
          <a:p>
            <a:r>
              <a:rPr lang="en-US" dirty="0"/>
              <a:t>Company acquired, merged, “identity lost” in payables system</a:t>
            </a:r>
          </a:p>
          <a:p>
            <a:r>
              <a:rPr lang="en-US" dirty="0"/>
              <a:t>System integration</a:t>
            </a:r>
          </a:p>
          <a:p>
            <a:r>
              <a:rPr lang="en-US" dirty="0"/>
              <a:t>Human data input or mailroom errors</a:t>
            </a:r>
          </a:p>
          <a:p>
            <a:r>
              <a:rPr lang="en-US" dirty="0"/>
              <a:t>Incomplete, truncated or transposed owner or address information</a:t>
            </a:r>
          </a:p>
          <a:p>
            <a:r>
              <a:rPr lang="en-US" dirty="0"/>
              <a:t>Owner or heirs who are not aware that money is owed to them</a:t>
            </a:r>
          </a:p>
        </p:txBody>
      </p:sp>
    </p:spTree>
    <p:extLst>
      <p:ext uri="{BB962C8B-B14F-4D97-AF65-F5344CB8AC3E}">
        <p14:creationId xmlns:p14="http://schemas.microsoft.com/office/powerpoint/2010/main" val="27503393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19D70C96-EF50-4280-9089-568F17DB519C}"/>
              </a:ext>
            </a:extLst>
          </p:cNvPr>
          <p:cNvGraphicFramePr>
            <a:graphicFrameLocks noChangeAspect="1"/>
          </p:cNvGraphicFramePr>
          <p:nvPr>
            <p:custDataLst>
              <p:tags r:id="rId1"/>
            </p:custDataLst>
            <p:extLst>
              <p:ext uri="{D42A27DB-BD31-4B8C-83A1-F6EECF244321}">
                <p14:modId xmlns:p14="http://schemas.microsoft.com/office/powerpoint/2010/main" val="34498460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4" name="Object 3" hidden="1">
                        <a:extLst>
                          <a:ext uri="{FF2B5EF4-FFF2-40B4-BE49-F238E27FC236}">
                            <a16:creationId xmlns:a16="http://schemas.microsoft.com/office/drawing/2014/main" id="{19D70C96-EF50-4280-9089-568F17DB519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4B114B-BC04-450D-B1EE-6F08857EA8F7}"/>
              </a:ext>
            </a:extLst>
          </p:cNvPr>
          <p:cNvSpPr>
            <a:spLocks noGrp="1"/>
          </p:cNvSpPr>
          <p:nvPr>
            <p:ph type="title"/>
          </p:nvPr>
        </p:nvSpPr>
        <p:spPr/>
        <p:txBody>
          <a:bodyPr vert="horz">
            <a:noAutofit/>
          </a:bodyPr>
          <a:lstStyle/>
          <a:p>
            <a:r>
              <a:rPr lang="en-US"/>
              <a:t>Polling question</a:t>
            </a:r>
          </a:p>
        </p:txBody>
      </p:sp>
      <p:grpSp>
        <p:nvGrpSpPr>
          <p:cNvPr id="37" name="Group 36">
            <a:extLst>
              <a:ext uri="{FF2B5EF4-FFF2-40B4-BE49-F238E27FC236}">
                <a16:creationId xmlns:a16="http://schemas.microsoft.com/office/drawing/2014/main" id="{17B29795-95CF-4E63-A77B-F79EDF755BB6}"/>
              </a:ext>
            </a:extLst>
          </p:cNvPr>
          <p:cNvGrpSpPr/>
          <p:nvPr/>
        </p:nvGrpSpPr>
        <p:grpSpPr>
          <a:xfrm>
            <a:off x="457201" y="1138238"/>
            <a:ext cx="8229600" cy="4949825"/>
            <a:chOff x="457201" y="1138238"/>
            <a:chExt cx="8229600" cy="4949825"/>
          </a:xfrm>
        </p:grpSpPr>
        <p:pic>
          <p:nvPicPr>
            <p:cNvPr id="51" name="Picture 50">
              <a:extLst>
                <a:ext uri="{FF2B5EF4-FFF2-40B4-BE49-F238E27FC236}">
                  <a16:creationId xmlns:a16="http://schemas.microsoft.com/office/drawing/2014/main" id="{A36F24CD-607A-420D-9CE0-080662C0F16C}"/>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24485" r="421"/>
            <a:stretch/>
          </p:blipFill>
          <p:spPr>
            <a:xfrm>
              <a:off x="457201" y="1138238"/>
              <a:ext cx="8229600" cy="4949825"/>
            </a:xfrm>
            <a:prstGeom prst="rect">
              <a:avLst/>
            </a:prstGeom>
          </p:spPr>
        </p:pic>
        <p:sp>
          <p:nvSpPr>
            <p:cNvPr id="52" name="Rectangle 51">
              <a:extLst>
                <a:ext uri="{FF2B5EF4-FFF2-40B4-BE49-F238E27FC236}">
                  <a16:creationId xmlns:a16="http://schemas.microsoft.com/office/drawing/2014/main" id="{541B2680-2794-47F9-8A51-16C7FE23F11F}"/>
                </a:ext>
              </a:extLst>
            </p:cNvPr>
            <p:cNvSpPr/>
            <p:nvPr/>
          </p:nvSpPr>
          <p:spPr>
            <a:xfrm>
              <a:off x="457201" y="1138238"/>
              <a:ext cx="8229600" cy="4949825"/>
            </a:xfrm>
            <a:prstGeom prst="rect">
              <a:avLst/>
            </a:prstGeom>
            <a:gradFill flip="none" rotWithShape="1">
              <a:gsLst>
                <a:gs pos="0">
                  <a:schemeClr val="tx1">
                    <a:alpha val="0"/>
                  </a:schemeClr>
                </a:gs>
                <a:gs pos="46000">
                  <a:schemeClr val="tx1">
                    <a:alpha val="50000"/>
                  </a:schemeClr>
                </a:gs>
                <a:gs pos="81000">
                  <a:schemeClr val="tx1">
                    <a:alpha val="74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sz="1600">
                <a:latin typeface="+mj-lt"/>
              </a:endParaRPr>
            </a:p>
          </p:txBody>
        </p:sp>
      </p:grpSp>
      <p:sp>
        <p:nvSpPr>
          <p:cNvPr id="3" name="Text Placeholder 5">
            <a:extLst>
              <a:ext uri="{FF2B5EF4-FFF2-40B4-BE49-F238E27FC236}">
                <a16:creationId xmlns:a16="http://schemas.microsoft.com/office/drawing/2014/main" id="{F5879F8A-E336-E28A-A1A0-127A448E7A8B}"/>
              </a:ext>
            </a:extLst>
          </p:cNvPr>
          <p:cNvSpPr txBox="1">
            <a:spLocks/>
          </p:cNvSpPr>
          <p:nvPr/>
        </p:nvSpPr>
        <p:spPr>
          <a:xfrm>
            <a:off x="763996" y="1438199"/>
            <a:ext cx="6055904" cy="553998"/>
          </a:xfrm>
          <a:prstGeom prst="rect">
            <a:avLst/>
          </a:prstGeom>
        </p:spPr>
        <p:txBody>
          <a:bodyPr vert="horz" wrap="square" lIns="0" tIns="0" rIns="0" bIns="0" rtlCol="0" anchor="t" anchorCtr="0">
            <a:spAutoFit/>
          </a:bodyPr>
          <a:lstStyle>
            <a:lvl1pPr marL="0" indent="0"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bg1"/>
                </a:solidFill>
                <a:latin typeface="EYInterstate Light" panose="02000506000000020004" pitchFamily="2" charset="0"/>
                <a:ea typeface="+mn-ea"/>
                <a:cs typeface="+mn-cs"/>
              </a:defRPr>
            </a:lvl1pPr>
            <a:lvl2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2pPr>
            <a:lvl3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3pPr>
            <a:lvl4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4pPr>
            <a:lvl5pPr marL="1425575" indent="-1425575" algn="l" defTabSz="914400" rtl="0" eaLnBrk="1" latinLnBrk="0" hangingPunct="1">
              <a:spcBef>
                <a:spcPct val="20000"/>
              </a:spcBef>
              <a:buClr>
                <a:schemeClr val="tx2"/>
              </a:buClr>
              <a:buSzPct val="110000"/>
              <a:buFont typeface="EYInterstate Light" panose="02000506000000020004" pitchFamily="2" charset="0"/>
              <a:buNone/>
              <a:defRPr sz="2400" kern="1200">
                <a:solidFill>
                  <a:schemeClr val="tx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IN" sz="1800" b="1" dirty="0">
                <a:solidFill>
                  <a:schemeClr val="tx2"/>
                </a:solidFill>
                <a:latin typeface="+mj-lt"/>
              </a:rPr>
              <a:t>How does my organization utilize asset </a:t>
            </a:r>
            <a:br>
              <a:rPr lang="en-IN" sz="1800" b="1" dirty="0">
                <a:solidFill>
                  <a:schemeClr val="tx2"/>
                </a:solidFill>
                <a:latin typeface="+mj-lt"/>
              </a:rPr>
            </a:br>
            <a:r>
              <a:rPr lang="en-IN" sz="1800" b="1" dirty="0">
                <a:solidFill>
                  <a:schemeClr val="tx2"/>
                </a:solidFill>
                <a:latin typeface="+mj-lt"/>
              </a:rPr>
              <a:t>recovery prospects?</a:t>
            </a:r>
          </a:p>
        </p:txBody>
      </p:sp>
      <p:sp>
        <p:nvSpPr>
          <p:cNvPr id="5" name="Oval 4">
            <a:extLst>
              <a:ext uri="{FF2B5EF4-FFF2-40B4-BE49-F238E27FC236}">
                <a16:creationId xmlns:a16="http://schemas.microsoft.com/office/drawing/2014/main" id="{07CF9629-1750-C1C1-BBBC-161D49917DEE}"/>
              </a:ext>
            </a:extLst>
          </p:cNvPr>
          <p:cNvSpPr/>
          <p:nvPr/>
        </p:nvSpPr>
        <p:spPr>
          <a:xfrm>
            <a:off x="763995" y="310354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B</a:t>
            </a:r>
            <a:endParaRPr kumimoji="0" lang="en-US" sz="1600" b="1" i="0" u="none" strike="noStrike" kern="0" cap="none" spc="0" normalizeH="0" baseline="0" noProof="0">
              <a:ln>
                <a:noFill/>
              </a:ln>
              <a:effectLst/>
              <a:uLnTx/>
              <a:uFillTx/>
              <a:latin typeface="+mj-lt"/>
            </a:endParaRPr>
          </a:p>
        </p:txBody>
      </p:sp>
      <p:sp>
        <p:nvSpPr>
          <p:cNvPr id="6" name="Oval 5">
            <a:extLst>
              <a:ext uri="{FF2B5EF4-FFF2-40B4-BE49-F238E27FC236}">
                <a16:creationId xmlns:a16="http://schemas.microsoft.com/office/drawing/2014/main" id="{D0FA4975-B44B-B338-D27E-B9C3CC5C54BE}"/>
              </a:ext>
            </a:extLst>
          </p:cNvPr>
          <p:cNvSpPr/>
          <p:nvPr/>
        </p:nvSpPr>
        <p:spPr>
          <a:xfrm>
            <a:off x="763995" y="3751738"/>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C</a:t>
            </a:r>
            <a:endParaRPr kumimoji="0" lang="en-US" sz="1600" b="1" i="0" u="none" strike="noStrike" kern="0" cap="none" spc="0" normalizeH="0" baseline="0" noProof="0">
              <a:ln>
                <a:noFill/>
              </a:ln>
              <a:effectLst/>
              <a:uLnTx/>
              <a:uFillTx/>
              <a:latin typeface="+mj-lt"/>
            </a:endParaRPr>
          </a:p>
        </p:txBody>
      </p:sp>
      <p:sp>
        <p:nvSpPr>
          <p:cNvPr id="7" name="Oval 6">
            <a:extLst>
              <a:ext uri="{FF2B5EF4-FFF2-40B4-BE49-F238E27FC236}">
                <a16:creationId xmlns:a16="http://schemas.microsoft.com/office/drawing/2014/main" id="{1E826F7E-194A-92B5-D1EA-EAB7BF80FF1D}"/>
              </a:ext>
            </a:extLst>
          </p:cNvPr>
          <p:cNvSpPr/>
          <p:nvPr/>
        </p:nvSpPr>
        <p:spPr>
          <a:xfrm>
            <a:off x="763995" y="4399933"/>
            <a:ext cx="340568" cy="340568"/>
          </a:xfrm>
          <a:prstGeom prst="ellipse">
            <a:avLst/>
          </a:prstGeom>
          <a:solidFill>
            <a:schemeClr val="tx2"/>
          </a:solidFill>
          <a:ln w="19050" cap="flat" cmpd="sng" algn="ctr">
            <a:noFill/>
            <a:prstDash val="solid"/>
          </a:ln>
          <a:effectLst/>
        </p:spPr>
        <p:txBody>
          <a:bodyPr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1" i="0" u="none" strike="noStrike" kern="0" cap="none" spc="0" normalizeH="0" baseline="0" noProof="0">
                <a:ln>
                  <a:noFill/>
                </a:ln>
                <a:effectLst/>
                <a:uLnTx/>
                <a:uFillTx/>
                <a:latin typeface="+mj-lt"/>
              </a:rPr>
              <a:t>D</a:t>
            </a:r>
            <a:endParaRPr kumimoji="0" lang="en-US" sz="1600" b="1" i="0" u="none" strike="noStrike" kern="0" cap="none" spc="0" normalizeH="0" baseline="0" noProof="0">
              <a:ln>
                <a:noFill/>
              </a:ln>
              <a:effectLst/>
              <a:uLnTx/>
              <a:uFillTx/>
              <a:latin typeface="+mj-lt"/>
            </a:endParaRPr>
          </a:p>
        </p:txBody>
      </p:sp>
      <p:sp>
        <p:nvSpPr>
          <p:cNvPr id="8" name="Oval 7">
            <a:extLst>
              <a:ext uri="{FF2B5EF4-FFF2-40B4-BE49-F238E27FC236}">
                <a16:creationId xmlns:a16="http://schemas.microsoft.com/office/drawing/2014/main" id="{F215BB03-FD15-DBF5-3B45-F6D6EFF73206}"/>
              </a:ext>
            </a:extLst>
          </p:cNvPr>
          <p:cNvSpPr/>
          <p:nvPr/>
        </p:nvSpPr>
        <p:spPr>
          <a:xfrm>
            <a:off x="763995" y="2455348"/>
            <a:ext cx="340568" cy="340568"/>
          </a:xfrm>
          <a:prstGeom prst="ellipse">
            <a:avLst/>
          </a:prstGeom>
          <a:solidFill>
            <a:schemeClr val="tx2"/>
          </a:solidFill>
          <a:ln w="19050" cap="flat" cmpd="sng" algn="ctr">
            <a:noFill/>
            <a:prstDash val="solid"/>
          </a:ln>
          <a:effectLst/>
        </p:spPr>
        <p:txBody>
          <a:bodyPr vert="horz" wrap="square" lIns="91440" tIns="45720" rIns="91440" bIns="45720" rtlCol="0" anchor="ctr" anchorCtr="0"/>
          <a:lstStyle/>
          <a:p>
            <a:pPr algn="ctr"/>
            <a:r>
              <a:rPr lang="en-IN" sz="1600" b="1" kern="0">
                <a:latin typeface="+mj-lt"/>
              </a:rPr>
              <a:t>A</a:t>
            </a:r>
            <a:endParaRPr lang="en-US" sz="1600" b="1" kern="0">
              <a:latin typeface="+mj-lt"/>
            </a:endParaRPr>
          </a:p>
        </p:txBody>
      </p:sp>
      <p:sp>
        <p:nvSpPr>
          <p:cNvPr id="9" name="Title 1">
            <a:extLst>
              <a:ext uri="{FF2B5EF4-FFF2-40B4-BE49-F238E27FC236}">
                <a16:creationId xmlns:a16="http://schemas.microsoft.com/office/drawing/2014/main" id="{A4D7F2C2-4F60-69EB-64DE-1086E2CD1A86}"/>
              </a:ext>
            </a:extLst>
          </p:cNvPr>
          <p:cNvSpPr txBox="1">
            <a:spLocks/>
          </p:cNvSpPr>
          <p:nvPr/>
        </p:nvSpPr>
        <p:spPr>
          <a:xfrm>
            <a:off x="1215858" y="237941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We use internal resources to search </a:t>
            </a:r>
            <a:br>
              <a:rPr lang="en-IN" sz="1600">
                <a:latin typeface="+mj-lt"/>
                <a:cs typeface="Arial"/>
              </a:rPr>
            </a:br>
            <a:r>
              <a:rPr lang="en-IN" sz="1600">
                <a:latin typeface="+mj-lt"/>
                <a:cs typeface="Arial"/>
              </a:rPr>
              <a:t>and claim our assets.</a:t>
            </a:r>
          </a:p>
        </p:txBody>
      </p:sp>
      <p:sp>
        <p:nvSpPr>
          <p:cNvPr id="10" name="Title 1">
            <a:extLst>
              <a:ext uri="{FF2B5EF4-FFF2-40B4-BE49-F238E27FC236}">
                <a16:creationId xmlns:a16="http://schemas.microsoft.com/office/drawing/2014/main" id="{0D47FD85-14D5-17B5-51C6-258D5A84D235}"/>
              </a:ext>
            </a:extLst>
          </p:cNvPr>
          <p:cNvSpPr txBox="1">
            <a:spLocks/>
          </p:cNvSpPr>
          <p:nvPr/>
        </p:nvSpPr>
        <p:spPr>
          <a:xfrm>
            <a:off x="1215858" y="302760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spcBef>
                <a:spcPts val="0"/>
              </a:spcBef>
            </a:pPr>
            <a:r>
              <a:rPr lang="en-IN" sz="1600">
                <a:latin typeface="+mj-lt"/>
                <a:cs typeface="Arial"/>
              </a:rPr>
              <a:t>We use a third-party firm to search </a:t>
            </a:r>
            <a:br>
              <a:rPr lang="en-IN" sz="1600">
                <a:latin typeface="+mj-lt"/>
                <a:cs typeface="Arial"/>
              </a:rPr>
            </a:br>
            <a:r>
              <a:rPr lang="en-IN" sz="1600">
                <a:latin typeface="+mj-lt"/>
                <a:cs typeface="Arial"/>
              </a:rPr>
              <a:t>and claim for us.</a:t>
            </a:r>
          </a:p>
        </p:txBody>
      </p:sp>
      <p:sp>
        <p:nvSpPr>
          <p:cNvPr id="11" name="Title 1">
            <a:extLst>
              <a:ext uri="{FF2B5EF4-FFF2-40B4-BE49-F238E27FC236}">
                <a16:creationId xmlns:a16="http://schemas.microsoft.com/office/drawing/2014/main" id="{B848444D-5B7D-A0CD-C01F-DF250A1FE658}"/>
              </a:ext>
            </a:extLst>
          </p:cNvPr>
          <p:cNvSpPr txBox="1">
            <a:spLocks/>
          </p:cNvSpPr>
          <p:nvPr/>
        </p:nvSpPr>
        <p:spPr>
          <a:xfrm>
            <a:off x="1215858" y="3675801"/>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I don’t know</a:t>
            </a:r>
          </a:p>
        </p:txBody>
      </p:sp>
      <p:sp>
        <p:nvSpPr>
          <p:cNvPr id="12" name="Title 1">
            <a:extLst>
              <a:ext uri="{FF2B5EF4-FFF2-40B4-BE49-F238E27FC236}">
                <a16:creationId xmlns:a16="http://schemas.microsoft.com/office/drawing/2014/main" id="{7D127B61-DF33-E2F4-8CD8-B7074E607801}"/>
              </a:ext>
            </a:extLst>
          </p:cNvPr>
          <p:cNvSpPr txBox="1">
            <a:spLocks/>
          </p:cNvSpPr>
          <p:nvPr/>
        </p:nvSpPr>
        <p:spPr>
          <a:xfrm>
            <a:off x="1215858" y="4323996"/>
            <a:ext cx="4555544" cy="492443"/>
          </a:xfrm>
          <a:prstGeom prst="rect">
            <a:avLst/>
          </a:prstGeom>
        </p:spPr>
        <p:txBody>
          <a:bodyPr vert="horz" wrap="square" lIns="0" tIns="0" rIns="0" bIns="0" anchor="ctr">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lnSpc>
                <a:spcPct val="100000"/>
              </a:lnSpc>
            </a:pPr>
            <a:r>
              <a:rPr lang="en-IN" sz="1600">
                <a:latin typeface="+mj-lt"/>
                <a:cs typeface="Arial"/>
              </a:rPr>
              <a:t>N/A — EY</a:t>
            </a:r>
          </a:p>
        </p:txBody>
      </p:sp>
    </p:spTree>
    <p:extLst>
      <p:ext uri="{BB962C8B-B14F-4D97-AF65-F5344CB8AC3E}">
        <p14:creationId xmlns:p14="http://schemas.microsoft.com/office/powerpoint/2010/main" val="1161430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923330"/>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lvl="0">
              <a:lnSpc>
                <a:spcPct val="100000"/>
              </a:lnSpc>
              <a:defRPr/>
            </a:pPr>
            <a:r>
              <a:rPr lang="en-US" b="0">
                <a:solidFill>
                  <a:srgbClr val="2E2E38"/>
                </a:solidFill>
                <a:latin typeface="EYInterstate Light" panose="02000506000000020004" pitchFamily="2" charset="0"/>
              </a:rPr>
              <a:t>Summary</a:t>
            </a: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GB" sz="3000" b="0" i="0" u="none" strike="noStrike" kern="1200" cap="none" spc="0" normalizeH="0" baseline="0" noProof="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1270019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A1AAAC1A-E8CA-43C0-95B4-8092230C159B}"/>
              </a:ext>
            </a:extLst>
          </p:cNvPr>
          <p:cNvGraphicFramePr>
            <a:graphicFrameLocks noChangeAspect="1"/>
          </p:cNvGraphicFramePr>
          <p:nvPr>
            <p:custDataLst>
              <p:tags r:id="rId1"/>
            </p:custDataLst>
            <p:extLst>
              <p:ext uri="{D42A27DB-BD31-4B8C-83A1-F6EECF244321}">
                <p14:modId xmlns:p14="http://schemas.microsoft.com/office/powerpoint/2010/main" val="38778431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11" name="Object 10" hidden="1">
                        <a:extLst>
                          <a:ext uri="{FF2B5EF4-FFF2-40B4-BE49-F238E27FC236}">
                            <a16:creationId xmlns:a16="http://schemas.microsoft.com/office/drawing/2014/main" id="{A1AAAC1A-E8CA-43C0-95B4-8092230C159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Placeholder 7">
            <a:extLst>
              <a:ext uri="{FF2B5EF4-FFF2-40B4-BE49-F238E27FC236}">
                <a16:creationId xmlns:a16="http://schemas.microsoft.com/office/drawing/2014/main" id="{2123B802-57A1-4633-9EE6-620C2341FABE}"/>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2474" r="12474"/>
          <a:stretch/>
        </p:blipFill>
        <p:spPr>
          <a:xfrm>
            <a:off x="0" y="1348"/>
            <a:ext cx="9144000" cy="6856652"/>
          </a:xfrm>
          <a:prstGeom prst="rect">
            <a:avLst/>
          </a:prstGeom>
        </p:spPr>
      </p:pic>
      <p:sp>
        <p:nvSpPr>
          <p:cNvPr id="8" name="Rectangle 7">
            <a:extLst>
              <a:ext uri="{FF2B5EF4-FFF2-40B4-BE49-F238E27FC236}">
                <a16:creationId xmlns:a16="http://schemas.microsoft.com/office/drawing/2014/main" id="{C5AA4AEE-7F4D-4A25-851E-1B690E60BFB1}"/>
              </a:ext>
            </a:extLst>
          </p:cNvPr>
          <p:cNvSpPr/>
          <p:nvPr/>
        </p:nvSpPr>
        <p:spPr>
          <a:xfrm>
            <a:off x="-7272" y="-1348"/>
            <a:ext cx="9139240" cy="6858000"/>
          </a:xfrm>
          <a:prstGeom prst="rect">
            <a:avLst/>
          </a:prstGeom>
          <a:gradFill flip="none" rotWithShape="1">
            <a:gsLst>
              <a:gs pos="21000">
                <a:srgbClr val="000000">
                  <a:alpha val="0"/>
                </a:srgbClr>
              </a:gs>
              <a:gs pos="40000">
                <a:srgbClr val="000000">
                  <a:alpha val="43000"/>
                </a:srgbClr>
              </a:gs>
              <a:gs pos="61000">
                <a:srgbClr val="000000">
                  <a:alpha val="53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49"/>
          </a:p>
        </p:txBody>
      </p:sp>
      <p:sp>
        <p:nvSpPr>
          <p:cNvPr id="5" name="Text Placeholder 9">
            <a:extLst>
              <a:ext uri="{FF2B5EF4-FFF2-40B4-BE49-F238E27FC236}">
                <a16:creationId xmlns:a16="http://schemas.microsoft.com/office/drawing/2014/main" id="{B6FB04F8-F22F-4656-8722-E2A1657C0F45}"/>
              </a:ext>
            </a:extLst>
          </p:cNvPr>
          <p:cNvSpPr txBox="1">
            <a:spLocks/>
          </p:cNvSpPr>
          <p:nvPr/>
        </p:nvSpPr>
        <p:spPr>
          <a:xfrm>
            <a:off x="352832" y="344915"/>
            <a:ext cx="5831399" cy="3696816"/>
          </a:xfrm>
          <a:prstGeom prst="rect">
            <a:avLst/>
          </a:prstGeom>
          <a:ln>
            <a:noFill/>
          </a:ln>
        </p:spPr>
        <p:txBody>
          <a:bodyPr tIns="91440" bIns="91440" anchor="ctr" anchorCtr="0"/>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buNone/>
            </a:pPr>
            <a:r>
              <a:rPr lang="en-US" dirty="0">
                <a:cs typeface="Arial" panose="020B0604020202020204" pitchFamily="34" charset="0"/>
              </a:rPr>
              <a:t>As states look for new and additional sources of revenue, be prepared for a good UP audit defense by </a:t>
            </a:r>
            <a:r>
              <a:rPr lang="en-US" dirty="0">
                <a:solidFill>
                  <a:schemeClr val="tx2"/>
                </a:solidFill>
                <a:cs typeface="Arial" panose="020B0604020202020204" pitchFamily="34" charset="0"/>
              </a:rPr>
              <a:t>establishing a good offense now. </a:t>
            </a:r>
            <a:r>
              <a:rPr lang="en-US" dirty="0">
                <a:cs typeface="Arial" panose="020B0604020202020204" pitchFamily="34" charset="0"/>
              </a:rPr>
              <a:t>Implement</a:t>
            </a:r>
            <a:r>
              <a:rPr lang="en-US" dirty="0">
                <a:solidFill>
                  <a:srgbClr val="FFFFFF"/>
                </a:solidFill>
                <a:cs typeface="Arial" panose="020B0604020202020204" pitchFamily="34" charset="0"/>
              </a:rPr>
              <a:t> </a:t>
            </a:r>
            <a:r>
              <a:rPr lang="en-US" dirty="0">
                <a:solidFill>
                  <a:schemeClr val="tx2"/>
                </a:solidFill>
                <a:cs typeface="Arial" panose="020B0604020202020204" pitchFamily="34" charset="0"/>
              </a:rPr>
              <a:t>leading practices </a:t>
            </a:r>
            <a:r>
              <a:rPr lang="en-US" dirty="0">
                <a:cs typeface="Arial" panose="020B0604020202020204" pitchFamily="34" charset="0"/>
              </a:rPr>
              <a:t>for accounting policies,</a:t>
            </a:r>
            <a:r>
              <a:rPr lang="en-US" dirty="0">
                <a:solidFill>
                  <a:srgbClr val="FFFFFF"/>
                </a:solidFill>
                <a:cs typeface="Arial" panose="020B0604020202020204" pitchFamily="34" charset="0"/>
              </a:rPr>
              <a:t> </a:t>
            </a:r>
            <a:r>
              <a:rPr lang="en-US" dirty="0">
                <a:solidFill>
                  <a:schemeClr val="tx2"/>
                </a:solidFill>
                <a:cs typeface="Arial" panose="020B0604020202020204" pitchFamily="34" charset="0"/>
              </a:rPr>
              <a:t>compliance</a:t>
            </a:r>
            <a:r>
              <a:rPr lang="en-US" dirty="0">
                <a:solidFill>
                  <a:srgbClr val="FFFFFF"/>
                </a:solidFill>
                <a:cs typeface="Arial" panose="020B0604020202020204" pitchFamily="34" charset="0"/>
              </a:rPr>
              <a:t> and </a:t>
            </a:r>
            <a:r>
              <a:rPr lang="en-US" dirty="0">
                <a:solidFill>
                  <a:schemeClr val="tx2"/>
                </a:solidFill>
                <a:cs typeface="Arial" panose="020B0604020202020204" pitchFamily="34" charset="0"/>
              </a:rPr>
              <a:t>asset recovery.</a:t>
            </a:r>
          </a:p>
        </p:txBody>
      </p:sp>
      <p:sp>
        <p:nvSpPr>
          <p:cNvPr id="14" name="TextBox 13">
            <a:extLst>
              <a:ext uri="{FF2B5EF4-FFF2-40B4-BE49-F238E27FC236}">
                <a16:creationId xmlns:a16="http://schemas.microsoft.com/office/drawing/2014/main" id="{6B77B452-700D-4223-A671-4D0BB6499A90}"/>
              </a:ext>
            </a:extLst>
          </p:cNvPr>
          <p:cNvSpPr txBox="1"/>
          <p:nvPr/>
        </p:nvSpPr>
        <p:spPr>
          <a:xfrm>
            <a:off x="457201" y="6516456"/>
            <a:ext cx="663066" cy="180000"/>
          </a:xfrm>
          <a:prstGeom prst="rect">
            <a:avLst/>
          </a:prstGeom>
          <a:noFill/>
        </p:spPr>
        <p:txBody>
          <a:bodyPr wrap="square" lIns="0" tIns="36576" rIns="0" bIns="0" rtlCol="0">
            <a:noAutofit/>
          </a:bodyPr>
          <a:lstStyle/>
          <a:p>
            <a:pPr marL="0" algn="l" defTabSz="914400" rtl="0" eaLnBrk="1" latinLnBrk="0" hangingPunct="1"/>
            <a:r>
              <a:rPr lang="en-GB" sz="800" kern="1200">
                <a:solidFill>
                  <a:schemeClr val="bg1"/>
                </a:solidFill>
                <a:latin typeface="EYInterstate" panose="02000503020000020004" pitchFamily="2" charset="0"/>
                <a:ea typeface="+mn-ea"/>
                <a:cs typeface="+mn-cs"/>
              </a:rPr>
              <a:t>Page </a:t>
            </a:r>
            <a:fld id="{F1BC30E3-FFE5-4B91-AA19-87A149EBB9EE}" type="slidenum">
              <a:rPr sz="800" kern="1200" smtClean="0">
                <a:solidFill>
                  <a:schemeClr val="bg1"/>
                </a:solidFill>
                <a:latin typeface="EYInterstate" panose="02000503020000020004" pitchFamily="2" charset="0"/>
                <a:ea typeface="+mn-ea"/>
                <a:cs typeface="+mn-cs"/>
              </a:rPr>
              <a:pPr marL="0" algn="l" defTabSz="914400" rtl="0" eaLnBrk="1" latinLnBrk="0" hangingPunct="1"/>
              <a:t>73</a:t>
            </a:fld>
            <a:endParaRPr sz="800" kern="1200">
              <a:solidFill>
                <a:schemeClr val="bg1"/>
              </a:solidFill>
              <a:latin typeface="EYInterstate" panose="02000503020000020004" pitchFamily="2" charset="0"/>
              <a:ea typeface="+mn-ea"/>
              <a:cs typeface="+mn-cs"/>
            </a:endParaRPr>
          </a:p>
        </p:txBody>
      </p:sp>
      <p:sp>
        <p:nvSpPr>
          <p:cNvPr id="15" name="TextBox 14">
            <a:extLst>
              <a:ext uri="{FF2B5EF4-FFF2-40B4-BE49-F238E27FC236}">
                <a16:creationId xmlns:a16="http://schemas.microsoft.com/office/drawing/2014/main" id="{6421FF1E-DA78-4820-B620-9DA91EC8E8EE}"/>
              </a:ext>
            </a:extLst>
          </p:cNvPr>
          <p:cNvSpPr txBox="1"/>
          <p:nvPr/>
        </p:nvSpPr>
        <p:spPr>
          <a:xfrm>
            <a:off x="2814990" y="6516456"/>
            <a:ext cx="3514022" cy="180000"/>
          </a:xfrm>
          <a:prstGeom prst="rect">
            <a:avLst/>
          </a:prstGeom>
          <a:noFill/>
        </p:spPr>
        <p:txBody>
          <a:bodyPr wrap="square" lIns="0" tIns="36576" rIns="0" bIns="0" rtlCol="0">
            <a:noAutofit/>
          </a:bodyPr>
          <a:lstStyle/>
          <a:p>
            <a:pPr marL="0" algn="ctr" defTabSz="914400" rtl="0" eaLnBrk="1" latinLnBrk="0" hangingPunct="1"/>
            <a:r>
              <a:rPr lang="en-US" sz="800" kern="1200" dirty="0">
                <a:solidFill>
                  <a:schemeClr val="bg1"/>
                </a:solidFill>
                <a:latin typeface="EYInterstate" panose="02000503020000020004" pitchFamily="2" charset="0"/>
                <a:ea typeface="+mn-ea"/>
                <a:cs typeface="+mn-cs"/>
              </a:rPr>
              <a:t>Future Tax Leaders</a:t>
            </a:r>
            <a:endParaRPr lang="en-IN" sz="800" kern="1200" dirty="0">
              <a:solidFill>
                <a:schemeClr val="bg1"/>
              </a:solidFill>
              <a:latin typeface="EYInterstate" panose="02000503020000020004" pitchFamily="2" charset="0"/>
              <a:ea typeface="+mn-ea"/>
              <a:cs typeface="+mn-cs"/>
            </a:endParaRPr>
          </a:p>
        </p:txBody>
      </p:sp>
      <p:grpSp>
        <p:nvGrpSpPr>
          <p:cNvPr id="10" name="Group 4">
            <a:extLst>
              <a:ext uri="{FF2B5EF4-FFF2-40B4-BE49-F238E27FC236}">
                <a16:creationId xmlns:a16="http://schemas.microsoft.com/office/drawing/2014/main" id="{BACC27CD-A95C-4905-A345-F660C4424F24}"/>
              </a:ext>
            </a:extLst>
          </p:cNvPr>
          <p:cNvGrpSpPr>
            <a:grpSpLocks noChangeAspect="1"/>
          </p:cNvGrpSpPr>
          <p:nvPr/>
        </p:nvGrpSpPr>
        <p:grpSpPr bwMode="auto">
          <a:xfrm>
            <a:off x="8383587" y="6356350"/>
            <a:ext cx="303213" cy="311150"/>
            <a:chOff x="7110" y="4004"/>
            <a:chExt cx="191" cy="196"/>
          </a:xfrm>
        </p:grpSpPr>
        <p:sp>
          <p:nvSpPr>
            <p:cNvPr id="16" name="Freeform 5">
              <a:extLst>
                <a:ext uri="{FF2B5EF4-FFF2-40B4-BE49-F238E27FC236}">
                  <a16:creationId xmlns:a16="http://schemas.microsoft.com/office/drawing/2014/main" id="{55CCF1FA-DD46-4F75-99A6-87FF8D3B290C}"/>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7" name="Freeform 6">
              <a:extLst>
                <a:ext uri="{FF2B5EF4-FFF2-40B4-BE49-F238E27FC236}">
                  <a16:creationId xmlns:a16="http://schemas.microsoft.com/office/drawing/2014/main" id="{9DDA363B-173B-4F7E-97D7-CB37DCDBB04D}"/>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sp>
          <p:nvSpPr>
            <p:cNvPr id="18" name="Freeform 7">
              <a:extLst>
                <a:ext uri="{FF2B5EF4-FFF2-40B4-BE49-F238E27FC236}">
                  <a16:creationId xmlns:a16="http://schemas.microsoft.com/office/drawing/2014/main" id="{E0CD927C-4E0E-4821-BC59-D3F1629AE1C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244682840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9370D00-7E8A-47EC-A97C-29C500766698}"/>
              </a:ext>
            </a:extLst>
          </p:cNvPr>
          <p:cNvGraphicFramePr>
            <a:graphicFrameLocks noChangeAspect="1"/>
          </p:cNvGraphicFramePr>
          <p:nvPr>
            <p:custDataLst>
              <p:tags r:id="rId1"/>
            </p:custDataLst>
            <p:extLst>
              <p:ext uri="{D42A27DB-BD31-4B8C-83A1-F6EECF244321}">
                <p14:modId xmlns:p14="http://schemas.microsoft.com/office/powerpoint/2010/main" val="38389480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56" imgH="257" progId="TCLayout.ActiveDocument.1">
                  <p:embed/>
                </p:oleObj>
              </mc:Choice>
              <mc:Fallback>
                <p:oleObj name="think-cell Slide" r:id="rId3" imgW="256" imgH="257" progId="TCLayout.ActiveDocument.1">
                  <p:embed/>
                  <p:pic>
                    <p:nvPicPr>
                      <p:cNvPr id="5" name="Object 4" hidden="1">
                        <a:extLst>
                          <a:ext uri="{FF2B5EF4-FFF2-40B4-BE49-F238E27FC236}">
                            <a16:creationId xmlns:a16="http://schemas.microsoft.com/office/drawing/2014/main" id="{89370D00-7E8A-47EC-A97C-29C50076669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ext Placeholder 3">
            <a:extLst>
              <a:ext uri="{FF2B5EF4-FFF2-40B4-BE49-F238E27FC236}">
                <a16:creationId xmlns:a16="http://schemas.microsoft.com/office/drawing/2014/main" id="{35F1D664-B1B1-411A-A943-A7F408359925}"/>
              </a:ext>
            </a:extLst>
          </p:cNvPr>
          <p:cNvSpPr>
            <a:spLocks noGrp="1"/>
          </p:cNvSpPr>
          <p:nvPr>
            <p:ph type="body" sz="quarter" idx="11"/>
          </p:nvPr>
        </p:nvSpPr>
        <p:spPr>
          <a:xfrm>
            <a:off x="457200" y="4445000"/>
            <a:ext cx="8229600" cy="1643063"/>
          </a:xfrm>
        </p:spPr>
        <p:txBody>
          <a:bodyPr/>
          <a:lstStyle/>
          <a:p>
            <a:pPr>
              <a:lnSpc>
                <a:spcPct val="100000"/>
              </a:lnSpc>
            </a:pPr>
            <a:r>
              <a:rPr lang="en-US"/>
              <a:t>Thank you for</a:t>
            </a:r>
            <a:br>
              <a:rPr lang="en-US"/>
            </a:br>
            <a:r>
              <a:rPr lang="en-US"/>
              <a:t>joining us today!</a:t>
            </a:r>
          </a:p>
        </p:txBody>
      </p:sp>
    </p:spTree>
    <p:extLst>
      <p:ext uri="{BB962C8B-B14F-4D97-AF65-F5344CB8AC3E}">
        <p14:creationId xmlns:p14="http://schemas.microsoft.com/office/powerpoint/2010/main" val="26635626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93CEA2-8131-442D-A944-70D6C7F682BF}"/>
              </a:ext>
            </a:extLst>
          </p:cNvPr>
          <p:cNvSpPr txBox="1">
            <a:spLocks/>
          </p:cNvSpPr>
          <p:nvPr/>
        </p:nvSpPr>
        <p:spPr>
          <a:xfrm>
            <a:off x="472905" y="933619"/>
            <a:ext cx="3437244" cy="2339102"/>
          </a:xfrm>
          <a:prstGeom prst="rect">
            <a:avLst/>
          </a:prstGeom>
          <a:noFill/>
        </p:spPr>
        <p:txBody>
          <a:bodyPr wrap="square" lIns="0" tIns="0" rIns="0" bIns="0" rtlCol="0" anchor="t">
            <a:spAutoFit/>
          </a:bodyPr>
          <a:lstStyle/>
          <a:p>
            <a:pPr lvl="0">
              <a:spcAft>
                <a:spcPts val="1200"/>
              </a:spcAft>
              <a:buClr>
                <a:srgbClr val="FFD200"/>
              </a:buClr>
              <a:buSzPct val="70000"/>
              <a:defRPr/>
            </a:pPr>
            <a:r>
              <a:rPr kumimoji="0" lang="en-US" sz="1200" b="1" i="0" u="none" strike="noStrike" kern="0" cap="none" spc="0" normalizeH="0" baseline="0" noProof="0" dirty="0">
                <a:ln>
                  <a:noFill/>
                </a:ln>
                <a:solidFill>
                  <a:srgbClr val="FFE600"/>
                </a:solidFill>
                <a:effectLst/>
                <a:uLnTx/>
                <a:uFillTx/>
                <a:latin typeface="EYInterstate" panose="02000503020000020004" pitchFamily="2" charset="0"/>
              </a:rPr>
              <a:t>EY </a:t>
            </a:r>
            <a:r>
              <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rPr>
              <a:t>| </a:t>
            </a:r>
            <a:r>
              <a:rPr lang="en-IN" sz="1200" kern="0" dirty="0">
                <a:solidFill>
                  <a:srgbClr val="FFE600"/>
                </a:solidFill>
                <a:latin typeface="EYInterstate" panose="02000503020000020004" pitchFamily="2" charset="0"/>
                <a:cs typeface="Arial"/>
              </a:rPr>
              <a:t>Building a better working world</a:t>
            </a:r>
            <a:endParaRPr kumimoji="0" lang="en-US" sz="1200" b="0" i="0" u="none" strike="noStrike" kern="0" cap="none" spc="0" normalizeH="0" baseline="0" noProof="0" dirty="0">
              <a:ln>
                <a:noFill/>
              </a:ln>
              <a:solidFill>
                <a:srgbClr val="FFE600"/>
              </a:solidFill>
              <a:effectLst/>
              <a:uLnTx/>
              <a:uFillTx/>
              <a:latin typeface="EYInterstate" panose="02000503020000020004" pitchFamily="2" charset="0"/>
              <a:cs typeface="Arial"/>
            </a:endParaRPr>
          </a:p>
          <a:p>
            <a:pPr lvl="0">
              <a:spcAft>
                <a:spcPts val="1200"/>
              </a:spcAft>
              <a:buClr>
                <a:srgbClr val="FFD200"/>
              </a:buClr>
              <a:buSzPct val="70000"/>
              <a:defRPr/>
            </a:pPr>
            <a:r>
              <a:rPr lang="en-IN" sz="1100" kern="0" dirty="0">
                <a:solidFill>
                  <a:srgbClr val="FFFFFF"/>
                </a:solidFill>
                <a:cs typeface="DokChampa" panose="020B0604020202020204" pitchFamily="34" charset="-34"/>
              </a:rPr>
              <a:t>EY exists to build a better working world, helping create long-term value for clients, people and society and build trust in the capital markets.</a:t>
            </a:r>
          </a:p>
          <a:p>
            <a:pPr lvl="0">
              <a:spcAft>
                <a:spcPts val="1200"/>
              </a:spcAft>
              <a:buClr>
                <a:srgbClr val="FFD200"/>
              </a:buClr>
              <a:buSzPct val="70000"/>
              <a:defRPr/>
            </a:pPr>
            <a:r>
              <a:rPr lang="en-IN" sz="1100" kern="0" dirty="0">
                <a:solidFill>
                  <a:srgbClr val="FFFFFF"/>
                </a:solidFill>
                <a:cs typeface="DokChampa" panose="020B0604020202020204" pitchFamily="34" charset="-34"/>
              </a:rPr>
              <a:t>Enabled by data and technology, diverse EY teams in over 150 countries provide trust through assurance and help clients grow, transform and operate.</a:t>
            </a:r>
          </a:p>
          <a:p>
            <a:pPr lvl="0">
              <a:spcAft>
                <a:spcPts val="1200"/>
              </a:spcAft>
              <a:buClr>
                <a:srgbClr val="FFD200"/>
              </a:buClr>
              <a:buSzPct val="70000"/>
              <a:defRPr/>
            </a:pPr>
            <a:r>
              <a:rPr lang="en-IN" sz="1100" kern="0" dirty="0">
                <a:solidFill>
                  <a:srgbClr val="FFFFFF"/>
                </a:solidFill>
                <a:cs typeface="DokChampa" panose="020B0604020202020204" pitchFamily="34" charset="-34"/>
              </a:rPr>
              <a:t>Working across assurance, consulting, law, strategy, tax and transactions, EY teams ask better questions to find new answers for the complex issues facing our world today.</a:t>
            </a:r>
          </a:p>
        </p:txBody>
      </p:sp>
      <p:sp>
        <p:nvSpPr>
          <p:cNvPr id="8" name="TextBox 7">
            <a:extLst>
              <a:ext uri="{FF2B5EF4-FFF2-40B4-BE49-F238E27FC236}">
                <a16:creationId xmlns:a16="http://schemas.microsoft.com/office/drawing/2014/main" id="{F42979DF-2B42-473B-809D-CA6B6F39B4D1}"/>
              </a:ext>
            </a:extLst>
          </p:cNvPr>
          <p:cNvSpPr txBox="1">
            <a:spLocks/>
          </p:cNvSpPr>
          <p:nvPr/>
        </p:nvSpPr>
        <p:spPr>
          <a:xfrm>
            <a:off x="5233853" y="933619"/>
            <a:ext cx="3522251" cy="3231654"/>
          </a:xfrm>
          <a:prstGeom prst="rect">
            <a:avLst/>
          </a:prstGeom>
          <a:noFill/>
        </p:spPr>
        <p:txBody>
          <a:bodyPr wrap="square" lIns="0" tIns="0" rIns="0" bIns="0" rtlCol="0" anchor="t">
            <a:spAutoFit/>
          </a:bodyPr>
          <a:lstStyle/>
          <a:p>
            <a:pPr lvl="0">
              <a:spcAft>
                <a:spcPts val="1200"/>
              </a:spcAft>
              <a:buClr>
                <a:srgbClr val="FFD200"/>
              </a:buClr>
              <a:buSzPct val="70000"/>
              <a:defRPr/>
            </a:pPr>
            <a:r>
              <a:rPr lang="en-IN" sz="800" kern="0" dirty="0">
                <a:solidFill>
                  <a:srgbClr val="FFFFFF"/>
                </a:solidFill>
                <a:latin typeface="+mj-lt"/>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are available via ey.com/privacy. EY member firms do not practice law where prohibited by local laws. For more information about our organization, please visit ey.com.</a:t>
            </a:r>
          </a:p>
          <a:p>
            <a:pPr lvl="0">
              <a:spcAft>
                <a:spcPts val="1200"/>
              </a:spcAft>
              <a:buClr>
                <a:srgbClr val="FFD200"/>
              </a:buClr>
              <a:buSzPct val="70000"/>
              <a:defRPr/>
            </a:pPr>
            <a:r>
              <a:rPr lang="en-IN" sz="800" kern="0" dirty="0">
                <a:solidFill>
                  <a:srgbClr val="FFFFFF"/>
                </a:solidFill>
                <a:latin typeface="+mj-lt"/>
              </a:rPr>
              <a:t>Ernst &amp; Young LLP is a client-serving member firm of Ernst &amp; Young Global Limited operating in the US.</a:t>
            </a:r>
            <a:endParaRPr lang="en-US" sz="800" dirty="0">
              <a:latin typeface="+mj-lt"/>
            </a:endParaRPr>
          </a:p>
          <a:p>
            <a:pPr>
              <a:spcAft>
                <a:spcPts val="1200"/>
              </a:spcAft>
              <a:buClr>
                <a:srgbClr val="FFD200"/>
              </a:buClr>
              <a:buSzPct val="70000"/>
              <a:defRPr/>
            </a:pPr>
            <a:r>
              <a:rPr lang="en-IN" sz="800" kern="0" dirty="0">
                <a:solidFill>
                  <a:srgbClr val="FFFFFF"/>
                </a:solidFill>
              </a:rPr>
              <a:t>© 2023 Ernst &amp; Young LLP.</a:t>
            </a:r>
            <a:br>
              <a:rPr lang="en-IN" sz="800" kern="0" dirty="0">
                <a:solidFill>
                  <a:srgbClr val="FFFFFF"/>
                </a:solidFill>
              </a:rPr>
            </a:br>
            <a:r>
              <a:rPr lang="en-IN" sz="800" kern="0" dirty="0">
                <a:solidFill>
                  <a:srgbClr val="FFFFFF"/>
                </a:solidFill>
              </a:rPr>
              <a:t>All Rights Reserved.</a:t>
            </a:r>
          </a:p>
          <a:p>
            <a:pPr>
              <a:spcAft>
                <a:spcPts val="1200"/>
              </a:spcAft>
              <a:buClr>
                <a:srgbClr val="FFD200"/>
              </a:buClr>
              <a:buSzPct val="70000"/>
              <a:defRPr/>
            </a:pPr>
            <a:r>
              <a:rPr lang="en-IN" sz="800" kern="0" dirty="0">
                <a:solidFill>
                  <a:srgbClr val="FFFFFF"/>
                </a:solidFill>
              </a:rPr>
              <a:t>US SCORE no. 21112-231US </a:t>
            </a:r>
            <a:br>
              <a:rPr lang="en-IN" sz="800" kern="0" dirty="0">
                <a:solidFill>
                  <a:srgbClr val="FFFFFF"/>
                </a:solidFill>
              </a:rPr>
            </a:br>
            <a:r>
              <a:rPr lang="en-IN" sz="800" kern="0" dirty="0">
                <a:solidFill>
                  <a:srgbClr val="FFFFFF"/>
                </a:solidFill>
              </a:rPr>
              <a:t>2309-4337786</a:t>
            </a:r>
            <a:br>
              <a:rPr lang="en-IN" sz="800" kern="0" dirty="0">
                <a:solidFill>
                  <a:srgbClr val="FFFFFF"/>
                </a:solidFill>
              </a:rPr>
            </a:br>
            <a:r>
              <a:rPr lang="en-IN" sz="800" kern="0" dirty="0">
                <a:solidFill>
                  <a:srgbClr val="FFFFFF"/>
                </a:solidFill>
              </a:rPr>
              <a:t>ED None</a:t>
            </a:r>
          </a:p>
          <a:p>
            <a:pPr lvl="0">
              <a:spcAft>
                <a:spcPts val="1200"/>
              </a:spcAft>
              <a:buClr>
                <a:srgbClr val="FFD200"/>
              </a:buClr>
              <a:buSzPct val="70000"/>
              <a:defRPr/>
            </a:pPr>
            <a:r>
              <a:rPr lang="en-IN" sz="700" kern="0" dirty="0">
                <a:solidFill>
                  <a:srgbClr val="FFFFFF"/>
                </a:solidFill>
              </a:rPr>
              <a:t>This material has been prepared for general informational purposes only and is not intended to be relied upon as accounting, tax, legal or other professional advice. Please refer to your advisors for specific advice.</a:t>
            </a:r>
          </a:p>
          <a:p>
            <a:pPr lvl="0">
              <a:spcAft>
                <a:spcPts val="1200"/>
              </a:spcAft>
              <a:buClr>
                <a:srgbClr val="FFD200"/>
              </a:buClr>
              <a:buSzPct val="70000"/>
              <a:defRPr/>
            </a:pPr>
            <a:r>
              <a:rPr lang="en-IN" sz="1100" kern="0" dirty="0">
                <a:solidFill>
                  <a:srgbClr val="FFFFFF"/>
                </a:solidFill>
                <a:latin typeface="EYInterstate" panose="02000503020000020004" pitchFamily="2" charset="0"/>
              </a:rPr>
              <a:t>ey.com</a:t>
            </a:r>
          </a:p>
        </p:txBody>
      </p:sp>
    </p:spTree>
    <p:extLst>
      <p:ext uri="{BB962C8B-B14F-4D97-AF65-F5344CB8AC3E}">
        <p14:creationId xmlns:p14="http://schemas.microsoft.com/office/powerpoint/2010/main" val="752570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46088" y="1129242"/>
            <a:ext cx="4239129" cy="392415"/>
          </a:xfrm>
          <a:prstGeom prst="rect">
            <a:avLst/>
          </a:prstGeom>
        </p:spPr>
        <p:txBody>
          <a:bodyPr lIns="0" tIns="0" rIns="0" bIns="0">
            <a:spAutoFit/>
          </a:bodyPr>
          <a:lstStyle>
            <a:lvl1pPr algn="l" defTabSz="914400" rtl="0" eaLnBrk="1" latinLnBrk="0" hangingPunct="1">
              <a:lnSpc>
                <a:spcPct val="85000"/>
              </a:lnSpc>
              <a:spcBef>
                <a:spcPct val="0"/>
              </a:spcBef>
              <a:buNone/>
              <a:defRPr sz="3000" b="1" kern="1200" baseline="0">
                <a:solidFill>
                  <a:srgbClr val="404040"/>
                </a:solidFill>
                <a:latin typeface="+mn-lt"/>
                <a:ea typeface="+mj-ea"/>
                <a:cs typeface="Arial" pitchFamily="34" charset="0"/>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sz="3000" b="0" i="0" u="none" strike="noStrike" kern="1200" cap="none" spc="0" normalizeH="0" baseline="0" noProof="0">
                <a:ln>
                  <a:noFill/>
                </a:ln>
                <a:solidFill>
                  <a:srgbClr val="2E2E38"/>
                </a:solidFill>
                <a:effectLst/>
                <a:uLnTx/>
                <a:uFillTx/>
                <a:latin typeface="EYInterstate Light" panose="02000506000000020004" pitchFamily="2" charset="0"/>
                <a:ea typeface="+mj-ea"/>
                <a:cs typeface="Arial" pitchFamily="34" charset="0"/>
              </a:rPr>
              <a:t>Sales and use tax</a:t>
            </a:r>
            <a:endParaRPr kumimoji="0" lang="en-GB" sz="3000" b="0" i="0" u="none" strike="noStrike" kern="1200" cap="none" spc="0" normalizeH="0" baseline="0" noProof="0">
              <a:ln>
                <a:noFill/>
              </a:ln>
              <a:solidFill>
                <a:srgbClr val="2E2E38"/>
              </a:solidFill>
              <a:effectLst/>
              <a:uLnTx/>
              <a:uFillTx/>
              <a:latin typeface="EYInterstate Light" panose="02000506000000020004" pitchFamily="2" charset="0"/>
              <a:ea typeface="+mj-ea"/>
              <a:cs typeface="Arial" pitchFamily="34" charset="0"/>
            </a:endParaRPr>
          </a:p>
        </p:txBody>
      </p:sp>
    </p:spTree>
    <p:extLst>
      <p:ext uri="{BB962C8B-B14F-4D97-AF65-F5344CB8AC3E}">
        <p14:creationId xmlns:p14="http://schemas.microsoft.com/office/powerpoint/2010/main" val="425549239"/>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BA26F0E6-3E5C-4FD3-BA9A-0E4198FA54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56" imgH="257" progId="TCLayout.ActiveDocument.1">
                  <p:embed/>
                </p:oleObj>
              </mc:Choice>
              <mc:Fallback>
                <p:oleObj name="think-cell Slide" r:id="rId4" imgW="256" imgH="257" progId="TCLayout.ActiveDocument.1">
                  <p:embed/>
                  <p:pic>
                    <p:nvPicPr>
                      <p:cNvPr id="6" name="Object 5" hidden="1">
                        <a:extLst>
                          <a:ext uri="{FF2B5EF4-FFF2-40B4-BE49-F238E27FC236}">
                            <a16:creationId xmlns:a16="http://schemas.microsoft.com/office/drawing/2014/main" id="{BA26F0E6-3E5C-4FD3-BA9A-0E4198FA540E}"/>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t>Sales and use tax — overview </a:t>
            </a:r>
            <a:endParaRPr lang="en-GB" dirty="0"/>
          </a:p>
        </p:txBody>
      </p:sp>
      <p:sp>
        <p:nvSpPr>
          <p:cNvPr id="3" name="Content Placeholder 2"/>
          <p:cNvSpPr>
            <a:spLocks noGrp="1"/>
          </p:cNvSpPr>
          <p:nvPr>
            <p:ph idx="4294967295"/>
          </p:nvPr>
        </p:nvSpPr>
        <p:spPr>
          <a:xfrm>
            <a:off x="461963" y="1138238"/>
            <a:ext cx="8229600" cy="4948237"/>
          </a:xfrm>
        </p:spPr>
        <p:txBody>
          <a:bodyPr/>
          <a:lstStyle/>
          <a:p>
            <a:r>
              <a:rPr lang="en-US" dirty="0"/>
              <a:t>Basics:</a:t>
            </a:r>
          </a:p>
          <a:p>
            <a:pPr lvl="1"/>
            <a:r>
              <a:rPr lang="en-US" dirty="0"/>
              <a:t>What is sales and use tax?</a:t>
            </a:r>
          </a:p>
          <a:p>
            <a:pPr lvl="1"/>
            <a:r>
              <a:rPr lang="en-US" dirty="0"/>
              <a:t>What rules apply?</a:t>
            </a:r>
          </a:p>
          <a:p>
            <a:pPr lvl="1"/>
            <a:r>
              <a:rPr lang="en-US" dirty="0"/>
              <a:t>How many taxing jurisdictions are there?</a:t>
            </a:r>
          </a:p>
          <a:p>
            <a:pPr lvl="1"/>
            <a:r>
              <a:rPr lang="en-US" dirty="0"/>
              <a:t>Who collects sales and use tax?</a:t>
            </a:r>
          </a:p>
          <a:p>
            <a:r>
              <a:rPr lang="en-US" dirty="0"/>
              <a:t>Sales and use tax trends:</a:t>
            </a:r>
          </a:p>
          <a:p>
            <a:pPr lvl="1"/>
            <a:r>
              <a:rPr lang="en-US" dirty="0"/>
              <a:t>Expanded enforcement of sales and use tax laws</a:t>
            </a:r>
          </a:p>
          <a:p>
            <a:pPr lvl="1"/>
            <a:r>
              <a:rPr lang="en-US" dirty="0"/>
              <a:t>Limits on refund payments</a:t>
            </a:r>
          </a:p>
          <a:p>
            <a:pPr lvl="1"/>
            <a:r>
              <a:rPr lang="en-US" dirty="0"/>
              <a:t>Focus on remote sellers and marketplaces</a:t>
            </a:r>
          </a:p>
          <a:p>
            <a:pPr lvl="1"/>
            <a:r>
              <a:rPr lang="en-US" dirty="0"/>
              <a:t>Hyperfocus on new areas of tax, namely digital goods and services</a:t>
            </a:r>
          </a:p>
          <a:p>
            <a:pPr lvl="1"/>
            <a:r>
              <a:rPr lang="en-US" dirty="0"/>
              <a:t>Changes in interpretations of existing laws</a:t>
            </a:r>
          </a:p>
          <a:p>
            <a:pPr lvl="1"/>
            <a:endParaRPr lang="en-US" dirty="0"/>
          </a:p>
          <a:p>
            <a:endParaRPr lang="en-US" dirty="0"/>
          </a:p>
        </p:txBody>
      </p:sp>
    </p:spTree>
    <p:extLst>
      <p:ext uri="{BB962C8B-B14F-4D97-AF65-F5344CB8AC3E}">
        <p14:creationId xmlns:p14="http://schemas.microsoft.com/office/powerpoint/2010/main" val="2806401989"/>
      </p:ext>
    </p:extLst>
  </p:cSld>
  <p:clrMapOvr>
    <a:masterClrMapping/>
  </p:clrMapOvr>
  <mc:AlternateContent xmlns:mc="http://schemas.openxmlformats.org/markup-compatibility/2006" xmlns:p14="http://schemas.microsoft.com/office/powerpoint/2010/main">
    <mc:Choice Requires="p14">
      <p:transition spd="slow" p14:dur="2000" advTm="7"/>
    </mc:Choice>
    <mc:Fallback xmlns="">
      <p:transition spd="slow" advTm="7"/>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CUSTOMLAYOUT" val="F"/>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yNE2CrjEDH4daOFquyTVQ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WPmzobdQZZ8hjnvfTN8Rb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blYktll6uyaXH5gHltZ6l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775KCahv5.smfMZBKuubwQ"/>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qvrNOClDK1q9r3nTNWTBo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tsbBtAWRL2T9U5ThFiEcu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JJ_mR7KICmVkbdZ3bsBPKw"/>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nYUy0sIeRzgo0L6sFswLp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btIPI7.87Xh3EZxjRDty0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SLwT_fxe637eqSXLthbm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VB676CHsJFqEp515JQvp1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Global_EY_standard_presentation_2019_v1.4.pptx" id="{D41D8C2E-7E7A-42AC-AD41-0B3E329AEAE3}" vid="{322BF517-F158-419F-AF43-566456CC8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DcR_SlideID>994df5b1-4525-4f12-a625-4dfeebd6360e</DcR_SlideID>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DcR_SlideID>d3c48a44-84ab-4f46-807d-3170302b21bb</DcR_SlideID>
</file>

<file path=customXml/item4.xml><?xml version="1.0" encoding="utf-8"?>
<DcR_SlideID>f8691111-dc07-4432-92fa-c49cd5b0c1df</DcR_SlideID>
</file>

<file path=customXml/item5.xml><?xml version="1.0" encoding="utf-8"?>
<ct:contentTypeSchema xmlns:ct="http://schemas.microsoft.com/office/2006/metadata/contentType" xmlns:ma="http://schemas.microsoft.com/office/2006/metadata/properties/metaAttributes" ct:_="" ma:_="" ma:contentTypeName="Document" ma:contentTypeID="0x0101002E79A584A6DCB849A1E5CA596A7D852E" ma:contentTypeVersion="10" ma:contentTypeDescription="Create a new document." ma:contentTypeScope="" ma:versionID="20c69da892dbbd9515b2f86e235b5c59">
  <xsd:schema xmlns:xsd="http://www.w3.org/2001/XMLSchema" xmlns:xs="http://www.w3.org/2001/XMLSchema" xmlns:p="http://schemas.microsoft.com/office/2006/metadata/properties" xmlns:ns2="837f61bc-e404-496a-87c4-fe63c67275c1" xmlns:ns3="fb0825ad-cc8b-43e1-8337-5e6706acaec1" targetNamespace="http://schemas.microsoft.com/office/2006/metadata/properties" ma:root="true" ma:fieldsID="b427012a50b213eff6926a593a9a9c88" ns2:_="" ns3:_="">
    <xsd:import namespace="837f61bc-e404-496a-87c4-fe63c67275c1"/>
    <xsd:import namespace="fb0825ad-cc8b-43e1-8337-5e6706acaec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f61bc-e404-496a-87c4-fe63c67275c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25ad-cc8b-43e1-8337-5e6706acaec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1655B80-7EDE-41AB-AFA0-147E3D3E451C}">
  <ds:schemaRefs/>
</ds:datastoreItem>
</file>

<file path=customXml/itemProps2.xml><?xml version="1.0" encoding="utf-8"?>
<ds:datastoreItem xmlns:ds="http://schemas.openxmlformats.org/officeDocument/2006/customXml" ds:itemID="{315EFD95-D8B4-4651-8AA5-D6A1537030F8}">
  <ds:schemaRefs>
    <ds:schemaRef ds:uri="http://schemas.microsoft.com/sharepoint/v3/contenttype/forms"/>
  </ds:schemaRefs>
</ds:datastoreItem>
</file>

<file path=customXml/itemProps3.xml><?xml version="1.0" encoding="utf-8"?>
<ds:datastoreItem xmlns:ds="http://schemas.openxmlformats.org/officeDocument/2006/customXml" ds:itemID="{84240240-AA0F-4BC7-8CA5-707464CB181D}">
  <ds:schemaRefs/>
</ds:datastoreItem>
</file>

<file path=customXml/itemProps4.xml><?xml version="1.0" encoding="utf-8"?>
<ds:datastoreItem xmlns:ds="http://schemas.openxmlformats.org/officeDocument/2006/customXml" ds:itemID="{5EE534CF-0A99-482A-BEF0-287AF3D6F3D5}">
  <ds:schemaRefs/>
</ds:datastoreItem>
</file>

<file path=customXml/itemProps5.xml><?xml version="1.0" encoding="utf-8"?>
<ds:datastoreItem xmlns:ds="http://schemas.openxmlformats.org/officeDocument/2006/customXml" ds:itemID="{B52746C2-8B05-415A-9690-3E81061B2788}">
  <ds:schemaRefs>
    <ds:schemaRef ds:uri="837f61bc-e404-496a-87c4-fe63c67275c1"/>
    <ds:schemaRef ds:uri="fb0825ad-cc8b-43e1-8337-5e6706acaec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6.xml><?xml version="1.0" encoding="utf-8"?>
<ds:datastoreItem xmlns:ds="http://schemas.openxmlformats.org/officeDocument/2006/customXml" ds:itemID="{178207EC-FB73-48B5-988B-9A2FD8CBDB92}">
  <ds:schemaRefs>
    <ds:schemaRef ds:uri="61c1d967-e808-42ab-84e6-7ed728d235ee"/>
    <ds:schemaRef ds:uri="c9eca59e-3684-4aad-a36c-d726e6eb487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Global_EY_standard_presentation_2019_v1.4</Template>
  <TotalTime>705</TotalTime>
  <Words>10107</Words>
  <Application>Microsoft Office PowerPoint</Application>
  <PresentationFormat>On-screen Show (4:3)</PresentationFormat>
  <Paragraphs>820</Paragraphs>
  <Slides>76</Slides>
  <Notes>42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76</vt:i4>
      </vt:variant>
    </vt:vector>
  </HeadingPairs>
  <TitlesOfParts>
    <vt:vector size="84" baseType="lpstr">
      <vt:lpstr>Arial</vt:lpstr>
      <vt:lpstr>Calibri</vt:lpstr>
      <vt:lpstr>EYInterstate</vt:lpstr>
      <vt:lpstr>EYInterstate Light</vt:lpstr>
      <vt:lpstr>EYInterstate-Light</vt:lpstr>
      <vt:lpstr>Georgia</vt:lpstr>
      <vt:lpstr>EY dark background</vt:lpstr>
      <vt:lpstr>think-cell Slide</vt:lpstr>
      <vt:lpstr>Future Tax Leaders</vt:lpstr>
      <vt:lpstr>PowerPoint Presentation</vt:lpstr>
      <vt:lpstr>Disclaimer</vt:lpstr>
      <vt:lpstr>Presenters</vt:lpstr>
      <vt:lpstr>Objectives</vt:lpstr>
      <vt:lpstr>Agenda</vt:lpstr>
      <vt:lpstr>Polling question</vt:lpstr>
      <vt:lpstr>PowerPoint Presentation</vt:lpstr>
      <vt:lpstr>Sales and use tax — overview </vt:lpstr>
      <vt:lpstr>Sales and use tax nexus — history</vt:lpstr>
      <vt:lpstr>Sales and use tax nexus — current state</vt:lpstr>
      <vt:lpstr>Sales and use tax nexus — current state (cont.)</vt:lpstr>
      <vt:lpstr>Polling question</vt:lpstr>
      <vt:lpstr>Legislative changes</vt:lpstr>
      <vt:lpstr>Legislative changes (cont.)</vt:lpstr>
      <vt:lpstr>Legislative changes (cont.)</vt:lpstr>
      <vt:lpstr>Legislative changes (cont.)</vt:lpstr>
      <vt:lpstr>Legislative changes (cont.)</vt:lpstr>
      <vt:lpstr>Legislative changes (cont.)</vt:lpstr>
      <vt:lpstr>Common sales tax issues — sellers</vt:lpstr>
      <vt:lpstr>Common sales tax issues — purchasers</vt:lpstr>
      <vt:lpstr>Common sales tax issues — purchasers (cont.)</vt:lpstr>
      <vt:lpstr>Technology to drive efficiencies — overview</vt:lpstr>
      <vt:lpstr>Technology to drive efficiencies — overview (cont.)</vt:lpstr>
      <vt:lpstr>PowerPoint Presentation</vt:lpstr>
      <vt:lpstr>Property tax — introduction</vt:lpstr>
      <vt:lpstr>Property tax — exempt organizations </vt:lpstr>
      <vt:lpstr>Property tax — welfare exemption — California</vt:lpstr>
      <vt:lpstr>Property tax — welfare exemption — California reporting requirements </vt:lpstr>
      <vt:lpstr>Property tax — welfare exemptions — common issues </vt:lpstr>
      <vt:lpstr>Polling question</vt:lpstr>
      <vt:lpstr>Illinois — eligibility of hospital for property exemptions</vt:lpstr>
      <vt:lpstr>Property tax — New Jersey — Morristown*</vt:lpstr>
      <vt:lpstr>Property tax — New Jersey — new law addresses Morristown </vt:lpstr>
      <vt:lpstr>Property tax — New Jersey — continued litigation</vt:lpstr>
      <vt:lpstr>Pennsylvania — court challenges common organization model for nonprofit hospital systems</vt:lpstr>
      <vt:lpstr>Pennsylvania — challenge to common organization model</vt:lpstr>
      <vt:lpstr>Transfer tax</vt:lpstr>
      <vt:lpstr>Property tax — key actions</vt:lpstr>
      <vt:lpstr>PowerPoint Presentation</vt:lpstr>
      <vt:lpstr>IRA overview</vt:lpstr>
      <vt:lpstr>PowerPoint Presentation</vt:lpstr>
      <vt:lpstr>IRA — direct pay (Section 6417) option Overview </vt:lpstr>
      <vt:lpstr>Polling question</vt:lpstr>
      <vt:lpstr>IRA — direct pay (Section 6417) option (cont.) Overview</vt:lpstr>
      <vt:lpstr>IRA — two-tiered credit structure Overview</vt:lpstr>
      <vt:lpstr>Section 48 clean energy ITC/Section 48E clean electricity ITC Credit overview</vt:lpstr>
      <vt:lpstr>Section 48 clean energy ITC Incremental credits overview</vt:lpstr>
      <vt:lpstr>Section 45 — production tax credit (PTC)/Section 45Y clean electricity PTC Credit overview </vt:lpstr>
      <vt:lpstr>Section 45W — qualified commercial clean vehicles credit Credit overview</vt:lpstr>
      <vt:lpstr>Polling question</vt:lpstr>
      <vt:lpstr>Section 30C — alternative fuel vehicle refueling property credit Credit overview</vt:lpstr>
      <vt:lpstr>Section 179D — energy-efficient commercial building deduction Deduction overview  </vt:lpstr>
      <vt:lpstr>PowerPoint Presentation</vt:lpstr>
      <vt:lpstr>Why organizations should care</vt:lpstr>
      <vt:lpstr>Quick refresh on the basics</vt:lpstr>
      <vt:lpstr>Why organizations should consider reporting</vt:lpstr>
      <vt:lpstr>Where organizations are required to report </vt:lpstr>
      <vt:lpstr>Polling question</vt:lpstr>
      <vt:lpstr>PowerPoint Presentation</vt:lpstr>
      <vt:lpstr>The landscape</vt:lpstr>
      <vt:lpstr>State examination update — the past three-plus years</vt:lpstr>
      <vt:lpstr>Common areas of liability and real-life examples</vt:lpstr>
      <vt:lpstr>Tips for audit readiness</vt:lpstr>
      <vt:lpstr>PowerPoint Presentation</vt:lpstr>
      <vt:lpstr>Internal accounting leading practices</vt:lpstr>
      <vt:lpstr>PowerPoint Presentation</vt:lpstr>
      <vt:lpstr>PowerPoint Presentation</vt:lpstr>
      <vt:lpstr>Where is your organization in the compliance lifecycle?</vt:lpstr>
      <vt:lpstr>Asset recovery — How is so much out there?</vt:lpstr>
      <vt:lpstr>Asset recovery — how money becomes “unclaimed”</vt:lpstr>
      <vt:lpstr>Polling question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2209-4090146_EO FTL 2022 Indirect Tax Update DRAFT 09.06.22_v1</dc:title>
  <dc:creator>Mary L Hodges</dc:creator>
  <cp:keywords/>
  <cp:lastModifiedBy>Shaiju Ps</cp:lastModifiedBy>
  <cp:revision>8</cp:revision>
  <cp:lastPrinted>2023-09-25T14:33:45Z</cp:lastPrinted>
  <dcterms:created xsi:type="dcterms:W3CDTF">2021-01-08T13:24:58Z</dcterms:created>
  <dcterms:modified xsi:type="dcterms:W3CDTF">2023-09-29T11:09:30Z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0x0101002E79A584A6DCB849A1E5CA596A7D852E</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2022-09-12T18:39:34Z</vt:filetime>
  </property>
  <property fmtid="{D5CDD505-2E9C-101B-9397-08002B2CF9AE}" pid="13" name="MediaServiceImageTags">
    <vt:lpwstr/>
  </property>
</Properties>
</file>