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17" r:id="rId4"/>
    <p:sldMasterId id="2147483850" r:id="rId5"/>
    <p:sldMasterId id="2147483969" r:id="rId6"/>
    <p:sldMasterId id="2147483991" r:id="rId7"/>
  </p:sldMasterIdLst>
  <p:notesMasterIdLst>
    <p:notesMasterId r:id="rId70"/>
  </p:notesMasterIdLst>
  <p:handoutMasterIdLst>
    <p:handoutMasterId r:id="rId71"/>
  </p:handoutMasterIdLst>
  <p:sldIdLst>
    <p:sldId id="414" r:id="rId8"/>
    <p:sldId id="283" r:id="rId9"/>
    <p:sldId id="284" r:id="rId10"/>
    <p:sldId id="580" r:id="rId11"/>
    <p:sldId id="405" r:id="rId12"/>
    <p:sldId id="326" r:id="rId13"/>
    <p:sldId id="584" r:id="rId14"/>
    <p:sldId id="362" r:id="rId15"/>
    <p:sldId id="585" r:id="rId16"/>
    <p:sldId id="587" r:id="rId17"/>
    <p:sldId id="588" r:id="rId18"/>
    <p:sldId id="589" r:id="rId19"/>
    <p:sldId id="647" r:id="rId20"/>
    <p:sldId id="807" r:id="rId21"/>
    <p:sldId id="813" r:id="rId22"/>
    <p:sldId id="814" r:id="rId23"/>
    <p:sldId id="761" r:id="rId24"/>
    <p:sldId id="762" r:id="rId25"/>
    <p:sldId id="764" r:id="rId26"/>
    <p:sldId id="772" r:id="rId27"/>
    <p:sldId id="773" r:id="rId28"/>
    <p:sldId id="774" r:id="rId29"/>
    <p:sldId id="776" r:id="rId30"/>
    <p:sldId id="777" r:id="rId31"/>
    <p:sldId id="780" r:id="rId32"/>
    <p:sldId id="391" r:id="rId33"/>
    <p:sldId id="392" r:id="rId34"/>
    <p:sldId id="783" r:id="rId35"/>
    <p:sldId id="799" r:id="rId36"/>
    <p:sldId id="393" r:id="rId37"/>
    <p:sldId id="784" r:id="rId38"/>
    <p:sldId id="396" r:id="rId39"/>
    <p:sldId id="785" r:id="rId40"/>
    <p:sldId id="786" r:id="rId41"/>
    <p:sldId id="806" r:id="rId42"/>
    <p:sldId id="812" r:id="rId43"/>
    <p:sldId id="401" r:id="rId44"/>
    <p:sldId id="788" r:id="rId45"/>
    <p:sldId id="789" r:id="rId46"/>
    <p:sldId id="790" r:id="rId47"/>
    <p:sldId id="395" r:id="rId48"/>
    <p:sldId id="791" r:id="rId49"/>
    <p:sldId id="792" r:id="rId50"/>
    <p:sldId id="407" r:id="rId51"/>
    <p:sldId id="685" r:id="rId52"/>
    <p:sldId id="687" r:id="rId53"/>
    <p:sldId id="754" r:id="rId54"/>
    <p:sldId id="699" r:id="rId55"/>
    <p:sldId id="700" r:id="rId56"/>
    <p:sldId id="737" r:id="rId57"/>
    <p:sldId id="704" r:id="rId58"/>
    <p:sldId id="805" r:id="rId59"/>
    <p:sldId id="397" r:id="rId60"/>
    <p:sldId id="808" r:id="rId61"/>
    <p:sldId id="809" r:id="rId62"/>
    <p:sldId id="810" r:id="rId63"/>
    <p:sldId id="654" r:id="rId64"/>
    <p:sldId id="655" r:id="rId65"/>
    <p:sldId id="658" r:id="rId66"/>
    <p:sldId id="811" r:id="rId67"/>
    <p:sldId id="321" r:id="rId68"/>
    <p:sldId id="311" r:id="rId69"/>
  </p:sldIdLst>
  <p:sldSz cx="9144000" cy="6858000" type="screen4x3"/>
  <p:notesSz cx="7315200" cy="96012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96" userDrawn="1">
          <p15:clr>
            <a:srgbClr val="A4A3A4"/>
          </p15:clr>
        </p15:guide>
        <p15:guide id="3" orient="horz" pos="888" userDrawn="1">
          <p15:clr>
            <a:srgbClr val="A4A3A4"/>
          </p15:clr>
        </p15:guide>
        <p15:guide id="4" orient="horz" pos="3840" userDrawn="1">
          <p15:clr>
            <a:srgbClr val="A4A3A4"/>
          </p15:clr>
        </p15:guide>
        <p15:guide id="5" orient="horz" pos="127">
          <p15:clr>
            <a:srgbClr val="A4A3A4"/>
          </p15:clr>
        </p15:guide>
        <p15:guide id="6" orient="horz" pos="4319">
          <p15:clr>
            <a:srgbClr val="A4A3A4"/>
          </p15:clr>
        </p15:guide>
        <p15:guide id="7" orient="horz" pos="4200" userDrawn="1">
          <p15:clr>
            <a:srgbClr val="A4A3A4"/>
          </p15:clr>
        </p15:guide>
        <p15:guide id="8" pos="2886">
          <p15:clr>
            <a:srgbClr val="A4A3A4"/>
          </p15:clr>
        </p15:guide>
        <p15:guide id="9" pos="286">
          <p15:clr>
            <a:srgbClr val="A4A3A4"/>
          </p15:clr>
        </p15:guide>
        <p15:guide id="10" pos="5496" userDrawn="1">
          <p15:clr>
            <a:srgbClr val="A4A3A4"/>
          </p15:clr>
        </p15:guide>
        <p15:guide id="11" pos="2952" userDrawn="1">
          <p15:clr>
            <a:srgbClr val="A4A3A4"/>
          </p15:clr>
        </p15:guide>
        <p15:guide id="12" pos="2832" userDrawn="1">
          <p15:clr>
            <a:srgbClr val="A4A3A4"/>
          </p15:clr>
        </p15:guide>
        <p15:guide id="13" pos="4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FF7C5D-76C5-708F-77F3-F4957AA96020}" name="Justin J Lowe" initials="JJL" userId="S::Justin.Lowe@ey.com::954c899e-63a3-4a18-a959-299dadde8caa" providerId="AD"/>
  <p188:author id="{9EBEFD75-427E-1FFD-76CC-365AE20F700F}" name="Rebecca Winerman" initials="RW" userId="S::Rebecca.Winerman@ey.com::ffe8e5c6-ec43-45b5-b0fe-6abd764430e0" providerId="AD"/>
  <p188:author id="{58CA71E9-1122-C467-564F-1DB28CEBE495}" name="Debra M Howell" initials="DMH" userId="S::Debra.Howell@ey.com::13fffe43-134b-4806-ba8a-ba654e0076c6" providerId="AD"/>
  <p188:author id="{7E80FCEA-8412-EC1A-B5C9-8504B991EFE5}" name="Scott Chapski" initials="SC" userId="S::Scott.Chapski@ey.com::82828aab-a72b-4f10-a8aa-3ba9f8c65d9b" providerId="AD"/>
  <p188:author id="{16F71FFB-968B-AF7D-87F3-6CB4ECE47440}" name="Anushree Rajmohan" initials="AR" userId="S::Anushree.Rajmohan@gds.ey.com::82a2f9d8-2eaf-465d-9cbf-6c22b97c4b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 id="3" name="Tracy L Bonaccorso" initials="TLB" lastIdx="4" clrIdx="2">
    <p:extLst>
      <p:ext uri="{19B8F6BF-5375-455C-9EA6-DF929625EA0E}">
        <p15:presenceInfo xmlns:p15="http://schemas.microsoft.com/office/powerpoint/2012/main" userId="S-1-5-21-3814449816-1147414744-3287126245-652205" providerId="AD"/>
      </p:ext>
    </p:extLst>
  </p:cmAuthor>
  <p:cmAuthor id="4" name="Anita Yee" initials="AY" lastIdx="3" clrIdx="3">
    <p:extLst>
      <p:ext uri="{19B8F6BF-5375-455C-9EA6-DF929625EA0E}">
        <p15:presenceInfo xmlns:p15="http://schemas.microsoft.com/office/powerpoint/2012/main" userId="S::Anita.Yee@ey.com::ae32116a-0963-4b4a-9560-0af73a763412" providerId="AD"/>
      </p:ext>
    </p:extLst>
  </p:cmAuthor>
  <p:cmAuthor id="5" name="Linda Parrish" initials="LP" lastIdx="17" clrIdx="4">
    <p:extLst>
      <p:ext uri="{19B8F6BF-5375-455C-9EA6-DF929625EA0E}">
        <p15:presenceInfo xmlns:p15="http://schemas.microsoft.com/office/powerpoint/2012/main" userId="S::Linda.Parrish@ey.com::c3ad5b08-64d7-4e6b-a45b-3069fa06ed80" providerId="AD"/>
      </p:ext>
    </p:extLst>
  </p:cmAuthor>
  <p:cmAuthor id="6" name="Jim Ziesche" initials="JZ" lastIdx="15" clrIdx="5">
    <p:extLst>
      <p:ext uri="{19B8F6BF-5375-455C-9EA6-DF929625EA0E}">
        <p15:presenceInfo xmlns:p15="http://schemas.microsoft.com/office/powerpoint/2012/main" userId="S::James.Ziesche@ey.com::34f8c03e-e205-458c-b259-bb9cea9aa4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4CD"/>
    <a:srgbClr val="747480"/>
    <a:srgbClr val="FFE600"/>
    <a:srgbClr val="2E2E38"/>
    <a:srgbClr val="FFFFFF"/>
    <a:srgbClr val="660066"/>
    <a:srgbClr val="262626"/>
    <a:srgbClr val="000000"/>
    <a:srgbClr val="333333"/>
    <a:srgbClr val="DEB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666" autoAdjust="0"/>
    <p:restoredTop sz="81786" autoAdjust="0"/>
  </p:normalViewPr>
  <p:slideViewPr>
    <p:cSldViewPr snapToGrid="0" snapToObjects="1" showGuides="1">
      <p:cViewPr varScale="1">
        <p:scale>
          <a:sx n="93" d="100"/>
          <a:sy n="93" d="100"/>
        </p:scale>
        <p:origin x="2766" y="96"/>
      </p:cViewPr>
      <p:guideLst>
        <p:guide orient="horz" pos="2160"/>
        <p:guide orient="horz" pos="696"/>
        <p:guide orient="horz" pos="888"/>
        <p:guide orient="horz" pos="3840"/>
        <p:guide orient="horz" pos="127"/>
        <p:guide orient="horz" pos="4319"/>
        <p:guide orient="horz" pos="4200"/>
        <p:guide pos="2886"/>
        <p:guide pos="286"/>
        <p:guide pos="5496"/>
        <p:guide pos="2952"/>
        <p:guide pos="2832"/>
        <p:guide pos="4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200" d="100"/>
          <a:sy n="200" d="100"/>
        </p:scale>
        <p:origin x="-1744" y="-14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commentAuthors" Target="commentAuthor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28/03/2024</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28/03/2024</a:t>
            </a:fld>
            <a:endParaRPr lang="en-GB"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649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1822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a:xfrm>
            <a:off x="1182688" y="703263"/>
            <a:ext cx="4627562" cy="3470275"/>
          </a:xfrm>
          <a:ln w="12700" cap="flat">
            <a:solidFill>
              <a:schemeClr val="tx1"/>
            </a:solidFill>
          </a:ln>
        </p:spPr>
      </p:sp>
      <p:sp>
        <p:nvSpPr>
          <p:cNvPr id="455683" name="Rectangle 3"/>
          <p:cNvSpPr>
            <a:spLocks noGrp="1" noChangeArrowheads="1"/>
          </p:cNvSpPr>
          <p:nvPr>
            <p:ph type="body" idx="1"/>
          </p:nvPr>
        </p:nvSpPr>
        <p:spPr>
          <a:xfrm>
            <a:off x="931338" y="4408149"/>
            <a:ext cx="5122333" cy="4179277"/>
          </a:xfrm>
          <a:noFill/>
          <a:ln/>
        </p:spPr>
        <p:txBody>
          <a:bodyPr lIns="95265" tIns="48440" rIns="95265" bIns="48440"/>
          <a:lstStyle/>
          <a:p>
            <a:pPr defTabSz="991973"/>
            <a:endParaRPr lang="en-US" dirty="0"/>
          </a:p>
        </p:txBody>
      </p:sp>
    </p:spTree>
    <p:extLst>
      <p:ext uri="{BB962C8B-B14F-4D97-AF65-F5344CB8AC3E}">
        <p14:creationId xmlns:p14="http://schemas.microsoft.com/office/powerpoint/2010/main" val="1176997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0399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05043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864068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67109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81369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E7F9-2889-4492-BC99-978FAFF72DE4}" type="slidenum">
              <a:rPr lang="en-US" smtClean="0"/>
              <a:pPr/>
              <a:t>25</a:t>
            </a:fld>
            <a:endParaRPr lang="en-US" dirty="0"/>
          </a:p>
        </p:txBody>
      </p:sp>
    </p:spTree>
    <p:extLst>
      <p:ext uri="{BB962C8B-B14F-4D97-AF65-F5344CB8AC3E}">
        <p14:creationId xmlns:p14="http://schemas.microsoft.com/office/powerpoint/2010/main" val="2277180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0972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3087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FBE7F9-2889-4492-BC99-978FAFF72DE4}" type="slidenum">
              <a:rPr lang="en-US" smtClean="0"/>
              <a:pPr/>
              <a:t>6</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6563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95060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61586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44</a:t>
            </a:fld>
            <a:endParaRPr lang="en-GB" dirty="0"/>
          </a:p>
        </p:txBody>
      </p:sp>
    </p:spTree>
    <p:extLst>
      <p:ext uri="{BB962C8B-B14F-4D97-AF65-F5344CB8AC3E}">
        <p14:creationId xmlns:p14="http://schemas.microsoft.com/office/powerpoint/2010/main" val="3756558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45</a:t>
            </a:fld>
            <a:endParaRPr lang="en-GB" dirty="0"/>
          </a:p>
        </p:txBody>
      </p:sp>
    </p:spTree>
    <p:extLst>
      <p:ext uri="{BB962C8B-B14F-4D97-AF65-F5344CB8AC3E}">
        <p14:creationId xmlns:p14="http://schemas.microsoft.com/office/powerpoint/2010/main" val="3257459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46</a:t>
            </a:fld>
            <a:endParaRPr lang="en-GB" dirty="0"/>
          </a:p>
        </p:txBody>
      </p:sp>
    </p:spTree>
    <p:extLst>
      <p:ext uri="{BB962C8B-B14F-4D97-AF65-F5344CB8AC3E}">
        <p14:creationId xmlns:p14="http://schemas.microsoft.com/office/powerpoint/2010/main" val="1865856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47</a:t>
            </a:fld>
            <a:endParaRPr lang="en-GB" dirty="0"/>
          </a:p>
        </p:txBody>
      </p:sp>
    </p:spTree>
    <p:extLst>
      <p:ext uri="{BB962C8B-B14F-4D97-AF65-F5344CB8AC3E}">
        <p14:creationId xmlns:p14="http://schemas.microsoft.com/office/powerpoint/2010/main" val="1207310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48</a:t>
            </a:fld>
            <a:endParaRPr lang="en-GB" dirty="0"/>
          </a:p>
        </p:txBody>
      </p:sp>
    </p:spTree>
    <p:extLst>
      <p:ext uri="{BB962C8B-B14F-4D97-AF65-F5344CB8AC3E}">
        <p14:creationId xmlns:p14="http://schemas.microsoft.com/office/powerpoint/2010/main" val="3226991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49</a:t>
            </a:fld>
            <a:endParaRPr lang="en-GB" dirty="0"/>
          </a:p>
        </p:txBody>
      </p:sp>
    </p:spTree>
    <p:extLst>
      <p:ext uri="{BB962C8B-B14F-4D97-AF65-F5344CB8AC3E}">
        <p14:creationId xmlns:p14="http://schemas.microsoft.com/office/powerpoint/2010/main" val="683983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50</a:t>
            </a:fld>
            <a:endParaRPr lang="en-GB" dirty="0"/>
          </a:p>
        </p:txBody>
      </p:sp>
    </p:spTree>
    <p:extLst>
      <p:ext uri="{BB962C8B-B14F-4D97-AF65-F5344CB8AC3E}">
        <p14:creationId xmlns:p14="http://schemas.microsoft.com/office/powerpoint/2010/main" val="2785212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1307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spect="1" noChangeArrowheads="1" noTextEdit="1"/>
          </p:cNvSpPr>
          <p:nvPr>
            <p:ph type="sldImg"/>
          </p:nvPr>
        </p:nvSpPr>
        <p:spPr>
          <a:xfrm>
            <a:off x="1182688" y="703263"/>
            <a:ext cx="4627562" cy="3470275"/>
          </a:xfrm>
          <a:ln w="12700" cap="flat">
            <a:solidFill>
              <a:schemeClr val="tx1"/>
            </a:solidFill>
          </a:ln>
        </p:spPr>
      </p:sp>
      <p:sp>
        <p:nvSpPr>
          <p:cNvPr id="450563" name="Rectangle 3"/>
          <p:cNvSpPr>
            <a:spLocks noGrp="1" noChangeArrowheads="1"/>
          </p:cNvSpPr>
          <p:nvPr>
            <p:ph type="body" idx="1"/>
          </p:nvPr>
        </p:nvSpPr>
        <p:spPr>
          <a:xfrm>
            <a:off x="931338" y="4408149"/>
            <a:ext cx="5122333" cy="4179277"/>
          </a:xfrm>
          <a:noFill/>
          <a:ln/>
        </p:spPr>
        <p:txBody>
          <a:bodyPr lIns="95265" tIns="48440" rIns="95265" bIns="48440"/>
          <a:lstStyle/>
          <a:p>
            <a:pPr defTabSz="991973"/>
            <a:endParaRPr lang="en-US" dirty="0"/>
          </a:p>
        </p:txBody>
      </p:sp>
    </p:spTree>
    <p:extLst>
      <p:ext uri="{BB962C8B-B14F-4D97-AF65-F5344CB8AC3E}">
        <p14:creationId xmlns:p14="http://schemas.microsoft.com/office/powerpoint/2010/main" val="709162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53</a:t>
            </a:fld>
            <a:endParaRPr lang="en-GB" dirty="0"/>
          </a:p>
        </p:txBody>
      </p:sp>
    </p:spTree>
    <p:extLst>
      <p:ext uri="{BB962C8B-B14F-4D97-AF65-F5344CB8AC3E}">
        <p14:creationId xmlns:p14="http://schemas.microsoft.com/office/powerpoint/2010/main" val="2250906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54</a:t>
            </a:fld>
            <a:endParaRPr lang="en-GB" dirty="0"/>
          </a:p>
        </p:txBody>
      </p:sp>
    </p:spTree>
    <p:extLst>
      <p:ext uri="{BB962C8B-B14F-4D97-AF65-F5344CB8AC3E}">
        <p14:creationId xmlns:p14="http://schemas.microsoft.com/office/powerpoint/2010/main" val="205253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55</a:t>
            </a:fld>
            <a:endParaRPr lang="en-GB" dirty="0"/>
          </a:p>
        </p:txBody>
      </p:sp>
    </p:spTree>
    <p:extLst>
      <p:ext uri="{BB962C8B-B14F-4D97-AF65-F5344CB8AC3E}">
        <p14:creationId xmlns:p14="http://schemas.microsoft.com/office/powerpoint/2010/main" val="484003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56</a:t>
            </a:fld>
            <a:endParaRPr lang="en-GB" dirty="0"/>
          </a:p>
        </p:txBody>
      </p:sp>
    </p:spTree>
    <p:extLst>
      <p:ext uri="{BB962C8B-B14F-4D97-AF65-F5344CB8AC3E}">
        <p14:creationId xmlns:p14="http://schemas.microsoft.com/office/powerpoint/2010/main" val="4053239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57</a:t>
            </a:fld>
            <a:endParaRPr lang="en-GB" dirty="0"/>
          </a:p>
        </p:txBody>
      </p:sp>
    </p:spTree>
    <p:extLst>
      <p:ext uri="{BB962C8B-B14F-4D97-AF65-F5344CB8AC3E}">
        <p14:creationId xmlns:p14="http://schemas.microsoft.com/office/powerpoint/2010/main" val="1759147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58</a:t>
            </a:fld>
            <a:endParaRPr lang="en-GB" dirty="0"/>
          </a:p>
        </p:txBody>
      </p:sp>
    </p:spTree>
    <p:extLst>
      <p:ext uri="{BB962C8B-B14F-4D97-AF65-F5344CB8AC3E}">
        <p14:creationId xmlns:p14="http://schemas.microsoft.com/office/powerpoint/2010/main" val="44909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ChangeArrowheads="1" noTextEdit="1"/>
          </p:cNvSpPr>
          <p:nvPr>
            <p:ph type="sldImg"/>
          </p:nvPr>
        </p:nvSpPr>
        <p:spPr>
          <a:xfrm>
            <a:off x="1182688" y="703263"/>
            <a:ext cx="4627562" cy="3470275"/>
          </a:xfrm>
          <a:ln w="12700" cap="flat">
            <a:solidFill>
              <a:schemeClr val="tx1"/>
            </a:solidFill>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9756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FBE7F9-2889-4492-BC99-978FAFF72DE4}" type="slidenum">
              <a:rPr lang="en-US" smtClean="0"/>
              <a:pPr/>
              <a:t>9</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01628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FBE7F9-2889-4492-BC99-978FAFF72DE4}" type="slidenum">
              <a:rPr lang="en-US" smtClean="0"/>
              <a:pPr/>
              <a:t>10</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9318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FBE7F9-2889-4492-BC99-978FAFF72DE4}" type="slidenum">
              <a:rPr lang="en-US" smtClean="0"/>
              <a:pPr/>
              <a:t>11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1110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323923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spect="1" noChangeArrowheads="1" noTextEdit="1"/>
          </p:cNvSpPr>
          <p:nvPr>
            <p:ph type="sldImg"/>
          </p:nvPr>
        </p:nvSpPr>
        <p:spPr>
          <a:xfrm>
            <a:off x="1182688" y="703263"/>
            <a:ext cx="4627562" cy="3470275"/>
          </a:xfrm>
          <a:ln w="12700" cap="flat">
            <a:solidFill>
              <a:schemeClr val="tx1"/>
            </a:solidFill>
          </a:ln>
        </p:spPr>
      </p:sp>
      <p:sp>
        <p:nvSpPr>
          <p:cNvPr id="452611" name="Rectangle 3"/>
          <p:cNvSpPr>
            <a:spLocks noGrp="1" noChangeArrowheads="1"/>
          </p:cNvSpPr>
          <p:nvPr>
            <p:ph type="body" idx="1"/>
          </p:nvPr>
        </p:nvSpPr>
        <p:spPr>
          <a:xfrm>
            <a:off x="931338" y="4408149"/>
            <a:ext cx="5122333" cy="4179277"/>
          </a:xfrm>
          <a:noFill/>
          <a:ln/>
        </p:spPr>
        <p:txBody>
          <a:bodyPr lIns="95265" tIns="48440" rIns="95265" bIns="48440"/>
          <a:lstStyle/>
          <a:p>
            <a:pPr defTabSz="991973"/>
            <a:endParaRPr lang="en-US" dirty="0"/>
          </a:p>
        </p:txBody>
      </p:sp>
    </p:spTree>
    <p:extLst>
      <p:ext uri="{BB962C8B-B14F-4D97-AF65-F5344CB8AC3E}">
        <p14:creationId xmlns:p14="http://schemas.microsoft.com/office/powerpoint/2010/main" val="4184573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wmf"/><Relationship Id="rId5" Type="http://schemas.openxmlformats.org/officeDocument/2006/relationships/image" Target="../media/image10.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w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wmf"/><Relationship Id="rId5" Type="http://schemas.openxmlformats.org/officeDocument/2006/relationships/image" Target="../media/image11.jpe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w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98F1E-3298-4FC0-B799-4A5A759343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987" t="5738" b="6250"/>
          <a:stretch/>
        </p:blipFill>
        <p:spPr>
          <a:xfrm>
            <a:off x="-180474" y="-156411"/>
            <a:ext cx="9565106" cy="7014411"/>
          </a:xfrm>
          <a:prstGeom prst="rect">
            <a:avLst/>
          </a:prstGeom>
        </p:spPr>
      </p:pic>
      <p:pic>
        <p:nvPicPr>
          <p:cNvPr id="18" name="Picture 17" descr="A group of people looking at a computer screen&#10;&#10;Description automatically generated with medium confidence">
            <a:extLst>
              <a:ext uri="{FF2B5EF4-FFF2-40B4-BE49-F238E27FC236}">
                <a16:creationId xmlns:a16="http://schemas.microsoft.com/office/drawing/2014/main" id="{589E9C56-C7FF-4BDA-A666-62FBF2263ED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9062"/>
          <a:stretch/>
        </p:blipFill>
        <p:spPr>
          <a:xfrm>
            <a:off x="-180473" y="-156411"/>
            <a:ext cx="9565106" cy="7014411"/>
          </a:xfrm>
          <a:prstGeom prst="rect">
            <a:avLst/>
          </a:prstGeom>
        </p:spPr>
      </p:pic>
      <p:sp>
        <p:nvSpPr>
          <p:cNvPr id="22" name="Rectangle 21">
            <a:extLst>
              <a:ext uri="{FF2B5EF4-FFF2-40B4-BE49-F238E27FC236}">
                <a16:creationId xmlns:a16="http://schemas.microsoft.com/office/drawing/2014/main" id="{1AA61720-3ADE-4310-A673-6D99B7238873}"/>
              </a:ext>
            </a:extLst>
          </p:cNvPr>
          <p:cNvSpPr/>
          <p:nvPr userDrawn="1"/>
        </p:nvSpPr>
        <p:spPr>
          <a:xfrm>
            <a:off x="-180473" y="-156411"/>
            <a:ext cx="9565106" cy="7014411"/>
          </a:xfrm>
          <a:prstGeom prst="rect">
            <a:avLst/>
          </a:prstGeom>
          <a:solidFill>
            <a:srgbClr val="2E2E38">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9" name="Freeform 5">
            <a:extLst>
              <a:ext uri="{FF2B5EF4-FFF2-40B4-BE49-F238E27FC236}">
                <a16:creationId xmlns:a16="http://schemas.microsoft.com/office/drawing/2014/main" id="{BFDF7A07-8B2B-4C5C-84D8-01A121EC01D0}"/>
              </a:ext>
            </a:extLst>
          </p:cNvPr>
          <p:cNvSpPr>
            <a:spLocks noChangeAspect="1"/>
          </p:cNvSpPr>
          <p:nvPr userDrawn="1"/>
        </p:nvSpPr>
        <p:spPr bwMode="gray">
          <a:xfrm rot="10800000">
            <a:off x="470050" y="1395787"/>
            <a:ext cx="4101949" cy="3176214"/>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 name="connsiteX0" fmla="*/ 6 w 10000"/>
              <a:gd name="connsiteY0" fmla="*/ 0 h 10083"/>
              <a:gd name="connsiteX1" fmla="*/ 0 w 10000"/>
              <a:gd name="connsiteY1" fmla="*/ 10083 h 10083"/>
              <a:gd name="connsiteX2" fmla="*/ 10000 w 10000"/>
              <a:gd name="connsiteY2" fmla="*/ 7911 h 10083"/>
              <a:gd name="connsiteX3" fmla="*/ 10000 w 10000"/>
              <a:gd name="connsiteY3" fmla="*/ 7 h 10083"/>
              <a:gd name="connsiteX4" fmla="*/ 6 w 10000"/>
              <a:gd name="connsiteY4" fmla="*/ 0 h 10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83">
                <a:moveTo>
                  <a:pt x="6" y="0"/>
                </a:moveTo>
                <a:cubicBezTo>
                  <a:pt x="4" y="2358"/>
                  <a:pt x="2" y="7726"/>
                  <a:pt x="0" y="10083"/>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99556" y="2281424"/>
            <a:ext cx="3439308"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99557" y="3227691"/>
            <a:ext cx="3439307" cy="1115709"/>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138107846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4" name="Slide Number Placeholder 3">
            <a:extLst>
              <a:ext uri="{FF2B5EF4-FFF2-40B4-BE49-F238E27FC236}">
                <a16:creationId xmlns:a16="http://schemas.microsoft.com/office/drawing/2014/main" id="{105D2FDE-84B3-4A82-878F-6285E65B1635}"/>
              </a:ext>
            </a:extLst>
          </p:cNvPr>
          <p:cNvSpPr>
            <a:spLocks noGrp="1"/>
          </p:cNvSpPr>
          <p:nvPr>
            <p:ph type="sldNum" sz="quarter" idx="15"/>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6752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16" name="Line 10">
            <a:extLst>
              <a:ext uri="{FF2B5EF4-FFF2-40B4-BE49-F238E27FC236}">
                <a16:creationId xmlns:a16="http://schemas.microsoft.com/office/drawing/2014/main" id="{C37BF1DE-E4E1-40C4-B510-30A0AC8ABDB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Slide Number Placeholder 5">
            <a:extLst>
              <a:ext uri="{FF2B5EF4-FFF2-40B4-BE49-F238E27FC236}">
                <a16:creationId xmlns:a16="http://schemas.microsoft.com/office/drawing/2014/main" id="{FC910440-F38E-4BBB-A6D3-3297528ECACE}"/>
              </a:ext>
            </a:extLst>
          </p:cNvPr>
          <p:cNvSpPr>
            <a:spLocks noGrp="1"/>
          </p:cNvSpPr>
          <p:nvPr>
            <p:ph type="sldNum" sz="quarter" idx="21"/>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37772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5" name="Slide Number Placeholder 4">
            <a:extLst>
              <a:ext uri="{FF2B5EF4-FFF2-40B4-BE49-F238E27FC236}">
                <a16:creationId xmlns:a16="http://schemas.microsoft.com/office/drawing/2014/main" id="{F997A7D4-D39D-42B7-9480-78FE2F6F90D3}"/>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950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648088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37343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1">
            <a:extLst>
              <a:ext uri="{FF2B5EF4-FFF2-40B4-BE49-F238E27FC236}">
                <a16:creationId xmlns:a16="http://schemas.microsoft.com/office/drawing/2014/main" id="{95EDADD0-A4AE-43D1-A8CA-F0D422EBF998}"/>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Line 10">
            <a:extLst>
              <a:ext uri="{FF2B5EF4-FFF2-40B4-BE49-F238E27FC236}">
                <a16:creationId xmlns:a16="http://schemas.microsoft.com/office/drawing/2014/main" id="{0DC4E272-5E22-4B3C-94CE-7BFF319FA14A}"/>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1" name="Slide Number Placeholder 10">
            <a:extLst>
              <a:ext uri="{FF2B5EF4-FFF2-40B4-BE49-F238E27FC236}">
                <a16:creationId xmlns:a16="http://schemas.microsoft.com/office/drawing/2014/main" id="{6D804FC6-AE5A-4130-8CE6-82D0878A8361}"/>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18677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7" name="Line 11">
            <a:extLst>
              <a:ext uri="{FF2B5EF4-FFF2-40B4-BE49-F238E27FC236}">
                <a16:creationId xmlns:a16="http://schemas.microsoft.com/office/drawing/2014/main" id="{7E606BA7-787F-40CD-BB00-3AEC32420A7E}"/>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Line 10">
            <a:extLst>
              <a:ext uri="{FF2B5EF4-FFF2-40B4-BE49-F238E27FC236}">
                <a16:creationId xmlns:a16="http://schemas.microsoft.com/office/drawing/2014/main" id="{8E9B660A-29E5-49A2-9D87-2D7C78CC114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Slide Number Placeholder 9">
            <a:extLst>
              <a:ext uri="{FF2B5EF4-FFF2-40B4-BE49-F238E27FC236}">
                <a16:creationId xmlns:a16="http://schemas.microsoft.com/office/drawing/2014/main" id="{A84EC9CE-483F-4F19-937D-371A9A12791F}"/>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59328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a:extLst>
              <a:ext uri="{FF2B5EF4-FFF2-40B4-BE49-F238E27FC236}">
                <a16:creationId xmlns:a16="http://schemas.microsoft.com/office/drawing/2014/main" id="{0C976817-4856-4880-A98A-B5A5C7C55425}"/>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Slide Number Placeholder 7">
            <a:extLst>
              <a:ext uri="{FF2B5EF4-FFF2-40B4-BE49-F238E27FC236}">
                <a16:creationId xmlns:a16="http://schemas.microsoft.com/office/drawing/2014/main" id="{54756507-1FEF-43F0-A228-A0F4A38D3C99}"/>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596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US" dirty="0"/>
          </a:p>
        </p:txBody>
      </p:sp>
      <p:sp>
        <p:nvSpPr>
          <p:cNvPr id="9" name="Line 10">
            <a:extLst>
              <a:ext uri="{FF2B5EF4-FFF2-40B4-BE49-F238E27FC236}">
                <a16:creationId xmlns:a16="http://schemas.microsoft.com/office/drawing/2014/main" id="{04B06CAE-5FB1-4603-B59C-091CBDD47D42}"/>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33B86835-09D6-4615-BB7C-7F8253C03FF4}"/>
              </a:ext>
            </a:extLst>
          </p:cNvPr>
          <p:cNvSpPr>
            <a:spLocks noGrp="1"/>
          </p:cNvSpPr>
          <p:nvPr>
            <p:ph type="sldNum" sz="quarter" idx="16"/>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638143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F868C6-6C48-43D3-AEDF-B26DF23003AC}"/>
              </a:ext>
            </a:extLst>
          </p:cNvPr>
          <p:cNvGraphicFramePr>
            <a:graphicFrameLocks noChangeAspect="1"/>
          </p:cNvGraphicFramePr>
          <p:nvPr userDrawn="1">
            <p:custDataLst>
              <p:tags r:id="rId1"/>
            </p:custDataLst>
            <p:extLst>
              <p:ext uri="{D42A27DB-BD31-4B8C-83A1-F6EECF244321}">
                <p14:modId xmlns:p14="http://schemas.microsoft.com/office/powerpoint/2010/main" val="62211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6" name="Object 5" hidden="1">
                        <a:extLst>
                          <a:ext uri="{FF2B5EF4-FFF2-40B4-BE49-F238E27FC236}">
                            <a16:creationId xmlns:a16="http://schemas.microsoft.com/office/drawing/2014/main" id="{CEF868C6-6C48-43D3-AEDF-B26DF23003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13D4C5D-C164-4812-8A35-37CA33743C2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A51EFBFB-5B36-49F5-AE6A-493BDDC7176A}"/>
              </a:ext>
            </a:extLst>
          </p:cNvPr>
          <p:cNvSpPr/>
          <p:nvPr userDrawn="1"/>
        </p:nvSpPr>
        <p:spPr>
          <a:xfrm>
            <a:off x="0" y="0"/>
            <a:ext cx="9144000" cy="6858000"/>
          </a:xfrm>
          <a:prstGeom prst="rect">
            <a:avLst/>
          </a:prstGeom>
          <a:solidFill>
            <a:srgbClr val="2E2E38">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457201" y="6516456"/>
            <a:ext cx="663066" cy="180000"/>
          </a:xfrm>
          <a:prstGeom prst="rect">
            <a:avLst/>
          </a:prstGeom>
          <a:ln>
            <a:noFill/>
          </a:ln>
        </p:spPr>
        <p:txBody>
          <a:bodyPr/>
          <a:lstStyle/>
          <a:p>
            <a:r>
              <a:rPr lang="en-GB" dirty="0"/>
              <a:t>Page </a:t>
            </a:r>
            <a:fld id="{F1BC30E3-FFE5-4B91-AA19-87A149EBB9EE}" type="slidenum">
              <a:rPr smtClean="0"/>
              <a:pPr/>
              <a:t>‹#›</a:t>
            </a:fld>
            <a:endParaRPr dirty="0"/>
          </a:p>
        </p:txBody>
      </p:sp>
      <p:pic>
        <p:nvPicPr>
          <p:cNvPr id="8" name="Picture 7">
            <a:extLst>
              <a:ext uri="{FF2B5EF4-FFF2-40B4-BE49-F238E27FC236}">
                <a16:creationId xmlns:a16="http://schemas.microsoft.com/office/drawing/2014/main" id="{8D70C818-2CC4-4753-98B9-36F7E0D367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10" name="Title 9">
            <a:extLst>
              <a:ext uri="{FF2B5EF4-FFF2-40B4-BE49-F238E27FC236}">
                <a16:creationId xmlns:a16="http://schemas.microsoft.com/office/drawing/2014/main" id="{A0E5FB25-8CE6-4D60-95B7-8AA8AE49B1A8}"/>
              </a:ext>
            </a:extLst>
          </p:cNvPr>
          <p:cNvSpPr>
            <a:spLocks noGrp="1"/>
          </p:cNvSpPr>
          <p:nvPr>
            <p:ph type="title"/>
          </p:nvPr>
        </p:nvSpPr>
        <p:spPr>
          <a:xfrm>
            <a:off x="256116" y="4416905"/>
            <a:ext cx="7329454" cy="570874"/>
          </a:xfrm>
        </p:spPr>
        <p:txBody>
          <a:bodyPr vert="horz"/>
          <a:lstStyle>
            <a:lvl1pPr algn="r">
              <a:lnSpc>
                <a:spcPct val="100000"/>
              </a:lnSpc>
              <a:defRPr sz="3000">
                <a:solidFill>
                  <a:schemeClr val="tx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9364F9B4-6320-48B3-8CA8-C47F22535894}"/>
              </a:ext>
            </a:extLst>
          </p:cNvPr>
          <p:cNvCxnSpPr>
            <a:cxnSpLocks/>
          </p:cNvCxnSpPr>
          <p:nvPr userDrawn="1"/>
        </p:nvCxnSpPr>
        <p:spPr>
          <a:xfrm>
            <a:off x="1" y="4284554"/>
            <a:ext cx="7585569" cy="0"/>
          </a:xfrm>
          <a:prstGeom prst="line">
            <a:avLst/>
          </a:prstGeom>
          <a:noFill/>
          <a:ln w="28575" cap="flat" cmpd="sng" algn="ctr">
            <a:solidFill>
              <a:srgbClr val="FFE600"/>
            </a:solidFill>
            <a:prstDash val="solid"/>
            <a:tailEnd type="none"/>
          </a:ln>
          <a:effectLst/>
        </p:spPr>
      </p:cxnSp>
    </p:spTree>
    <p:extLst>
      <p:ext uri="{BB962C8B-B14F-4D97-AF65-F5344CB8AC3E}">
        <p14:creationId xmlns:p14="http://schemas.microsoft.com/office/powerpoint/2010/main" val="12882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7FDAC7B4-6A01-49C4-9730-BF8572B139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2" name="Rectangle 1">
            <a:extLst>
              <a:ext uri="{FF2B5EF4-FFF2-40B4-BE49-F238E27FC236}">
                <a16:creationId xmlns:a16="http://schemas.microsoft.com/office/drawing/2014/main" id="{E4BCCB2E-3515-42EB-B2C6-FB7D701D1793}"/>
              </a:ext>
            </a:extLst>
          </p:cNvPr>
          <p:cNvSpPr/>
          <p:nvPr userDrawn="1"/>
        </p:nvSpPr>
        <p:spPr>
          <a:xfrm>
            <a:off x="0" y="5340096"/>
            <a:ext cx="9144000" cy="1517904"/>
          </a:xfrm>
          <a:prstGeom prst="rect">
            <a:avLst/>
          </a:prstGeom>
          <a:gradFill flip="none" rotWithShape="1">
            <a:gsLst>
              <a:gs pos="0">
                <a:schemeClr val="bg2">
                  <a:alpha val="0"/>
                </a:schemeClr>
              </a:gs>
              <a:gs pos="61000">
                <a:schemeClr val="bg2">
                  <a:alpha val="34000"/>
                </a:schemeClr>
              </a:gs>
              <a:gs pos="100000">
                <a:schemeClr val="bg2"/>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84" name="Picture 83">
            <a:extLst>
              <a:ext uri="{FF2B5EF4-FFF2-40B4-BE49-F238E27FC236}">
                <a16:creationId xmlns:a16="http://schemas.microsoft.com/office/drawing/2014/main" id="{9C231702-C029-4BB5-90D1-8311DD931D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pic>
        <p:nvPicPr>
          <p:cNvPr id="73" name="Picture 72">
            <a:extLst>
              <a:ext uri="{FF2B5EF4-FFF2-40B4-BE49-F238E27FC236}">
                <a16:creationId xmlns:a16="http://schemas.microsoft.com/office/drawing/2014/main" id="{6451607B-CAB5-4136-AB12-1BF3A1C4485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7200" y="457200"/>
            <a:ext cx="4654295" cy="3930900"/>
          </a:xfrm>
          <a:prstGeom prst="rect">
            <a:avLst/>
          </a:prstGeom>
        </p:spPr>
      </p:pic>
      <p:sp>
        <p:nvSpPr>
          <p:cNvPr id="74" name="Title 1">
            <a:extLst>
              <a:ext uri="{FF2B5EF4-FFF2-40B4-BE49-F238E27FC236}">
                <a16:creationId xmlns:a16="http://schemas.microsoft.com/office/drawing/2014/main" id="{01B1427F-F1DB-442D-870C-2543A78EC303}"/>
              </a:ext>
            </a:extLst>
          </p:cNvPr>
          <p:cNvSpPr>
            <a:spLocks noGrp="1"/>
          </p:cNvSpPr>
          <p:nvPr>
            <p:ph type="ctrTitle"/>
          </p:nvPr>
        </p:nvSpPr>
        <p:spPr>
          <a:xfrm>
            <a:off x="886968" y="1799130"/>
            <a:ext cx="359359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75" name="Subtitle 2">
            <a:extLst>
              <a:ext uri="{FF2B5EF4-FFF2-40B4-BE49-F238E27FC236}">
                <a16:creationId xmlns:a16="http://schemas.microsoft.com/office/drawing/2014/main" id="{97E0F9BC-39E2-4ADF-93B9-7358577711CD}"/>
              </a:ext>
            </a:extLst>
          </p:cNvPr>
          <p:cNvSpPr>
            <a:spLocks noGrp="1"/>
          </p:cNvSpPr>
          <p:nvPr>
            <p:ph type="subTitle" idx="1"/>
          </p:nvPr>
        </p:nvSpPr>
        <p:spPr>
          <a:xfrm>
            <a:off x="886968" y="2769576"/>
            <a:ext cx="359359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pic>
        <p:nvPicPr>
          <p:cNvPr id="145" name="Picture 144">
            <a:extLst>
              <a:ext uri="{FF2B5EF4-FFF2-40B4-BE49-F238E27FC236}">
                <a16:creationId xmlns:a16="http://schemas.microsoft.com/office/drawing/2014/main" id="{727C5A3D-F97A-4F85-9F88-240C2439860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231211131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Key statem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F868C6-6C48-43D3-AEDF-B26DF23003AC}"/>
              </a:ext>
            </a:extLst>
          </p:cNvPr>
          <p:cNvGraphicFramePr>
            <a:graphicFrameLocks noChangeAspect="1"/>
          </p:cNvGraphicFramePr>
          <p:nvPr userDrawn="1">
            <p:custDataLst>
              <p:tags r:id="rId1"/>
            </p:custDataLst>
            <p:extLst>
              <p:ext uri="{D42A27DB-BD31-4B8C-83A1-F6EECF244321}">
                <p14:modId xmlns:p14="http://schemas.microsoft.com/office/powerpoint/2010/main" val="4200248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6" name="Object 5" hidden="1">
                        <a:extLst>
                          <a:ext uri="{FF2B5EF4-FFF2-40B4-BE49-F238E27FC236}">
                            <a16:creationId xmlns:a16="http://schemas.microsoft.com/office/drawing/2014/main" id="{CEF868C6-6C48-43D3-AEDF-B26DF23003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47693711-80F5-4713-B04B-BD80E4B3FE7D}"/>
              </a:ext>
            </a:extLst>
          </p:cNvPr>
          <p:cNvSpPr/>
          <p:nvPr userDrawn="1"/>
        </p:nvSpPr>
        <p:spPr>
          <a:xfrm flipH="1">
            <a:off x="0" y="0"/>
            <a:ext cx="9144000" cy="6858000"/>
          </a:xfrm>
          <a:prstGeom prst="rect">
            <a:avLst/>
          </a:prstGeom>
          <a:blipFill>
            <a:blip r:embed="rId5" cstate="screen">
              <a:extLst>
                <a:ext uri="{28A0092B-C50C-407E-A947-70E740481C1C}">
                  <a14:useLocalDpi xmlns:a14="http://schemas.microsoft.com/office/drawing/2010/main"/>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 name="Rectangle 6">
            <a:extLst>
              <a:ext uri="{FF2B5EF4-FFF2-40B4-BE49-F238E27FC236}">
                <a16:creationId xmlns:a16="http://schemas.microsoft.com/office/drawing/2014/main" id="{A51EFBFB-5B36-49F5-AE6A-493BDDC7176A}"/>
              </a:ext>
            </a:extLst>
          </p:cNvPr>
          <p:cNvSpPr/>
          <p:nvPr userDrawn="1"/>
        </p:nvSpPr>
        <p:spPr>
          <a:xfrm>
            <a:off x="0" y="0"/>
            <a:ext cx="9144000" cy="6858000"/>
          </a:xfrm>
          <a:prstGeom prst="rect">
            <a:avLst/>
          </a:prstGeom>
          <a:solidFill>
            <a:srgbClr val="2E2E38">
              <a:alpha val="65098"/>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457201" y="6516456"/>
            <a:ext cx="663066" cy="180000"/>
          </a:xfrm>
          <a:prstGeom prst="rect">
            <a:avLst/>
          </a:prstGeom>
          <a:ln>
            <a:noFill/>
          </a:ln>
        </p:spPr>
        <p:txBody>
          <a:bodyPr/>
          <a:lstStyle/>
          <a:p>
            <a:r>
              <a:rPr lang="en-GB" dirty="0"/>
              <a:t>Page </a:t>
            </a:r>
            <a:fld id="{F1BC30E3-FFE5-4B91-AA19-87A149EBB9EE}" type="slidenum">
              <a:rPr smtClean="0"/>
              <a:pPr/>
              <a:t>‹#›</a:t>
            </a:fld>
            <a:endParaRPr dirty="0"/>
          </a:p>
        </p:txBody>
      </p:sp>
      <p:pic>
        <p:nvPicPr>
          <p:cNvPr id="8" name="Picture 7">
            <a:extLst>
              <a:ext uri="{FF2B5EF4-FFF2-40B4-BE49-F238E27FC236}">
                <a16:creationId xmlns:a16="http://schemas.microsoft.com/office/drawing/2014/main" id="{8D70C818-2CC4-4753-98B9-36F7E0D367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10" name="Title 9">
            <a:extLst>
              <a:ext uri="{FF2B5EF4-FFF2-40B4-BE49-F238E27FC236}">
                <a16:creationId xmlns:a16="http://schemas.microsoft.com/office/drawing/2014/main" id="{A0E5FB25-8CE6-4D60-95B7-8AA8AE49B1A8}"/>
              </a:ext>
            </a:extLst>
          </p:cNvPr>
          <p:cNvSpPr>
            <a:spLocks noGrp="1"/>
          </p:cNvSpPr>
          <p:nvPr>
            <p:ph type="title"/>
          </p:nvPr>
        </p:nvSpPr>
        <p:spPr>
          <a:xfrm>
            <a:off x="256116" y="4416905"/>
            <a:ext cx="7329454" cy="570874"/>
          </a:xfrm>
        </p:spPr>
        <p:txBody>
          <a:bodyPr vert="horz"/>
          <a:lstStyle>
            <a:lvl1pPr algn="r">
              <a:lnSpc>
                <a:spcPct val="100000"/>
              </a:lnSpc>
              <a:defRPr sz="3000">
                <a:solidFill>
                  <a:schemeClr val="tx2"/>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9364F9B4-6320-48B3-8CA8-C47F22535894}"/>
              </a:ext>
            </a:extLst>
          </p:cNvPr>
          <p:cNvCxnSpPr>
            <a:cxnSpLocks/>
          </p:cNvCxnSpPr>
          <p:nvPr userDrawn="1"/>
        </p:nvCxnSpPr>
        <p:spPr>
          <a:xfrm>
            <a:off x="1" y="4284554"/>
            <a:ext cx="7585569" cy="0"/>
          </a:xfrm>
          <a:prstGeom prst="line">
            <a:avLst/>
          </a:prstGeom>
          <a:noFill/>
          <a:ln w="28575" cap="flat" cmpd="sng" algn="ctr">
            <a:solidFill>
              <a:srgbClr val="FFE600"/>
            </a:solidFill>
            <a:prstDash val="solid"/>
            <a:tailEnd type="none"/>
          </a:ln>
          <a:effectLst/>
        </p:spPr>
      </p:cxnSp>
    </p:spTree>
    <p:extLst>
      <p:ext uri="{BB962C8B-B14F-4D97-AF65-F5344CB8AC3E}">
        <p14:creationId xmlns:p14="http://schemas.microsoft.com/office/powerpoint/2010/main" val="2253857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0498EB-F4E6-41EC-B31B-6FE074BF6C97}"/>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00399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C8219F-D640-4BE4-BEBF-30B96F2AF625}"/>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30359452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3F6FC-E1D1-4971-AA75-4FA11D67A7A9}"/>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922818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0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5" name="Slide Number Placeholder 4">
            <a:extLst>
              <a:ext uri="{FF2B5EF4-FFF2-40B4-BE49-F238E27FC236}">
                <a16:creationId xmlns:a16="http://schemas.microsoft.com/office/drawing/2014/main" id="{CD6212A2-9F1E-4808-9F79-71FEE70E5DB3}"/>
              </a:ext>
            </a:extLst>
          </p:cNvPr>
          <p:cNvSpPr>
            <a:spLocks noGrp="1"/>
          </p:cNvSpPr>
          <p:nvPr>
            <p:ph type="sldNum" sz="quarter" idx="13"/>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05774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66A06-263B-4A4A-913D-FDC2AFF1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536351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113FC-110C-4156-AE54-B6BF409697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27046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BFE52-8B9C-459B-B350-E3ADCFE74B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20789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itle 1"/>
          <p:cNvSpPr>
            <a:spLocks noGrp="1"/>
          </p:cNvSpPr>
          <p:nvPr>
            <p:ph type="ctrTitle" hasCustomPrompt="1"/>
          </p:nvPr>
        </p:nvSpPr>
        <p:spPr>
          <a:xfrm>
            <a:off x="750119" y="1677507"/>
            <a:ext cx="4064949"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064949"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spTree>
    <p:extLst>
      <p:ext uri="{BB962C8B-B14F-4D97-AF65-F5344CB8AC3E}">
        <p14:creationId xmlns:p14="http://schemas.microsoft.com/office/powerpoint/2010/main" val="20096228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581C513F-D0C9-46EE-93E2-83D5128319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pic>
        <p:nvPicPr>
          <p:cNvPr id="74" name="Picture 73">
            <a:extLst>
              <a:ext uri="{FF2B5EF4-FFF2-40B4-BE49-F238E27FC236}">
                <a16:creationId xmlns:a16="http://schemas.microsoft.com/office/drawing/2014/main" id="{7204B28E-7010-45B1-9A81-2C543F9490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777240"/>
            <a:ext cx="6753225" cy="3400425"/>
          </a:xfrm>
          <a:prstGeom prst="rect">
            <a:avLst/>
          </a:prstGeom>
        </p:spPr>
      </p:pic>
      <p:sp>
        <p:nvSpPr>
          <p:cNvPr id="75" name="Subtitle 2">
            <a:extLst>
              <a:ext uri="{FF2B5EF4-FFF2-40B4-BE49-F238E27FC236}">
                <a16:creationId xmlns:a16="http://schemas.microsoft.com/office/drawing/2014/main" id="{24F2EA79-0822-4B81-90D8-1FA02CFB98D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76" name="Title 1">
            <a:extLst>
              <a:ext uri="{FF2B5EF4-FFF2-40B4-BE49-F238E27FC236}">
                <a16:creationId xmlns:a16="http://schemas.microsoft.com/office/drawing/2014/main" id="{EC2B6F8E-BD78-40B0-B08A-973D853594C1}"/>
              </a:ext>
            </a:extLst>
          </p:cNvPr>
          <p:cNvSpPr>
            <a:spLocks noGrp="1"/>
          </p:cNvSpPr>
          <p:nvPr>
            <p:ph type="ctrTitle"/>
          </p:nvPr>
        </p:nvSpPr>
        <p:spPr>
          <a:xfrm>
            <a:off x="888191" y="2288083"/>
            <a:ext cx="594343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dirty="0"/>
          </a:p>
        </p:txBody>
      </p:sp>
      <p:pic>
        <p:nvPicPr>
          <p:cNvPr id="279"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325033941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70C05D4-D8C4-4691-89DC-120E06C0A0E8}"/>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Title 1"/>
          <p:cNvSpPr>
            <a:spLocks noGrp="1"/>
          </p:cNvSpPr>
          <p:nvPr>
            <p:ph type="ctrTitle" hasCustomPrompt="1"/>
          </p:nvPr>
        </p:nvSpPr>
        <p:spPr>
          <a:xfrm>
            <a:off x="750119" y="1677507"/>
            <a:ext cx="4937760"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937760"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cxnSp>
        <p:nvCxnSpPr>
          <p:cNvPr id="15" name="Straight Connector 14">
            <a:extLst>
              <a:ext uri="{FF2B5EF4-FFF2-40B4-BE49-F238E27FC236}">
                <a16:creationId xmlns:a16="http://schemas.microsoft.com/office/drawing/2014/main" id="{D77AB755-0634-43A3-B427-C896D8448ABA}"/>
              </a:ext>
            </a:extLst>
          </p:cNvPr>
          <p:cNvCxnSpPr>
            <a:cxnSpLocks/>
          </p:cNvCxnSpPr>
          <p:nvPr userDrawn="1"/>
        </p:nvCxnSpPr>
        <p:spPr>
          <a:xfrm>
            <a:off x="1333184" y="5691442"/>
            <a:ext cx="5669280"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46095A-D7CE-45C6-8BF9-B5543F78C034}"/>
              </a:ext>
            </a:extLst>
          </p:cNvPr>
          <p:cNvSpPr txBox="1"/>
          <p:nvPr userDrawn="1"/>
        </p:nvSpPr>
        <p:spPr>
          <a:xfrm>
            <a:off x="461984" y="5587582"/>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7" name="Text Placeholder 16">
            <a:extLst>
              <a:ext uri="{FF2B5EF4-FFF2-40B4-BE49-F238E27FC236}">
                <a16:creationId xmlns:a16="http://schemas.microsoft.com/office/drawing/2014/main" id="{9D785C9C-C30C-4D97-AE69-8F7DD8E35F2D}"/>
              </a:ext>
            </a:extLst>
          </p:cNvPr>
          <p:cNvSpPr>
            <a:spLocks noGrp="1"/>
          </p:cNvSpPr>
          <p:nvPr>
            <p:ph type="body" sz="quarter" idx="14" hasCustomPrompt="1"/>
          </p:nvPr>
        </p:nvSpPr>
        <p:spPr>
          <a:xfrm>
            <a:off x="1333184" y="6001571"/>
            <a:ext cx="3089275" cy="180000"/>
          </a:xfrm>
        </p:spPr>
        <p:txBody>
          <a:bodyPr/>
          <a:lstStyle>
            <a:lvl1pPr marL="0" indent="0">
              <a:buNone/>
              <a:defRPr sz="1200">
                <a:solidFill>
                  <a:schemeClr val="bg1"/>
                </a:solidFill>
                <a:latin typeface="EYInterstate Light" panose="02000506000000020004" pitchFamily="2" charset="0"/>
              </a:defRPr>
            </a:lvl1pPr>
          </a:lstStyle>
          <a:p>
            <a:pPr lvl="0"/>
            <a:r>
              <a:rPr lang="en-US" dirty="0"/>
              <a:t>Name Surname</a:t>
            </a:r>
            <a:endParaRPr lang="en-GB" dirty="0"/>
          </a:p>
        </p:txBody>
      </p:sp>
      <p:sp>
        <p:nvSpPr>
          <p:cNvPr id="18" name="Text Placeholder 16">
            <a:extLst>
              <a:ext uri="{FF2B5EF4-FFF2-40B4-BE49-F238E27FC236}">
                <a16:creationId xmlns:a16="http://schemas.microsoft.com/office/drawing/2014/main" id="{FE9ED2CF-644F-4B9E-820F-6BF4B84D6844}"/>
              </a:ext>
            </a:extLst>
          </p:cNvPr>
          <p:cNvSpPr>
            <a:spLocks noGrp="1"/>
          </p:cNvSpPr>
          <p:nvPr>
            <p:ph type="body" sz="quarter" idx="15" hasCustomPrompt="1"/>
          </p:nvPr>
        </p:nvSpPr>
        <p:spPr>
          <a:xfrm>
            <a:off x="1333184" y="6199189"/>
            <a:ext cx="3089275" cy="180000"/>
          </a:xfrm>
        </p:spPr>
        <p:txBody>
          <a:bodyPr/>
          <a:lstStyle>
            <a:lvl1pPr marL="0" indent="0">
              <a:buNone/>
              <a:defRPr sz="1200">
                <a:solidFill>
                  <a:srgbClr val="FFD200"/>
                </a:solidFill>
                <a:latin typeface="EYInterstate Light" panose="02000506000000020004" pitchFamily="2" charset="0"/>
              </a:defRPr>
            </a:lvl1pPr>
          </a:lstStyle>
          <a:p>
            <a:pPr lvl="0"/>
            <a:r>
              <a:rPr lang="en-US" dirty="0"/>
              <a:t>Job Title</a:t>
            </a:r>
            <a:endParaRPr lang="en-GB" dirty="0"/>
          </a:p>
        </p:txBody>
      </p:sp>
      <p:sp>
        <p:nvSpPr>
          <p:cNvPr id="19" name="Picture Placeholder 19">
            <a:extLst>
              <a:ext uri="{FF2B5EF4-FFF2-40B4-BE49-F238E27FC236}">
                <a16:creationId xmlns:a16="http://schemas.microsoft.com/office/drawing/2014/main" id="{220D652C-43A8-4888-A086-F26EAFCF8D7B}"/>
              </a:ext>
            </a:extLst>
          </p:cNvPr>
          <p:cNvSpPr>
            <a:spLocks noGrp="1"/>
          </p:cNvSpPr>
          <p:nvPr>
            <p:ph type="pic" sz="quarter" idx="16"/>
          </p:nvPr>
        </p:nvSpPr>
        <p:spPr>
          <a:xfrm>
            <a:off x="461983" y="5897024"/>
            <a:ext cx="576000" cy="576000"/>
          </a:xfrm>
          <a:prstGeom prst="ellipse">
            <a:avLst/>
          </a:prstGeom>
        </p:spPr>
        <p:txBody>
          <a:bodyPr anchor="ctr"/>
          <a:lstStyle>
            <a:lvl1pPr marL="0" indent="0" algn="ctr">
              <a:buNone/>
              <a:defRPr sz="900">
                <a:solidFill>
                  <a:schemeClr val="bg1"/>
                </a:solidFill>
                <a:latin typeface="EYInterstate Light" panose="02000506000000020004" pitchFamily="2" charset="0"/>
              </a:defRPr>
            </a:lvl1pPr>
          </a:lstStyle>
          <a:p>
            <a:r>
              <a:rPr lang="en-US" dirty="0"/>
              <a:t>Click icon to add picture</a:t>
            </a:r>
            <a:endParaRPr lang="en-GB" dirty="0"/>
          </a:p>
        </p:txBody>
      </p:sp>
      <p:pic>
        <p:nvPicPr>
          <p:cNvPr id="13" name="Picture 12">
            <a:extLst>
              <a:ext uri="{FF2B5EF4-FFF2-40B4-BE49-F238E27FC236}">
                <a16:creationId xmlns:a16="http://schemas.microsoft.com/office/drawing/2014/main" id="{89396E1D-5C76-4ADE-9002-02AC4DD83A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Tree>
    <p:extLst>
      <p:ext uri="{BB962C8B-B14F-4D97-AF65-F5344CB8AC3E}">
        <p14:creationId xmlns:p14="http://schemas.microsoft.com/office/powerpoint/2010/main" val="16551798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442718"/>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990497"/>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233140"/>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882880"/>
            <a:ext cx="583915" cy="585216"/>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442718"/>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939806"/>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6" name="Slide Number Placeholder 5">
            <a:extLst>
              <a:ext uri="{FF2B5EF4-FFF2-40B4-BE49-F238E27FC236}">
                <a16:creationId xmlns:a16="http://schemas.microsoft.com/office/drawing/2014/main" id="{AEE53B3B-B504-465C-9948-C1D8C2E69995}"/>
              </a:ext>
            </a:extLst>
          </p:cNvPr>
          <p:cNvSpPr>
            <a:spLocks noGrp="1"/>
          </p:cNvSpPr>
          <p:nvPr>
            <p:ph type="sldNum" sz="quarter" idx="21"/>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271579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0DE8-8F4D-4084-8CB3-259B7386B07A}"/>
              </a:ext>
            </a:extLst>
          </p:cNvPr>
          <p:cNvSpPr>
            <a:spLocks noGrp="1"/>
          </p:cNvSpPr>
          <p:nvPr>
            <p:ph type="title"/>
          </p:nvPr>
        </p:nvSpPr>
        <p:spPr/>
        <p:txBody>
          <a:bodyPr/>
          <a:lstStyle/>
          <a:p>
            <a:r>
              <a:rPr lang="en-US"/>
              <a:t>Click to edit Master title style</a:t>
            </a:r>
            <a:endParaRPr lang="en-IN"/>
          </a:p>
        </p:txBody>
      </p:sp>
      <p:sp>
        <p:nvSpPr>
          <p:cNvPr id="5" name="Slide Number Placeholder 4">
            <a:extLst>
              <a:ext uri="{FF2B5EF4-FFF2-40B4-BE49-F238E27FC236}">
                <a16:creationId xmlns:a16="http://schemas.microsoft.com/office/drawing/2014/main" id="{AE9BE56A-99A8-45B4-A8F6-67B842B2AC29}"/>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926722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430017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99936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99936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7710488" y="5340350"/>
            <a:ext cx="987425"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1" name="Picture Placeholder 19">
            <a:extLst>
              <a:ext uri="{FF2B5EF4-FFF2-40B4-BE49-F238E27FC236}">
                <a16:creationId xmlns:a16="http://schemas.microsoft.com/office/drawing/2014/main" id="{14F1DE27-AD0C-4A9A-9D8D-4F823ECEAD7F}"/>
              </a:ext>
            </a:extLst>
          </p:cNvPr>
          <p:cNvSpPr>
            <a:spLocks noGrp="1"/>
          </p:cNvSpPr>
          <p:nvPr>
            <p:ph type="pic" sz="quarter" idx="16"/>
          </p:nvPr>
        </p:nvSpPr>
        <p:spPr>
          <a:xfrm>
            <a:off x="346306" y="5914642"/>
            <a:ext cx="576000" cy="576000"/>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24873931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34630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34630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8" name="Freeform 5">
            <a:extLst>
              <a:ext uri="{FF2B5EF4-FFF2-40B4-BE49-F238E27FC236}">
                <a16:creationId xmlns:a16="http://schemas.microsoft.com/office/drawing/2014/main" id="{160A7550-5D67-4923-A7BC-21E832215440}"/>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Title 1">
            <a:extLst>
              <a:ext uri="{FF2B5EF4-FFF2-40B4-BE49-F238E27FC236}">
                <a16:creationId xmlns:a16="http://schemas.microsoft.com/office/drawing/2014/main" id="{D57A982A-5252-472B-BD55-97D51532138C}"/>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20" name="Subtitle 2">
            <a:extLst>
              <a:ext uri="{FF2B5EF4-FFF2-40B4-BE49-F238E27FC236}">
                <a16:creationId xmlns:a16="http://schemas.microsoft.com/office/drawing/2014/main" id="{F809C9F7-7674-4F00-8A7B-4EBDB5F94FBD}"/>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22" name="Group 4">
            <a:extLst>
              <a:ext uri="{FF2B5EF4-FFF2-40B4-BE49-F238E27FC236}">
                <a16:creationId xmlns:a16="http://schemas.microsoft.com/office/drawing/2014/main" id="{2FBA4DFB-2D74-4887-91FA-9FE36EADD25F}"/>
              </a:ext>
            </a:extLst>
          </p:cNvPr>
          <p:cNvGrpSpPr>
            <a:grpSpLocks noChangeAspect="1"/>
          </p:cNvGrpSpPr>
          <p:nvPr userDrawn="1"/>
        </p:nvGrpSpPr>
        <p:grpSpPr bwMode="auto">
          <a:xfrm>
            <a:off x="7710488" y="5340350"/>
            <a:ext cx="987425" cy="1157288"/>
            <a:chOff x="4857" y="3364"/>
            <a:chExt cx="622" cy="729"/>
          </a:xfrm>
        </p:grpSpPr>
        <p:sp>
          <p:nvSpPr>
            <p:cNvPr id="23" name="AutoShape 3">
              <a:extLst>
                <a:ext uri="{FF2B5EF4-FFF2-40B4-BE49-F238E27FC236}">
                  <a16:creationId xmlns:a16="http://schemas.microsoft.com/office/drawing/2014/main" id="{B223B0E3-13DC-4092-840F-C19C33D0170D}"/>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5">
              <a:extLst>
                <a:ext uri="{FF2B5EF4-FFF2-40B4-BE49-F238E27FC236}">
                  <a16:creationId xmlns:a16="http://schemas.microsoft.com/office/drawing/2014/main" id="{720F86E7-783D-48A5-9A99-BBE51AD8BB9F}"/>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8EA618E4-F6E6-47C9-85C3-E1EF97EB6DF8}"/>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66008664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EAA736A0-D2E9-4CA1-BF9F-5E33CF39B8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57200"/>
            <a:ext cx="4654295" cy="3930900"/>
          </a:xfrm>
          <a:prstGeom prst="rect">
            <a:avLst/>
          </a:prstGeom>
        </p:spPr>
      </p:pic>
      <p:grpSp>
        <p:nvGrpSpPr>
          <p:cNvPr id="79" name="Group 4">
            <a:extLst>
              <a:ext uri="{FF2B5EF4-FFF2-40B4-BE49-F238E27FC236}">
                <a16:creationId xmlns:a16="http://schemas.microsoft.com/office/drawing/2014/main" id="{A159D8C9-C19B-4DF7-9C5A-22EDB8A5FB96}"/>
              </a:ext>
            </a:extLst>
          </p:cNvPr>
          <p:cNvGrpSpPr>
            <a:grpSpLocks noChangeAspect="1"/>
          </p:cNvGrpSpPr>
          <p:nvPr userDrawn="1"/>
        </p:nvGrpSpPr>
        <p:grpSpPr bwMode="auto">
          <a:xfrm>
            <a:off x="7710488" y="5340350"/>
            <a:ext cx="987425" cy="1157288"/>
            <a:chOff x="4857" y="3364"/>
            <a:chExt cx="622" cy="729"/>
          </a:xfrm>
        </p:grpSpPr>
        <p:sp>
          <p:nvSpPr>
            <p:cNvPr id="80" name="AutoShape 3">
              <a:extLst>
                <a:ext uri="{FF2B5EF4-FFF2-40B4-BE49-F238E27FC236}">
                  <a16:creationId xmlns:a16="http://schemas.microsoft.com/office/drawing/2014/main" id="{D95FB310-FD8D-4315-8C3A-8966DC1515AB}"/>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1" name="Freeform 5">
              <a:extLst>
                <a:ext uri="{FF2B5EF4-FFF2-40B4-BE49-F238E27FC236}">
                  <a16:creationId xmlns:a16="http://schemas.microsoft.com/office/drawing/2014/main" id="{B0F72F2B-2B88-4D56-A5C3-5C83787BA011}"/>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2" name="Freeform 6">
              <a:extLst>
                <a:ext uri="{FF2B5EF4-FFF2-40B4-BE49-F238E27FC236}">
                  <a16:creationId xmlns:a16="http://schemas.microsoft.com/office/drawing/2014/main" id="{900DB62A-8F2A-4742-9C40-2FC7AA18235B}"/>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83" name="Picture 82">
            <a:extLst>
              <a:ext uri="{FF2B5EF4-FFF2-40B4-BE49-F238E27FC236}">
                <a16:creationId xmlns:a16="http://schemas.microsoft.com/office/drawing/2014/main" id="{23B9FB7E-B586-4378-AE43-0A9B9CA0B98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
        <p:nvSpPr>
          <p:cNvPr id="124" name="Subtitle 2">
            <a:extLst>
              <a:ext uri="{FF2B5EF4-FFF2-40B4-BE49-F238E27FC236}">
                <a16:creationId xmlns:a16="http://schemas.microsoft.com/office/drawing/2014/main" id="{DE813F69-7E98-49B9-A563-B5D224235BE1}"/>
              </a:ext>
            </a:extLst>
          </p:cNvPr>
          <p:cNvSpPr>
            <a:spLocks noGrp="1"/>
          </p:cNvSpPr>
          <p:nvPr>
            <p:ph type="subTitle" idx="1"/>
          </p:nvPr>
        </p:nvSpPr>
        <p:spPr>
          <a:xfrm>
            <a:off x="888191" y="2825612"/>
            <a:ext cx="3612689"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125" name="Title 1">
            <a:extLst>
              <a:ext uri="{FF2B5EF4-FFF2-40B4-BE49-F238E27FC236}">
                <a16:creationId xmlns:a16="http://schemas.microsoft.com/office/drawing/2014/main" id="{6135F81D-3120-4669-8305-5AB7CAA05048}"/>
              </a:ext>
            </a:extLst>
          </p:cNvPr>
          <p:cNvSpPr>
            <a:spLocks noGrp="1"/>
          </p:cNvSpPr>
          <p:nvPr>
            <p:ph type="ctrTitle"/>
          </p:nvPr>
        </p:nvSpPr>
        <p:spPr>
          <a:xfrm>
            <a:off x="888191" y="1855166"/>
            <a:ext cx="3612689"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86551947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85" name="Group 4">
            <a:extLst>
              <a:ext uri="{FF2B5EF4-FFF2-40B4-BE49-F238E27FC236}">
                <a16:creationId xmlns:a16="http://schemas.microsoft.com/office/drawing/2014/main" id="{916D9572-5294-4C0A-83C4-99E45F894950}"/>
              </a:ext>
            </a:extLst>
          </p:cNvPr>
          <p:cNvGrpSpPr>
            <a:grpSpLocks noChangeAspect="1"/>
          </p:cNvGrpSpPr>
          <p:nvPr userDrawn="1"/>
        </p:nvGrpSpPr>
        <p:grpSpPr bwMode="auto">
          <a:xfrm>
            <a:off x="7710488" y="5340350"/>
            <a:ext cx="987425" cy="1157288"/>
            <a:chOff x="4857" y="3364"/>
            <a:chExt cx="622" cy="729"/>
          </a:xfrm>
        </p:grpSpPr>
        <p:sp>
          <p:nvSpPr>
            <p:cNvPr id="86" name="AutoShape 3">
              <a:extLst>
                <a:ext uri="{FF2B5EF4-FFF2-40B4-BE49-F238E27FC236}">
                  <a16:creationId xmlns:a16="http://schemas.microsoft.com/office/drawing/2014/main" id="{5667BEF9-3DFA-4239-A852-71BA27EC8E18}"/>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7" name="Freeform 5">
              <a:extLst>
                <a:ext uri="{FF2B5EF4-FFF2-40B4-BE49-F238E27FC236}">
                  <a16:creationId xmlns:a16="http://schemas.microsoft.com/office/drawing/2014/main" id="{7E85CBCB-BA9A-4374-A431-F4DC5F8079BE}"/>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8" name="Freeform 6">
              <a:extLst>
                <a:ext uri="{FF2B5EF4-FFF2-40B4-BE49-F238E27FC236}">
                  <a16:creationId xmlns:a16="http://schemas.microsoft.com/office/drawing/2014/main" id="{5C0EF3BA-6104-4E1B-9F18-E642314A9A6C}"/>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89" name="Picture 88">
            <a:extLst>
              <a:ext uri="{FF2B5EF4-FFF2-40B4-BE49-F238E27FC236}">
                <a16:creationId xmlns:a16="http://schemas.microsoft.com/office/drawing/2014/main" id="{BEA87971-BB0B-4ED2-8AC3-71D5B1159A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777240"/>
            <a:ext cx="6753225" cy="3400425"/>
          </a:xfrm>
          <a:prstGeom prst="rect">
            <a:avLst/>
          </a:prstGeom>
        </p:spPr>
      </p:pic>
      <p:sp>
        <p:nvSpPr>
          <p:cNvPr id="90" name="Subtitle 2">
            <a:extLst>
              <a:ext uri="{FF2B5EF4-FFF2-40B4-BE49-F238E27FC236}">
                <a16:creationId xmlns:a16="http://schemas.microsoft.com/office/drawing/2014/main" id="{D57E11BD-E2D9-41B1-9EF5-FF1EA0B8EB0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1" name="Title 1">
            <a:extLst>
              <a:ext uri="{FF2B5EF4-FFF2-40B4-BE49-F238E27FC236}">
                <a16:creationId xmlns:a16="http://schemas.microsoft.com/office/drawing/2014/main" id="{9E850DE9-7D5E-499B-8FA1-4143F639E01E}"/>
              </a:ext>
            </a:extLst>
          </p:cNvPr>
          <p:cNvSpPr>
            <a:spLocks noGrp="1"/>
          </p:cNvSpPr>
          <p:nvPr>
            <p:ph type="ctrTitle"/>
          </p:nvPr>
        </p:nvSpPr>
        <p:spPr>
          <a:xfrm>
            <a:off x="888191" y="2288083"/>
            <a:ext cx="594343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pic>
        <p:nvPicPr>
          <p:cNvPr id="92" name="Picture 91">
            <a:extLst>
              <a:ext uri="{FF2B5EF4-FFF2-40B4-BE49-F238E27FC236}">
                <a16:creationId xmlns:a16="http://schemas.microsoft.com/office/drawing/2014/main" id="{620AFF6A-D70F-482C-ACA4-D71330481F1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417736854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48197805-0689-4503-8125-F783F9317141}"/>
              </a:ext>
            </a:extLst>
          </p:cNvPr>
          <p:cNvSpPr>
            <a:spLocks noGrp="1"/>
          </p:cNvSpPr>
          <p:nvPr>
            <p:ph type="dt" sz="half" idx="10"/>
          </p:nvPr>
        </p:nvSpPr>
        <p:spPr/>
        <p:txBody>
          <a:bodyPr/>
          <a:lstStyle/>
          <a:p>
            <a:fld id="{57BD8AAC-70C4-433E-BAA2-1A1AFBD71E3C}" type="datetime3">
              <a:rPr lang="en-US" smtClean="0"/>
              <a:t>28 March 2024</a:t>
            </a:fld>
            <a:endParaRPr lang="en-IN" dirty="0"/>
          </a:p>
        </p:txBody>
      </p:sp>
      <p:sp>
        <p:nvSpPr>
          <p:cNvPr id="4" name="Footer Placeholder 3">
            <a:extLst>
              <a:ext uri="{FF2B5EF4-FFF2-40B4-BE49-F238E27FC236}">
                <a16:creationId xmlns:a16="http://schemas.microsoft.com/office/drawing/2014/main" id="{2D180DED-A206-48B8-8395-C38D75067DC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B584CBDA-5400-4C9D-A814-1CE6E3FD4F4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13335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CA80CEA2-D107-4E43-B632-8CAB22A8CAC3}"/>
              </a:ext>
            </a:extLst>
          </p:cNvPr>
          <p:cNvSpPr>
            <a:spLocks noGrp="1"/>
          </p:cNvSpPr>
          <p:nvPr>
            <p:ph type="dt" sz="half" idx="10"/>
          </p:nvPr>
        </p:nvSpPr>
        <p:spPr/>
        <p:txBody>
          <a:bodyPr/>
          <a:lstStyle/>
          <a:p>
            <a:fld id="{9459D6B7-FAA1-49A2-8BFA-449AB9376750}" type="datetime3">
              <a:rPr lang="en-US" smtClean="0"/>
              <a:t>28 March 2024</a:t>
            </a:fld>
            <a:endParaRPr lang="en-IN" dirty="0"/>
          </a:p>
        </p:txBody>
      </p:sp>
      <p:sp>
        <p:nvSpPr>
          <p:cNvPr id="4" name="Footer Placeholder 3">
            <a:extLst>
              <a:ext uri="{FF2B5EF4-FFF2-40B4-BE49-F238E27FC236}">
                <a16:creationId xmlns:a16="http://schemas.microsoft.com/office/drawing/2014/main" id="{33FCC4BD-E0C7-4008-8760-F505B7C8703B}"/>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3ED2ADF-C3C7-4D61-8B10-4ED75087C3CC}"/>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8219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DC0E1552-BF13-453D-A76C-3B49D9C85708}"/>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0FC3EC46-D295-425C-8ED2-70D3C94626A0}"/>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8612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dirty="0"/>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9031161-0EF0-4994-BAAC-817AFCD5564E}"/>
              </a:ext>
            </a:extLst>
          </p:cNvPr>
          <p:cNvSpPr>
            <a:spLocks noGrp="1"/>
          </p:cNvSpPr>
          <p:nvPr>
            <p:ph type="dt" sz="half" idx="14"/>
          </p:nvPr>
        </p:nvSpPr>
        <p:spPr/>
        <p:txBody>
          <a:bodyPr/>
          <a:lstStyle/>
          <a:p>
            <a:fld id="{A98655AF-B45A-43A6-A6E4-A92B8CCFA186}" type="datetime3">
              <a:rPr lang="en-US" smtClean="0"/>
              <a:t>28 March 2024</a:t>
            </a:fld>
            <a:endParaRPr lang="en-IN" dirty="0"/>
          </a:p>
        </p:txBody>
      </p:sp>
      <p:sp>
        <p:nvSpPr>
          <p:cNvPr id="6" name="Footer Placeholder 5">
            <a:extLst>
              <a:ext uri="{FF2B5EF4-FFF2-40B4-BE49-F238E27FC236}">
                <a16:creationId xmlns:a16="http://schemas.microsoft.com/office/drawing/2014/main" id="{C4A1A6EA-628B-40CB-AD7E-45CB0B91C2D9}"/>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2099134-47E0-4E77-855E-45C10B9B8B1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98802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dirty="0"/>
              <a:t>Click icon to add picture</a:t>
            </a:r>
            <a:endParaRPr lang="en-IN" dirty="0"/>
          </a:p>
        </p:txBody>
      </p:sp>
      <p:sp>
        <p:nvSpPr>
          <p:cNvPr id="2" name="Title 1"/>
          <p:cNvSpPr>
            <a:spLocks noGrp="1"/>
          </p:cNvSpPr>
          <p:nvPr>
            <p:ph type="title"/>
          </p:nvPr>
        </p:nvSpPr>
        <p:spPr>
          <a:xfrm>
            <a:off x="2020418" y="294200"/>
            <a:ext cx="6665528"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50DE1076-97C0-41B2-AAE5-AD919BB2DC2E}"/>
              </a:ext>
            </a:extLst>
          </p:cNvPr>
          <p:cNvSpPr>
            <a:spLocks noGrp="1"/>
          </p:cNvSpPr>
          <p:nvPr>
            <p:ph type="dt" sz="half" idx="13"/>
          </p:nvPr>
        </p:nvSpPr>
        <p:spPr/>
        <p:txBody>
          <a:bodyPr/>
          <a:lstStyle/>
          <a:p>
            <a:fld id="{9084FAA7-3AFB-43A4-9332-55702EEFB6BB}" type="datetime3">
              <a:rPr lang="en-US" smtClean="0"/>
              <a:t>28 March 2024</a:t>
            </a:fld>
            <a:endParaRPr lang="en-IN" dirty="0"/>
          </a:p>
        </p:txBody>
      </p:sp>
      <p:sp>
        <p:nvSpPr>
          <p:cNvPr id="6" name="Footer Placeholder 5">
            <a:extLst>
              <a:ext uri="{FF2B5EF4-FFF2-40B4-BE49-F238E27FC236}">
                <a16:creationId xmlns:a16="http://schemas.microsoft.com/office/drawing/2014/main" id="{6A40DA20-3A42-4B9D-A853-92BEABFB15B7}"/>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E2C6E24F-B7C3-43FD-BF17-E37070A300DA}"/>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92452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sz="2000">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D695E81C-0962-435D-B7CC-E9E7007F1F82}"/>
              </a:ext>
            </a:extLst>
          </p:cNvPr>
          <p:cNvSpPr>
            <a:spLocks noGrp="1"/>
          </p:cNvSpPr>
          <p:nvPr>
            <p:ph type="dt" sz="half" idx="10"/>
          </p:nvPr>
        </p:nvSpPr>
        <p:spPr/>
        <p:txBody>
          <a:bodyPr/>
          <a:lstStyle/>
          <a:p>
            <a:fld id="{745F6E5F-2233-44C4-A768-9BC337F9F9CD}" type="datetime3">
              <a:rPr lang="en-US" smtClean="0"/>
              <a:t>28 March 2024</a:t>
            </a:fld>
            <a:endParaRPr lang="en-IN" dirty="0"/>
          </a:p>
        </p:txBody>
      </p:sp>
      <p:sp>
        <p:nvSpPr>
          <p:cNvPr id="5" name="Footer Placeholder 4">
            <a:extLst>
              <a:ext uri="{FF2B5EF4-FFF2-40B4-BE49-F238E27FC236}">
                <a16:creationId xmlns:a16="http://schemas.microsoft.com/office/drawing/2014/main" id="{BBCDD1B3-89EC-47BA-A26E-D040220115C8}"/>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1E9ACB01-FCA5-4FE1-B210-29952B46CA4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60181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5ACF31FF-92C4-4CFE-89C8-231A1B4903B6}"/>
              </a:ext>
            </a:extLst>
          </p:cNvPr>
          <p:cNvSpPr>
            <a:spLocks noGrp="1"/>
          </p:cNvSpPr>
          <p:nvPr>
            <p:ph type="dt" sz="half" idx="11"/>
          </p:nvPr>
        </p:nvSpPr>
        <p:spPr/>
        <p:txBody>
          <a:bodyPr/>
          <a:lstStyle/>
          <a:p>
            <a:fld id="{CADD9D7F-9B4D-4774-AFA3-BCF9232B0532}" type="datetime3">
              <a:rPr lang="en-US" smtClean="0"/>
              <a:t>28 March 2024</a:t>
            </a:fld>
            <a:endParaRPr lang="en-IN" dirty="0"/>
          </a:p>
        </p:txBody>
      </p:sp>
      <p:sp>
        <p:nvSpPr>
          <p:cNvPr id="3" name="Footer Placeholder 2">
            <a:extLst>
              <a:ext uri="{FF2B5EF4-FFF2-40B4-BE49-F238E27FC236}">
                <a16:creationId xmlns:a16="http://schemas.microsoft.com/office/drawing/2014/main" id="{29B72E31-AECD-4259-BF90-99398FE128B6}"/>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00DE2F2A-9E13-4DC5-89FE-0719F2B171FF}"/>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914551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2B824A25-AAE3-42CE-906A-12D97307C1F3}"/>
              </a:ext>
            </a:extLst>
          </p:cNvPr>
          <p:cNvSpPr>
            <a:spLocks noGrp="1"/>
          </p:cNvSpPr>
          <p:nvPr>
            <p:ph type="dt" sz="half" idx="11"/>
          </p:nvPr>
        </p:nvSpPr>
        <p:spPr/>
        <p:txBody>
          <a:bodyPr/>
          <a:lstStyle/>
          <a:p>
            <a:fld id="{732ED48F-3F98-4183-8923-77129A69963B}" type="datetime3">
              <a:rPr lang="en-US" smtClean="0"/>
              <a:t>28 March 2024</a:t>
            </a:fld>
            <a:endParaRPr lang="en-IN" dirty="0"/>
          </a:p>
        </p:txBody>
      </p:sp>
      <p:sp>
        <p:nvSpPr>
          <p:cNvPr id="3" name="Footer Placeholder 2">
            <a:extLst>
              <a:ext uri="{FF2B5EF4-FFF2-40B4-BE49-F238E27FC236}">
                <a16:creationId xmlns:a16="http://schemas.microsoft.com/office/drawing/2014/main" id="{79DD7A84-5352-4432-83C2-4B3F3BD889AD}"/>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5019A7-134D-49ED-8707-807B58B2E5DF}"/>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88670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18DA49F8-A774-4DD1-8745-65E01AB0472C}"/>
              </a:ext>
            </a:extLst>
          </p:cNvPr>
          <p:cNvSpPr>
            <a:spLocks noGrp="1"/>
          </p:cNvSpPr>
          <p:nvPr>
            <p:ph type="dt" sz="half" idx="13"/>
          </p:nvPr>
        </p:nvSpPr>
        <p:spPr/>
        <p:txBody>
          <a:bodyPr/>
          <a:lstStyle/>
          <a:p>
            <a:fld id="{49C3679E-CE99-4385-8BD0-1A1175D70D1E}" type="datetime3">
              <a:rPr lang="en-US" smtClean="0"/>
              <a:t>28 March 2024</a:t>
            </a:fld>
            <a:endParaRPr lang="en-IN" dirty="0"/>
          </a:p>
        </p:txBody>
      </p:sp>
      <p:sp>
        <p:nvSpPr>
          <p:cNvPr id="3" name="Footer Placeholder 2">
            <a:extLst>
              <a:ext uri="{FF2B5EF4-FFF2-40B4-BE49-F238E27FC236}">
                <a16:creationId xmlns:a16="http://schemas.microsoft.com/office/drawing/2014/main" id="{94C0F4CC-50C9-4C20-A16A-91535919DC96}"/>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553C557-8F9C-4613-8095-373D3EE80520}"/>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251286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12pt,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17" name="Picture Placeholder 19">
            <a:extLst>
              <a:ext uri="{FF2B5EF4-FFF2-40B4-BE49-F238E27FC236}">
                <a16:creationId xmlns:a16="http://schemas.microsoft.com/office/drawing/2014/main" id="{70E81591-07D5-438D-AAD4-4B9A889F4483}"/>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DB440ECC-CB43-49D3-ABF3-A5F4F308E7E2}"/>
              </a:ext>
            </a:extLst>
          </p:cNvPr>
          <p:cNvSpPr>
            <a:spLocks noGrp="1"/>
          </p:cNvSpPr>
          <p:nvPr>
            <p:ph type="dt" sz="half" idx="19"/>
          </p:nvPr>
        </p:nvSpPr>
        <p:spPr/>
        <p:txBody>
          <a:bodyPr/>
          <a:lstStyle/>
          <a:p>
            <a:fld id="{08E4C5DD-8E03-4FAA-8921-CB640E00BA12}" type="datetime3">
              <a:rPr lang="en-US" smtClean="0"/>
              <a:t>28 March 2024</a:t>
            </a:fld>
            <a:endParaRPr lang="en-IN" dirty="0"/>
          </a:p>
        </p:txBody>
      </p:sp>
      <p:sp>
        <p:nvSpPr>
          <p:cNvPr id="4" name="Footer Placeholder 3">
            <a:extLst>
              <a:ext uri="{FF2B5EF4-FFF2-40B4-BE49-F238E27FC236}">
                <a16:creationId xmlns:a16="http://schemas.microsoft.com/office/drawing/2014/main" id="{A4279E38-5A0D-4584-B4BB-113C1A4C50C4}"/>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BE3F8B89-1ED7-4BD8-90B0-47F3DF32AD7E}"/>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52919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4B0064F-CA12-4F8F-B694-23C41AD0F16D}"/>
              </a:ext>
            </a:extLst>
          </p:cNvPr>
          <p:cNvGrpSpPr>
            <a:grpSpLocks noChangeAspect="1"/>
          </p:cNvGrpSpPr>
          <p:nvPr userDrawn="1"/>
        </p:nvGrpSpPr>
        <p:grpSpPr bwMode="auto">
          <a:xfrm>
            <a:off x="8284464" y="6327648"/>
            <a:ext cx="402336" cy="412867"/>
            <a:chOff x="7110" y="4004"/>
            <a:chExt cx="191" cy="196"/>
          </a:xfrm>
        </p:grpSpPr>
        <p:sp>
          <p:nvSpPr>
            <p:cNvPr id="8" name="Freeform 5">
              <a:extLst>
                <a:ext uri="{FF2B5EF4-FFF2-40B4-BE49-F238E27FC236}">
                  <a16:creationId xmlns:a16="http://schemas.microsoft.com/office/drawing/2014/main" id="{F93F004B-02B9-4455-A020-115CFB37BE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 name="Freeform 6">
              <a:extLst>
                <a:ext uri="{FF2B5EF4-FFF2-40B4-BE49-F238E27FC236}">
                  <a16:creationId xmlns:a16="http://schemas.microsoft.com/office/drawing/2014/main" id="{19F4E2CA-BA89-47F8-8C68-7CACFBAF82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 name="Freeform 7">
              <a:extLst>
                <a:ext uri="{FF2B5EF4-FFF2-40B4-BE49-F238E27FC236}">
                  <a16:creationId xmlns:a16="http://schemas.microsoft.com/office/drawing/2014/main" id="{32993525-96BF-457D-86C8-A5E217C20BF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6" name="Date Placeholder 2">
            <a:extLst>
              <a:ext uri="{FF2B5EF4-FFF2-40B4-BE49-F238E27FC236}">
                <a16:creationId xmlns:a16="http://schemas.microsoft.com/office/drawing/2014/main" id="{D8973D65-036E-4D65-AAA3-1427C4AA0C9B}"/>
              </a:ext>
            </a:extLst>
          </p:cNvPr>
          <p:cNvSpPr>
            <a:spLocks noGrp="1"/>
          </p:cNvSpPr>
          <p:nvPr>
            <p:ph type="dt" sz="half" idx="19"/>
          </p:nvPr>
        </p:nvSpPr>
        <p:spPr>
          <a:xfrm>
            <a:off x="1892301" y="6516456"/>
            <a:ext cx="1191258" cy="180000"/>
          </a:xfrm>
        </p:spPr>
        <p:txBody>
          <a:bodyPr/>
          <a:lstStyle>
            <a:lvl1pPr>
              <a:defRPr>
                <a:solidFill>
                  <a:schemeClr val="tx1"/>
                </a:solidFill>
              </a:defRPr>
            </a:lvl1pPr>
          </a:lstStyle>
          <a:p>
            <a:fld id="{08E4C5DD-8E03-4FAA-8921-CB640E00BA12}" type="datetime3">
              <a:rPr lang="en-US" smtClean="0"/>
              <a:pPr/>
              <a:t>28 March 2024</a:t>
            </a:fld>
            <a:endParaRPr lang="en-US" dirty="0"/>
          </a:p>
        </p:txBody>
      </p:sp>
      <p:sp>
        <p:nvSpPr>
          <p:cNvPr id="11" name="Footer Placeholder 3">
            <a:extLst>
              <a:ext uri="{FF2B5EF4-FFF2-40B4-BE49-F238E27FC236}">
                <a16:creationId xmlns:a16="http://schemas.microsoft.com/office/drawing/2014/main" id="{E9711A3A-DB5C-4C5F-BF5A-7DBDD6EFF607}"/>
              </a:ext>
            </a:extLst>
          </p:cNvPr>
          <p:cNvSpPr>
            <a:spLocks noGrp="1"/>
          </p:cNvSpPr>
          <p:nvPr>
            <p:ph type="ftr" sz="quarter" idx="20"/>
          </p:nvPr>
        </p:nvSpPr>
        <p:spPr>
          <a:xfrm>
            <a:off x="3321561" y="6516456"/>
            <a:ext cx="3086100" cy="180000"/>
          </a:xfrm>
        </p:spPr>
        <p:txBody>
          <a:bodyPr/>
          <a:lstStyle>
            <a:lvl1pPr>
              <a:defRPr>
                <a:solidFill>
                  <a:schemeClr val="tx1"/>
                </a:solidFill>
              </a:defRPr>
            </a:lvl1pPr>
          </a:lstStyle>
          <a:p>
            <a:r>
              <a:rPr lang="en-US" dirty="0"/>
              <a:t>Presentation title</a:t>
            </a:r>
          </a:p>
        </p:txBody>
      </p:sp>
      <p:sp>
        <p:nvSpPr>
          <p:cNvPr id="12" name="Slide Number Placeholder 5">
            <a:extLst>
              <a:ext uri="{FF2B5EF4-FFF2-40B4-BE49-F238E27FC236}">
                <a16:creationId xmlns:a16="http://schemas.microsoft.com/office/drawing/2014/main" id="{B40A4236-AC64-456A-B3F9-BED410655701}"/>
              </a:ext>
            </a:extLst>
          </p:cNvPr>
          <p:cNvSpPr>
            <a:spLocks noGrp="1"/>
          </p:cNvSpPr>
          <p:nvPr>
            <p:ph type="sldNum" sz="quarter" idx="21"/>
          </p:nvPr>
        </p:nvSpPr>
        <p:spPr>
          <a:xfrm>
            <a:off x="363093" y="6516456"/>
            <a:ext cx="663066"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0181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grpSp>
        <p:nvGrpSpPr>
          <p:cNvPr id="11" name="Group 4">
            <a:extLst>
              <a:ext uri="{FF2B5EF4-FFF2-40B4-BE49-F238E27FC236}">
                <a16:creationId xmlns:a16="http://schemas.microsoft.com/office/drawing/2014/main" id="{09667CEE-F273-4416-9D45-A0E825F14911}"/>
              </a:ext>
            </a:extLst>
          </p:cNvPr>
          <p:cNvGrpSpPr>
            <a:grpSpLocks noChangeAspect="1"/>
          </p:cNvGrpSpPr>
          <p:nvPr userDrawn="1"/>
        </p:nvGrpSpPr>
        <p:grpSpPr bwMode="auto">
          <a:xfrm>
            <a:off x="8284464" y="6327648"/>
            <a:ext cx="402336" cy="412867"/>
            <a:chOff x="7110" y="4004"/>
            <a:chExt cx="191" cy="196"/>
          </a:xfrm>
        </p:grpSpPr>
        <p:sp>
          <p:nvSpPr>
            <p:cNvPr id="12" name="Freeform 5">
              <a:extLst>
                <a:ext uri="{FF2B5EF4-FFF2-40B4-BE49-F238E27FC236}">
                  <a16:creationId xmlns:a16="http://schemas.microsoft.com/office/drawing/2014/main" id="{D43F5A26-EE33-4654-ACA2-880B36B2758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325D6EF1-9951-4386-9E98-24FDBF58272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72CC147-C47E-4B17-9D76-D39D3C36CEF3}"/>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615054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grpSp>
        <p:nvGrpSpPr>
          <p:cNvPr id="9" name="Group 4">
            <a:extLst>
              <a:ext uri="{FF2B5EF4-FFF2-40B4-BE49-F238E27FC236}">
                <a16:creationId xmlns:a16="http://schemas.microsoft.com/office/drawing/2014/main" id="{FF60CB08-2DD7-4911-8D80-BCAC7944540B}"/>
              </a:ext>
            </a:extLst>
          </p:cNvPr>
          <p:cNvGrpSpPr>
            <a:grpSpLocks noChangeAspect="1"/>
          </p:cNvGrpSpPr>
          <p:nvPr userDrawn="1"/>
        </p:nvGrpSpPr>
        <p:grpSpPr bwMode="auto">
          <a:xfrm>
            <a:off x="8284464" y="6327648"/>
            <a:ext cx="402336" cy="412867"/>
            <a:chOff x="7110" y="4004"/>
            <a:chExt cx="191" cy="196"/>
          </a:xfrm>
        </p:grpSpPr>
        <p:sp>
          <p:nvSpPr>
            <p:cNvPr id="10" name="Freeform 5">
              <a:extLst>
                <a:ext uri="{FF2B5EF4-FFF2-40B4-BE49-F238E27FC236}">
                  <a16:creationId xmlns:a16="http://schemas.microsoft.com/office/drawing/2014/main" id="{C7E6D8E8-E311-4EB7-AFAA-50963EA7B15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 name="Freeform 6">
              <a:extLst>
                <a:ext uri="{FF2B5EF4-FFF2-40B4-BE49-F238E27FC236}">
                  <a16:creationId xmlns:a16="http://schemas.microsoft.com/office/drawing/2014/main" id="{53EFA7D4-C8AD-4C58-A0EE-C2B70039364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7">
              <a:extLst>
                <a:ext uri="{FF2B5EF4-FFF2-40B4-BE49-F238E27FC236}">
                  <a16:creationId xmlns:a16="http://schemas.microsoft.com/office/drawing/2014/main" id="{E459CDB2-C2F0-4E1A-AC90-F93C856AA596}"/>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2945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78A0ADD-637C-417F-8A38-32364FD80157}"/>
              </a:ext>
            </a:extLst>
          </p:cNvPr>
          <p:cNvGraphicFramePr>
            <a:graphicFrameLocks noChangeAspect="1"/>
          </p:cNvGraphicFramePr>
          <p:nvPr userDrawn="1">
            <p:custDataLst>
              <p:tags r:id="rId1"/>
            </p:custDataLst>
            <p:extLst>
              <p:ext uri="{D42A27DB-BD31-4B8C-83A1-F6EECF244321}">
                <p14:modId xmlns:p14="http://schemas.microsoft.com/office/powerpoint/2010/main" val="132028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978A0ADD-637C-417F-8A38-32364FD801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457201" y="294200"/>
            <a:ext cx="8229600" cy="590400"/>
          </a:xfrm>
        </p:spPr>
        <p:txBody>
          <a:bodyPr vert="horz"/>
          <a:lstStyle>
            <a:lvl1pPr>
              <a:defRPr sz="2400">
                <a:solidFill>
                  <a:schemeClr val="bg1"/>
                </a:solidFill>
              </a:defRPr>
            </a:lvl1pPr>
          </a:lstStyle>
          <a:p>
            <a:r>
              <a:rPr lang="en-US" dirty="0"/>
              <a:t>Standard slide</a:t>
            </a:r>
            <a:endParaRPr lang="en-GB" dirty="0"/>
          </a:p>
        </p:txBody>
      </p:sp>
      <p:sp>
        <p:nvSpPr>
          <p:cNvPr id="5" name="Slide Number Placeholder 4">
            <a:extLst>
              <a:ext uri="{FF2B5EF4-FFF2-40B4-BE49-F238E27FC236}">
                <a16:creationId xmlns:a16="http://schemas.microsoft.com/office/drawing/2014/main" id="{4434FE67-B066-4247-BB41-6FE7CE167E55}"/>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
        <p:nvSpPr>
          <p:cNvPr id="6" name="Line 10">
            <a:extLst>
              <a:ext uri="{FF2B5EF4-FFF2-40B4-BE49-F238E27FC236}">
                <a16:creationId xmlns:a16="http://schemas.microsoft.com/office/drawing/2014/main" id="{9F6020B2-38B3-4E45-92F1-1BE48E6524BA}"/>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04731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3CBF0A34-C36D-461B-A015-21A5DA63B593}"/>
              </a:ext>
            </a:extLst>
          </p:cNvPr>
          <p:cNvSpPr>
            <a:spLocks noGrp="1"/>
          </p:cNvSpPr>
          <p:nvPr>
            <p:ph type="dt" sz="half" idx="10"/>
          </p:nvPr>
        </p:nvSpPr>
        <p:spPr/>
        <p:txBody>
          <a:bodyPr/>
          <a:lstStyle/>
          <a:p>
            <a:fld id="{B8860E02-1003-4EAE-8667-0F1BC9077C64}" type="datetime3">
              <a:rPr lang="en-US" smtClean="0"/>
              <a:t>28 March 2024</a:t>
            </a:fld>
            <a:endParaRPr lang="en-IN" dirty="0"/>
          </a:p>
        </p:txBody>
      </p:sp>
      <p:sp>
        <p:nvSpPr>
          <p:cNvPr id="5" name="Footer Placeholder 4">
            <a:extLst>
              <a:ext uri="{FF2B5EF4-FFF2-40B4-BE49-F238E27FC236}">
                <a16:creationId xmlns:a16="http://schemas.microsoft.com/office/drawing/2014/main" id="{23ECF0E1-C505-48F8-AD92-7D8685FF4866}"/>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2B682A11-B39D-4FE0-A53D-0F1661DE051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54007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D03DAEA1-6A90-4FC2-97C7-E8CE03914355}"/>
              </a:ext>
            </a:extLst>
          </p:cNvPr>
          <p:cNvSpPr>
            <a:spLocks noGrp="1"/>
          </p:cNvSpPr>
          <p:nvPr>
            <p:ph type="dt" sz="half" idx="10"/>
          </p:nvPr>
        </p:nvSpPr>
        <p:spPr/>
        <p:txBody>
          <a:bodyPr/>
          <a:lstStyle/>
          <a:p>
            <a:fld id="{35C1A2B2-412B-49EA-99B0-067813210617}" type="datetime3">
              <a:rPr lang="en-US" smtClean="0"/>
              <a:t>28 March 2024</a:t>
            </a:fld>
            <a:endParaRPr lang="en-IN" dirty="0"/>
          </a:p>
        </p:txBody>
      </p:sp>
      <p:sp>
        <p:nvSpPr>
          <p:cNvPr id="4" name="Footer Placeholder 3">
            <a:extLst>
              <a:ext uri="{FF2B5EF4-FFF2-40B4-BE49-F238E27FC236}">
                <a16:creationId xmlns:a16="http://schemas.microsoft.com/office/drawing/2014/main" id="{3B819100-2154-4CEF-A4AE-869A873311B2}"/>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A3B93803-CB8A-4830-8E96-5C407868A052}"/>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91016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2E1BDE01-7D08-4922-9259-4581BC33C3E0}"/>
              </a:ext>
            </a:extLst>
          </p:cNvPr>
          <p:cNvSpPr>
            <a:spLocks noGrp="1"/>
          </p:cNvSpPr>
          <p:nvPr>
            <p:ph type="dt" sz="half" idx="10"/>
          </p:nvPr>
        </p:nvSpPr>
        <p:spPr/>
        <p:txBody>
          <a:bodyPr/>
          <a:lstStyle/>
          <a:p>
            <a:fld id="{231F249C-FD77-4F22-A6EF-43F8DC053B7D}" type="datetime3">
              <a:rPr lang="en-US" smtClean="0"/>
              <a:t>28 March 2024</a:t>
            </a:fld>
            <a:endParaRPr lang="en-IN" dirty="0"/>
          </a:p>
        </p:txBody>
      </p:sp>
      <p:sp>
        <p:nvSpPr>
          <p:cNvPr id="6" name="Footer Placeholder 5">
            <a:extLst>
              <a:ext uri="{FF2B5EF4-FFF2-40B4-BE49-F238E27FC236}">
                <a16:creationId xmlns:a16="http://schemas.microsoft.com/office/drawing/2014/main" id="{029C6724-47E1-45B5-B455-099BFD53BBF7}"/>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98340A57-5875-43E6-BEEA-8CEBCDCA309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90925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BFCA5F9A-0842-4BED-A447-9C3F6915DCDD}"/>
              </a:ext>
            </a:extLst>
          </p:cNvPr>
          <p:cNvSpPr>
            <a:spLocks noGrp="1"/>
          </p:cNvSpPr>
          <p:nvPr>
            <p:ph type="dt" sz="half" idx="14"/>
          </p:nvPr>
        </p:nvSpPr>
        <p:spPr/>
        <p:txBody>
          <a:bodyPr/>
          <a:lstStyle/>
          <a:p>
            <a:fld id="{FDBF3969-7A23-4B37-9754-54A2A593BBDE}" type="datetime3">
              <a:rPr lang="en-US" smtClean="0"/>
              <a:t>28 March 2024</a:t>
            </a:fld>
            <a:endParaRPr lang="en-IN" dirty="0"/>
          </a:p>
        </p:txBody>
      </p:sp>
      <p:sp>
        <p:nvSpPr>
          <p:cNvPr id="6" name="Footer Placeholder 5">
            <a:extLst>
              <a:ext uri="{FF2B5EF4-FFF2-40B4-BE49-F238E27FC236}">
                <a16:creationId xmlns:a16="http://schemas.microsoft.com/office/drawing/2014/main" id="{1BE8AD82-A588-4EFB-A956-62AC671AB8A4}"/>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F77DB56-43F3-4932-8420-FA767EBAB47B}"/>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74534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7547C-9236-44B2-927D-EE1C7DF06D31}"/>
              </a:ext>
            </a:extLst>
          </p:cNvPr>
          <p:cNvSpPr>
            <a:spLocks noGrp="1"/>
          </p:cNvSpPr>
          <p:nvPr>
            <p:ph type="dt" sz="half" idx="10"/>
          </p:nvPr>
        </p:nvSpPr>
        <p:spPr/>
        <p:txBody>
          <a:bodyPr/>
          <a:lstStyle/>
          <a:p>
            <a:fld id="{05D0B1AC-0B8C-40CC-9B36-B9B2DB76B79B}" type="datetime3">
              <a:rPr lang="en-US" smtClean="0"/>
              <a:t>28 March 2024</a:t>
            </a:fld>
            <a:endParaRPr lang="en-IN" dirty="0"/>
          </a:p>
        </p:txBody>
      </p:sp>
      <p:sp>
        <p:nvSpPr>
          <p:cNvPr id="3" name="Footer Placeholder 2">
            <a:extLst>
              <a:ext uri="{FF2B5EF4-FFF2-40B4-BE49-F238E27FC236}">
                <a16:creationId xmlns:a16="http://schemas.microsoft.com/office/drawing/2014/main" id="{7FE2AC0F-F4F4-46F1-8E38-470CA213226A}"/>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3B301A4-CE65-4914-B017-DED28C25B268}"/>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438065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3A9D79-13D5-4189-B325-32C1E30071D2}"/>
              </a:ext>
            </a:extLst>
          </p:cNvPr>
          <p:cNvSpPr>
            <a:spLocks noGrp="1"/>
          </p:cNvSpPr>
          <p:nvPr>
            <p:ph type="dt" sz="half" idx="10"/>
          </p:nvPr>
        </p:nvSpPr>
        <p:spPr/>
        <p:txBody>
          <a:bodyPr/>
          <a:lstStyle/>
          <a:p>
            <a:fld id="{87C6314C-751B-4148-8198-F20956044432}" type="datetime3">
              <a:rPr lang="en-US" smtClean="0"/>
              <a:t>28 March 2024</a:t>
            </a:fld>
            <a:endParaRPr lang="en-IN" dirty="0"/>
          </a:p>
        </p:txBody>
      </p:sp>
      <p:sp>
        <p:nvSpPr>
          <p:cNvPr id="3" name="Footer Placeholder 2">
            <a:extLst>
              <a:ext uri="{FF2B5EF4-FFF2-40B4-BE49-F238E27FC236}">
                <a16:creationId xmlns:a16="http://schemas.microsoft.com/office/drawing/2014/main" id="{35690CD3-106E-4E37-A338-7D12BDB87EB2}"/>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6C97AA2E-8C14-46B6-80A1-837B7775D6E6}"/>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686342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13CB0-F911-4F63-ADF4-31E748E46E91}"/>
              </a:ext>
            </a:extLst>
          </p:cNvPr>
          <p:cNvSpPr>
            <a:spLocks noGrp="1"/>
          </p:cNvSpPr>
          <p:nvPr>
            <p:ph type="dt" sz="half" idx="10"/>
          </p:nvPr>
        </p:nvSpPr>
        <p:spPr/>
        <p:txBody>
          <a:bodyPr/>
          <a:lstStyle/>
          <a:p>
            <a:fld id="{D005AA61-9193-44AF-B668-28B8BC11A486}" type="datetime3">
              <a:rPr lang="en-US" smtClean="0"/>
              <a:t>28 March 2024</a:t>
            </a:fld>
            <a:endParaRPr lang="en-IN" dirty="0"/>
          </a:p>
        </p:txBody>
      </p:sp>
      <p:sp>
        <p:nvSpPr>
          <p:cNvPr id="3" name="Footer Placeholder 2">
            <a:extLst>
              <a:ext uri="{FF2B5EF4-FFF2-40B4-BE49-F238E27FC236}">
                <a16:creationId xmlns:a16="http://schemas.microsoft.com/office/drawing/2014/main" id="{B6E00D68-E42E-4E18-97BC-09F3CC3C7191}"/>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E909C18C-4659-4936-9B48-47D91699292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28391934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7CA26-2B7B-4622-93A8-93EC10CCBE9D}"/>
              </a:ext>
            </a:extLst>
          </p:cNvPr>
          <p:cNvSpPr>
            <a:spLocks noGrp="1"/>
          </p:cNvSpPr>
          <p:nvPr>
            <p:ph type="dt" sz="half" idx="10"/>
          </p:nvPr>
        </p:nvSpPr>
        <p:spPr/>
        <p:txBody>
          <a:bodyPr/>
          <a:lstStyle/>
          <a:p>
            <a:fld id="{FB3F5D69-F807-4D09-B66E-06AAE28FCE57}" type="datetime3">
              <a:rPr lang="en-US" smtClean="0"/>
              <a:t>28 March 2024</a:t>
            </a:fld>
            <a:endParaRPr lang="en-IN" dirty="0"/>
          </a:p>
        </p:txBody>
      </p:sp>
      <p:sp>
        <p:nvSpPr>
          <p:cNvPr id="3" name="Footer Placeholder 2">
            <a:extLst>
              <a:ext uri="{FF2B5EF4-FFF2-40B4-BE49-F238E27FC236}">
                <a16:creationId xmlns:a16="http://schemas.microsoft.com/office/drawing/2014/main" id="{60E24E25-AADE-42B5-BB07-A8C5FC7FBF2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F9B93A4-EF49-4605-8E7D-22AB1304F1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0240867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8AD78-6C49-405F-80BD-8F5F9CFAD79D}"/>
              </a:ext>
            </a:extLst>
          </p:cNvPr>
          <p:cNvSpPr>
            <a:spLocks noGrp="1"/>
          </p:cNvSpPr>
          <p:nvPr>
            <p:ph type="dt" sz="half" idx="10"/>
          </p:nvPr>
        </p:nvSpPr>
        <p:spPr/>
        <p:txBody>
          <a:bodyPr/>
          <a:lstStyle/>
          <a:p>
            <a:fld id="{1E449CCB-2F74-4AE7-9D2F-AB617BC2C6DE}" type="datetime3">
              <a:rPr lang="en-US" smtClean="0"/>
              <a:t>28 March 2024</a:t>
            </a:fld>
            <a:endParaRPr lang="en-IN" dirty="0"/>
          </a:p>
        </p:txBody>
      </p:sp>
      <p:sp>
        <p:nvSpPr>
          <p:cNvPr id="3" name="Footer Placeholder 2">
            <a:extLst>
              <a:ext uri="{FF2B5EF4-FFF2-40B4-BE49-F238E27FC236}">
                <a16:creationId xmlns:a16="http://schemas.microsoft.com/office/drawing/2014/main" id="{FA3A6C55-F277-42AF-8500-E16F039B9A4F}"/>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6368E36-B58F-4FD6-B92E-04754A1D8354}"/>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51922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4E480A10-F3A8-4482-9A96-E4A2985059D6}"/>
              </a:ext>
            </a:extLst>
          </p:cNvPr>
          <p:cNvSpPr>
            <a:spLocks noGrp="1"/>
          </p:cNvSpPr>
          <p:nvPr>
            <p:ph type="dt" sz="half" idx="11"/>
          </p:nvPr>
        </p:nvSpPr>
        <p:spPr/>
        <p:txBody>
          <a:bodyPr/>
          <a:lstStyle/>
          <a:p>
            <a:fld id="{116756D8-28B7-4B79-8118-E321541624B0}" type="datetime3">
              <a:rPr lang="en-US" smtClean="0"/>
              <a:t>28 March 2024</a:t>
            </a:fld>
            <a:endParaRPr lang="en-IN" dirty="0"/>
          </a:p>
        </p:txBody>
      </p:sp>
      <p:sp>
        <p:nvSpPr>
          <p:cNvPr id="4" name="Footer Placeholder 3">
            <a:extLst>
              <a:ext uri="{FF2B5EF4-FFF2-40B4-BE49-F238E27FC236}">
                <a16:creationId xmlns:a16="http://schemas.microsoft.com/office/drawing/2014/main" id="{8D942338-84D5-44C7-ADEC-04C9C56CF23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4FAC4917-7B6B-475D-AAE6-8F714438F257}"/>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52717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dirty="0"/>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10" name="Line 10">
            <a:extLst>
              <a:ext uri="{FF2B5EF4-FFF2-40B4-BE49-F238E27FC236}">
                <a16:creationId xmlns:a16="http://schemas.microsoft.com/office/drawing/2014/main" id="{229C318B-FAE0-4A50-A714-607EF622AFB9}"/>
              </a:ext>
            </a:extLst>
          </p:cNvPr>
          <p:cNvSpPr>
            <a:spLocks noChangeShapeType="1"/>
          </p:cNvSpPr>
          <p:nvPr userDrawn="1"/>
        </p:nvSpPr>
        <p:spPr bwMode="auto">
          <a:xfrm>
            <a:off x="457201" y="907750"/>
            <a:ext cx="559340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559A6C31-E14E-4A28-A9E9-2D347271C86F}"/>
              </a:ext>
            </a:extLst>
          </p:cNvPr>
          <p:cNvSpPr>
            <a:spLocks noGrp="1"/>
          </p:cNvSpPr>
          <p:nvPr>
            <p:ph type="sldNum" sz="quarter" idx="16"/>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088981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BBDB2-BA66-4CAF-998B-9D64B00D1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72866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C72D4-8941-4841-A1D6-780403604C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82914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266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sz="2400">
                <a:solidFill>
                  <a:schemeClr val="bg1"/>
                </a:solidFill>
                <a:latin typeface="EYInterstate Light" panose="02000506000000020004" pitchFamily="2" charset="0"/>
              </a:defRPr>
            </a:lvl1pPr>
          </a:lstStyle>
          <a:p>
            <a:r>
              <a:rPr lang="en-US" dirty="0"/>
              <a:t>Click to edit Master title style</a:t>
            </a:r>
            <a:endParaRPr lang="en-GB" dirty="0"/>
          </a:p>
        </p:txBody>
      </p:sp>
      <p:sp>
        <p:nvSpPr>
          <p:cNvPr id="13" name="Table Placeholder 4">
            <a:extLst>
              <a:ext uri="{FF2B5EF4-FFF2-40B4-BE49-F238E27FC236}">
                <a16:creationId xmlns:a16="http://schemas.microsoft.com/office/drawing/2014/main" id="{C5AC4C92-885D-49C5-B704-597DE68FC006}"/>
              </a:ext>
            </a:extLst>
          </p:cNvPr>
          <p:cNvSpPr txBox="1">
            <a:spLocks/>
          </p:cNvSpPr>
          <p:nvPr userDrawn="1"/>
        </p:nvSpPr>
        <p:spPr>
          <a:xfrm>
            <a:off x="609917" y="1137920"/>
            <a:ext cx="4957505" cy="426745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16" marR="0" lvl="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endParaRPr kumimoji="0" lang="en-IN" sz="2000" b="0" i="0" u="none" strike="noStrike" kern="1200" cap="none" spc="0" normalizeH="0" baseline="0" noProof="0" dirty="0">
              <a:ln>
                <a:noFill/>
              </a:ln>
              <a:solidFill>
                <a:sysClr val="window" lastClr="FFFFFF"/>
              </a:solidFill>
              <a:effectLst/>
              <a:uLnTx/>
              <a:uFillTx/>
              <a:latin typeface="EYInterstate Light" panose="02000506000000020004" pitchFamily="2" charset="0"/>
              <a:ea typeface="+mn-ea"/>
              <a:cs typeface="+mn-cs"/>
            </a:endParaRPr>
          </a:p>
        </p:txBody>
      </p:sp>
      <p:sp>
        <p:nvSpPr>
          <p:cNvPr id="5" name="Line 10">
            <a:extLst>
              <a:ext uri="{FF2B5EF4-FFF2-40B4-BE49-F238E27FC236}">
                <a16:creationId xmlns:a16="http://schemas.microsoft.com/office/drawing/2014/main" id="{04A2E968-DBA8-4BD3-8F8F-9B23825BC4DF}"/>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2775A018-27C1-411C-A8B7-4C4E26852F9E}"/>
              </a:ext>
            </a:extLst>
          </p:cNvPr>
          <p:cNvSpPr>
            <a:spLocks noGrp="1"/>
          </p:cNvSpPr>
          <p:nvPr>
            <p:ph type="dt" sz="half" idx="10"/>
          </p:nvPr>
        </p:nvSpPr>
        <p:spPr/>
        <p:txBody>
          <a:bodyPr/>
          <a:lstStyle/>
          <a:p>
            <a:fld id="{C132A426-2D75-48A7-BFCD-382E65B0A3F4}" type="datetime3">
              <a:rPr lang="en-US" smtClean="0"/>
              <a:t>28 March 2024</a:t>
            </a:fld>
            <a:endParaRPr lang="en-IN" dirty="0"/>
          </a:p>
        </p:txBody>
      </p:sp>
      <p:sp>
        <p:nvSpPr>
          <p:cNvPr id="4" name="Footer Placeholder 3">
            <a:extLst>
              <a:ext uri="{FF2B5EF4-FFF2-40B4-BE49-F238E27FC236}">
                <a16:creationId xmlns:a16="http://schemas.microsoft.com/office/drawing/2014/main" id="{BEE722F2-E6B5-4B92-988F-82639B0BF352}"/>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D8D948EC-D865-4954-9EBD-9C30DCDD1C4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234695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81936" y="2050889"/>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81936" y="3312530"/>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4E59B594-94BE-43F4-8A51-56A02D3520A9}"/>
              </a:ext>
            </a:extLst>
          </p:cNvPr>
          <p:cNvSpPr>
            <a:spLocks noGrp="1"/>
          </p:cNvSpPr>
          <p:nvPr>
            <p:ph type="dt" sz="half" idx="13"/>
          </p:nvPr>
        </p:nvSpPr>
        <p:spPr/>
        <p:txBody>
          <a:bodyPr/>
          <a:lstStyle/>
          <a:p>
            <a:fld id="{51924332-F73B-4D42-A29E-DA0724CA7F63}" type="datetime3">
              <a:rPr lang="en-US" smtClean="0"/>
              <a:t>28 March 2024</a:t>
            </a:fld>
            <a:endParaRPr lang="en-IN" dirty="0"/>
          </a:p>
        </p:txBody>
      </p:sp>
      <p:sp>
        <p:nvSpPr>
          <p:cNvPr id="3" name="Footer Placeholder 2">
            <a:extLst>
              <a:ext uri="{FF2B5EF4-FFF2-40B4-BE49-F238E27FC236}">
                <a16:creationId xmlns:a16="http://schemas.microsoft.com/office/drawing/2014/main" id="{93D76FF3-5668-471F-96BC-86222958B48B}"/>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D5C144E7-F1A6-43D5-9337-069D87B113F1}"/>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0608411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7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620064" y="2504281"/>
            <a:ext cx="3334113"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542413CE-C4D0-4ABD-A496-80941F07BDB0}"/>
              </a:ext>
            </a:extLst>
          </p:cNvPr>
          <p:cNvSpPr>
            <a:spLocks noGrp="1"/>
          </p:cNvSpPr>
          <p:nvPr>
            <p:ph type="dt" sz="half" idx="11"/>
          </p:nvPr>
        </p:nvSpPr>
        <p:spPr/>
        <p:txBody>
          <a:bodyPr/>
          <a:lstStyle/>
          <a:p>
            <a:fld id="{698D45B8-0674-473C-A4E9-F3FF22E7F741}" type="datetime3">
              <a:rPr lang="en-US" smtClean="0"/>
              <a:t>28 March 2024</a:t>
            </a:fld>
            <a:endParaRPr lang="en-IN" dirty="0"/>
          </a:p>
        </p:txBody>
      </p:sp>
      <p:sp>
        <p:nvSpPr>
          <p:cNvPr id="3" name="Footer Placeholder 2">
            <a:extLst>
              <a:ext uri="{FF2B5EF4-FFF2-40B4-BE49-F238E27FC236}">
                <a16:creationId xmlns:a16="http://schemas.microsoft.com/office/drawing/2014/main" id="{C6AF2A22-94A3-41BF-9F87-44E3FEF33B47}"/>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F35C79A1-12F2-4F8B-A8F3-F46D58F4CB37}"/>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941127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8EA5E8-D5CE-4885-9BCF-B4EBD80973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86326"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863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390977235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333333"/>
                </a:solidFill>
                <a:latin typeface="+mn-lt"/>
                <a:cs typeface="Arial" pitchFamily="34" charset="0"/>
              </a:defRPr>
            </a:lvl1pPr>
          </a:lstStyle>
          <a:p>
            <a:r>
              <a:rPr lang="en-US" dirty="0"/>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333333"/>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240654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15362996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215792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dirty="0"/>
              <a:t>Click icon to add picture</a:t>
            </a:r>
            <a:endParaRPr lang="en-IN" dirty="0"/>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0" name="Content Placeholder 2">
            <a:extLst>
              <a:ext uri="{FF2B5EF4-FFF2-40B4-BE49-F238E27FC236}">
                <a16:creationId xmlns:a16="http://schemas.microsoft.com/office/drawing/2014/main" id="{0FD13F91-AFC9-4CB0-B48E-B4031BDF7D7E}"/>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7" name="Slide Number Placeholder 6">
            <a:extLst>
              <a:ext uri="{FF2B5EF4-FFF2-40B4-BE49-F238E27FC236}">
                <a16:creationId xmlns:a16="http://schemas.microsoft.com/office/drawing/2014/main" id="{91C1F439-4CB5-472E-B792-D16C6415352A}"/>
              </a:ext>
            </a:extLst>
          </p:cNvPr>
          <p:cNvSpPr>
            <a:spLocks noGrp="1"/>
          </p:cNvSpPr>
          <p:nvPr>
            <p:ph type="sldNum" sz="quarter" idx="15"/>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4416008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449667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1472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9959687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0735199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Tree>
    <p:extLst>
      <p:ext uri="{BB962C8B-B14F-4D97-AF65-F5344CB8AC3E}">
        <p14:creationId xmlns:p14="http://schemas.microsoft.com/office/powerpoint/2010/main" val="16327426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35062460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Tree>
    <p:extLst>
      <p:ext uri="{BB962C8B-B14F-4D97-AF65-F5344CB8AC3E}">
        <p14:creationId xmlns:p14="http://schemas.microsoft.com/office/powerpoint/2010/main" val="16991320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Tree>
    <p:extLst>
      <p:ext uri="{BB962C8B-B14F-4D97-AF65-F5344CB8AC3E}">
        <p14:creationId xmlns:p14="http://schemas.microsoft.com/office/powerpoint/2010/main" val="307797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Tree>
    <p:extLst>
      <p:ext uri="{BB962C8B-B14F-4D97-AF65-F5344CB8AC3E}">
        <p14:creationId xmlns:p14="http://schemas.microsoft.com/office/powerpoint/2010/main" val="7404869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latin typeface="+mn-lt"/>
              <a:cs typeface="Arial" pitchFamily="34" charset="0"/>
            </a:endParaRPr>
          </a:p>
        </p:txBody>
      </p:sp>
    </p:spTree>
    <p:extLst>
      <p:ext uri="{BB962C8B-B14F-4D97-AF65-F5344CB8AC3E}">
        <p14:creationId xmlns:p14="http://schemas.microsoft.com/office/powerpoint/2010/main" val="410711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Line 10">
            <a:extLst>
              <a:ext uri="{FF2B5EF4-FFF2-40B4-BE49-F238E27FC236}">
                <a16:creationId xmlns:a16="http://schemas.microsoft.com/office/drawing/2014/main" id="{EAD7805E-FA43-4FE6-B59E-9A440183B7B9}"/>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Slide Number Placeholder 6">
            <a:extLst>
              <a:ext uri="{FF2B5EF4-FFF2-40B4-BE49-F238E27FC236}">
                <a16:creationId xmlns:a16="http://schemas.microsoft.com/office/drawing/2014/main" id="{E43DE6C9-5E0D-49AD-8BBE-CFF57149B3D1}"/>
              </a:ext>
            </a:extLst>
          </p:cNvPr>
          <p:cNvSpPr>
            <a:spLocks noGrp="1"/>
          </p:cNvSpPr>
          <p:nvPr>
            <p:ph type="sldNum" sz="quarter" idx="12"/>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392036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Tree>
    <p:extLst>
      <p:ext uri="{BB962C8B-B14F-4D97-AF65-F5344CB8AC3E}">
        <p14:creationId xmlns:p14="http://schemas.microsoft.com/office/powerpoint/2010/main" val="25823681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20725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3795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352425"/>
            <a:ext cx="8221662" cy="508000"/>
          </a:xfrm>
        </p:spPr>
        <p:txBody>
          <a:bodyPr/>
          <a:lstStyle/>
          <a:p>
            <a:r>
              <a:rPr lang="en-US"/>
              <a:t>Click to edit Master title style</a:t>
            </a:r>
          </a:p>
        </p:txBody>
      </p:sp>
      <p:sp>
        <p:nvSpPr>
          <p:cNvPr id="3" name="Content Placeholder 2"/>
          <p:cNvSpPr>
            <a:spLocks noGrp="1"/>
          </p:cNvSpPr>
          <p:nvPr>
            <p:ph sz="quarter" idx="1"/>
          </p:nvPr>
        </p:nvSpPr>
        <p:spPr>
          <a:xfrm>
            <a:off x="454025" y="1774825"/>
            <a:ext cx="4035425" cy="1998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1850" y="1774825"/>
            <a:ext cx="4035425" cy="1998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4025" y="3925888"/>
            <a:ext cx="8223250" cy="1998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476250" y="6061075"/>
            <a:ext cx="2960688" cy="457200"/>
          </a:xfrm>
          <a:prstGeom prst="rect">
            <a:avLst/>
          </a:prstGeom>
        </p:spPr>
        <p:txBody>
          <a:bodyPr/>
          <a:lstStyle>
            <a:lvl1pPr>
              <a:defRPr/>
            </a:lvl1pPr>
          </a:lstStyle>
          <a:p>
            <a:pPr>
              <a:defRPr/>
            </a:pPr>
            <a:fld id="{2B7D782A-D78A-4715-AC20-FCEE57BADF71}" type="slidenum">
              <a:rPr lang="en-US"/>
              <a:pPr>
                <a:defRPr/>
              </a:pPr>
              <a:t>‹#›</a:t>
            </a:fld>
            <a:endParaRPr lang="en-US" dirty="0"/>
          </a:p>
        </p:txBody>
      </p:sp>
    </p:spTree>
    <p:extLst>
      <p:ext uri="{BB962C8B-B14F-4D97-AF65-F5344CB8AC3E}">
        <p14:creationId xmlns:p14="http://schemas.microsoft.com/office/powerpoint/2010/main" val="8486134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352425"/>
            <a:ext cx="8221662" cy="508000"/>
          </a:xfrm>
        </p:spPr>
        <p:txBody>
          <a:bodyPr/>
          <a:lstStyle/>
          <a:p>
            <a:r>
              <a:rPr lang="en-US"/>
              <a:t>Click to edit Master title style</a:t>
            </a:r>
          </a:p>
        </p:txBody>
      </p:sp>
      <p:sp>
        <p:nvSpPr>
          <p:cNvPr id="3" name="Text Placeholder 2"/>
          <p:cNvSpPr>
            <a:spLocks noGrp="1"/>
          </p:cNvSpPr>
          <p:nvPr>
            <p:ph type="body" sz="half" idx="1"/>
          </p:nvPr>
        </p:nvSpPr>
        <p:spPr>
          <a:xfrm>
            <a:off x="454025" y="1774825"/>
            <a:ext cx="4035425"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774825"/>
            <a:ext cx="4035425"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476250" y="6061075"/>
            <a:ext cx="2960688" cy="457200"/>
          </a:xfrm>
          <a:prstGeom prst="rect">
            <a:avLst/>
          </a:prstGeom>
        </p:spPr>
        <p:txBody>
          <a:bodyPr/>
          <a:lstStyle>
            <a:lvl1pPr>
              <a:defRPr/>
            </a:lvl1pPr>
          </a:lstStyle>
          <a:p>
            <a:pPr>
              <a:defRPr/>
            </a:pPr>
            <a:fld id="{C0882A49-2BC3-490B-AA87-D3377F8DEAAB}" type="slidenum">
              <a:rPr lang="en-US"/>
              <a:pPr>
                <a:defRPr/>
              </a:pPr>
              <a:t>‹#›</a:t>
            </a:fld>
            <a:endParaRPr lang="en-US" dirty="0"/>
          </a:p>
        </p:txBody>
      </p:sp>
    </p:spTree>
    <p:extLst>
      <p:ext uri="{BB962C8B-B14F-4D97-AF65-F5344CB8AC3E}">
        <p14:creationId xmlns:p14="http://schemas.microsoft.com/office/powerpoint/2010/main" val="34320400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34363" cy="863600"/>
          </a:xfrm>
        </p:spPr>
        <p:txBody>
          <a:bodyPr/>
          <a:lstStyle/>
          <a:p>
            <a:r>
              <a:rPr lang="en-US"/>
              <a:t>Click to edit Master title style</a:t>
            </a:r>
          </a:p>
        </p:txBody>
      </p:sp>
      <p:sp>
        <p:nvSpPr>
          <p:cNvPr id="3" name="Table Placeholder 2"/>
          <p:cNvSpPr>
            <a:spLocks noGrp="1"/>
          </p:cNvSpPr>
          <p:nvPr>
            <p:ph type="tbl" idx="1"/>
          </p:nvPr>
        </p:nvSpPr>
        <p:spPr>
          <a:xfrm>
            <a:off x="455613" y="1412875"/>
            <a:ext cx="8234362" cy="4519613"/>
          </a:xfrm>
        </p:spPr>
        <p:txBody>
          <a:bodyPr/>
          <a:lstStyle/>
          <a:p>
            <a:pPr lvl="0"/>
            <a:endParaRPr lang="en-US" noProof="0" dirty="0"/>
          </a:p>
        </p:txBody>
      </p:sp>
    </p:spTree>
    <p:extLst>
      <p:ext uri="{BB962C8B-B14F-4D97-AF65-F5344CB8AC3E}">
        <p14:creationId xmlns:p14="http://schemas.microsoft.com/office/powerpoint/2010/main" val="27074025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tx1"/>
                </a:solidFill>
              </a:defRPr>
            </a:lvl1pPr>
          </a:lstStyle>
          <a:p>
            <a:r>
              <a:rPr lang="en-US" dirty="0"/>
              <a:t>Standard slide</a:t>
            </a:r>
            <a:endParaRPr lang="en-GB" dirty="0"/>
          </a:p>
        </p:txBody>
      </p:sp>
      <p:sp>
        <p:nvSpPr>
          <p:cNvPr id="3" name="Date Placeholder 2">
            <a:extLst>
              <a:ext uri="{FF2B5EF4-FFF2-40B4-BE49-F238E27FC236}">
                <a16:creationId xmlns:a16="http://schemas.microsoft.com/office/drawing/2014/main" id="{55AF1241-E9B6-4AFC-94DC-380325C3DEA4}"/>
              </a:ext>
            </a:extLst>
          </p:cNvPr>
          <p:cNvSpPr>
            <a:spLocks noGrp="1"/>
          </p:cNvSpPr>
          <p:nvPr>
            <p:ph type="dt" sz="half" idx="10"/>
          </p:nvPr>
        </p:nvSpPr>
        <p:spPr>
          <a:xfrm>
            <a:off x="2008048" y="6516456"/>
            <a:ext cx="1191258" cy="180000"/>
          </a:xfrm>
          <a:prstGeom prst="rect">
            <a:avLst/>
          </a:prstGeom>
        </p:spPr>
        <p:txBody>
          <a:bodyPr/>
          <a:lstStyle>
            <a:lvl1pPr>
              <a:defRPr>
                <a:solidFill>
                  <a:schemeClr val="tx1"/>
                </a:solidFill>
              </a:defRPr>
            </a:lvl1pPr>
          </a:lstStyle>
          <a:p>
            <a:r>
              <a:rPr lang="en-US" dirty="0"/>
              <a:t>18 August 2021</a:t>
            </a:r>
          </a:p>
        </p:txBody>
      </p:sp>
      <p:sp>
        <p:nvSpPr>
          <p:cNvPr id="4" name="Footer Placeholder 3">
            <a:extLst>
              <a:ext uri="{FF2B5EF4-FFF2-40B4-BE49-F238E27FC236}">
                <a16:creationId xmlns:a16="http://schemas.microsoft.com/office/drawing/2014/main" id="{F7181A62-2FE8-40E2-AD71-A2FCBF45A1CA}"/>
              </a:ext>
            </a:extLst>
          </p:cNvPr>
          <p:cNvSpPr>
            <a:spLocks noGrp="1"/>
          </p:cNvSpPr>
          <p:nvPr>
            <p:ph type="ftr" sz="quarter" idx="11"/>
          </p:nvPr>
        </p:nvSpPr>
        <p:spPr>
          <a:xfrm>
            <a:off x="3437308" y="6516456"/>
            <a:ext cx="3086100" cy="180000"/>
          </a:xfrm>
          <a:prstGeom prst="rect">
            <a:avLst/>
          </a:prstGeom>
        </p:spPr>
        <p:txBody>
          <a:bodyPr/>
          <a:lstStyle>
            <a:lvl1pPr>
              <a:defRPr>
                <a:solidFill>
                  <a:schemeClr val="tx1"/>
                </a:solidFill>
              </a:defRPr>
            </a:lvl1pPr>
          </a:lstStyle>
          <a:p>
            <a:r>
              <a:rPr lang="en-US" dirty="0"/>
              <a:t>2020 EY Institutional Investors Virtual Tax Conference</a:t>
            </a:r>
          </a:p>
        </p:txBody>
      </p:sp>
      <p:sp>
        <p:nvSpPr>
          <p:cNvPr id="5" name="Slide Number Placeholder 4">
            <a:extLst>
              <a:ext uri="{FF2B5EF4-FFF2-40B4-BE49-F238E27FC236}">
                <a16:creationId xmlns:a16="http://schemas.microsoft.com/office/drawing/2014/main" id="{4434FE67-B066-4247-BB41-6FE7CE167E55}"/>
              </a:ext>
            </a:extLst>
          </p:cNvPr>
          <p:cNvSpPr>
            <a:spLocks noGrp="1"/>
          </p:cNvSpPr>
          <p:nvPr>
            <p:ph type="sldNum" sz="quarter" idx="12"/>
          </p:nvPr>
        </p:nvSpPr>
        <p:spPr>
          <a:xfrm>
            <a:off x="457201" y="6516456"/>
            <a:ext cx="663066" cy="180000"/>
          </a:xfrm>
          <a:prstGeom prst="rect">
            <a:avLst/>
          </a:prstGeom>
        </p:spPr>
        <p:txBody>
          <a:bodyPr/>
          <a:lstStyle>
            <a:lvl1pPr>
              <a:defRPr>
                <a:solidFill>
                  <a:schemeClr val="tx1"/>
                </a:solidFill>
              </a:defRPr>
            </a:lvl1p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6966099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17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dirty="0"/>
              <a:t>32nd Annual EY Health Sciences Tax Conference</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47603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dirty="0"/>
              <a:t>32nd Annual EY Health Sciences Tax Conference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9879863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op borde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32nd Annual EY Health Sciences Tax Conference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pic>
        <p:nvPicPr>
          <p:cNvPr id="6" name="Picture 5" descr="A person standing in a cave&#10;&#10;Description automatically generated with medium confidence">
            <a:extLst>
              <a:ext uri="{FF2B5EF4-FFF2-40B4-BE49-F238E27FC236}">
                <a16:creationId xmlns:a16="http://schemas.microsoft.com/office/drawing/2014/main" id="{42050DAE-F6E8-4C53-9891-05C2EA30035E}"/>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20177" t="43545" r="8553" b="27773"/>
          <a:stretch/>
        </p:blipFill>
        <p:spPr>
          <a:xfrm>
            <a:off x="0" y="1"/>
            <a:ext cx="9144000" cy="2105025"/>
          </a:xfrm>
          <a:prstGeom prst="rect">
            <a:avLst/>
          </a:prstGeom>
        </p:spPr>
      </p:pic>
      <p:sp>
        <p:nvSpPr>
          <p:cNvPr id="10" name="Rectangle 9">
            <a:extLst>
              <a:ext uri="{FF2B5EF4-FFF2-40B4-BE49-F238E27FC236}">
                <a16:creationId xmlns:a16="http://schemas.microsoft.com/office/drawing/2014/main" id="{798E4CB9-7093-4562-A24E-879E60BB2F81}"/>
              </a:ext>
            </a:extLst>
          </p:cNvPr>
          <p:cNvSpPr/>
          <p:nvPr userDrawn="1"/>
        </p:nvSpPr>
        <p:spPr>
          <a:xfrm>
            <a:off x="0" y="-1"/>
            <a:ext cx="7275692" cy="2105025"/>
          </a:xfrm>
          <a:prstGeom prst="rect">
            <a:avLst/>
          </a:prstGeom>
          <a:gradFill>
            <a:gsLst>
              <a:gs pos="0">
                <a:schemeClr val="tx1">
                  <a:alpha val="50000"/>
                </a:schemeClr>
              </a:gs>
              <a:gs pos="60200">
                <a:srgbClr val="2E2E38">
                  <a:alpha val="0"/>
                </a:srgbClr>
              </a:gs>
              <a:gs pos="100000">
                <a:schemeClr val="tx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cxnSp>
        <p:nvCxnSpPr>
          <p:cNvPr id="7" name="Straight Connector 6">
            <a:extLst>
              <a:ext uri="{FF2B5EF4-FFF2-40B4-BE49-F238E27FC236}">
                <a16:creationId xmlns:a16="http://schemas.microsoft.com/office/drawing/2014/main" id="{FAE5AD42-2BF7-4906-971E-EC1DC5BE0929}"/>
              </a:ext>
            </a:extLst>
          </p:cNvPr>
          <p:cNvCxnSpPr/>
          <p:nvPr userDrawn="1"/>
        </p:nvCxnSpPr>
        <p:spPr>
          <a:xfrm>
            <a:off x="0" y="2105025"/>
            <a:ext cx="9144000" cy="0"/>
          </a:xfrm>
          <a:prstGeom prst="line">
            <a:avLst/>
          </a:prstGeom>
          <a:ln w="571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1483A61-A11A-46CD-9BF7-5F74520510BB}"/>
              </a:ext>
            </a:extLst>
          </p:cNvPr>
          <p:cNvSpPr>
            <a:spLocks noGrp="1"/>
          </p:cNvSpPr>
          <p:nvPr>
            <p:ph sz="quarter" idx="13"/>
          </p:nvPr>
        </p:nvSpPr>
        <p:spPr>
          <a:xfrm>
            <a:off x="321301" y="1197218"/>
            <a:ext cx="8485995" cy="1187450"/>
          </a:xfrm>
        </p:spPr>
        <p:txBody>
          <a:bodyPr/>
          <a:lstStyle>
            <a:lvl1pPr marL="0" indent="0">
              <a:lnSpc>
                <a:spcPct val="85000"/>
              </a:lnSpc>
              <a:spcBef>
                <a:spcPts val="0"/>
              </a:spcBef>
              <a:spcAft>
                <a:spcPts val="450"/>
              </a:spcAft>
              <a:buFontTx/>
              <a:buNone/>
              <a:defRPr lang="en-US" sz="6596" kern="1200" dirty="0" smtClean="0">
                <a:solidFill>
                  <a:schemeClr val="bg1"/>
                </a:solidFill>
                <a:latin typeface="+mn-lt"/>
                <a:ea typeface="+mn-ea"/>
                <a:cs typeface="+mn-cs"/>
              </a:defRPr>
            </a:lvl1pPr>
          </a:lstStyle>
          <a:p>
            <a:pPr lvl="0"/>
            <a:r>
              <a:rPr lang="en-US" dirty="0"/>
              <a:t>Click</a:t>
            </a:r>
          </a:p>
        </p:txBody>
      </p:sp>
    </p:spTree>
    <p:extLst>
      <p:ext uri="{BB962C8B-B14F-4D97-AF65-F5344CB8AC3E}">
        <p14:creationId xmlns:p14="http://schemas.microsoft.com/office/powerpoint/2010/main" val="312203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4" name="Slide Number Placeholder 3">
            <a:extLst>
              <a:ext uri="{FF2B5EF4-FFF2-40B4-BE49-F238E27FC236}">
                <a16:creationId xmlns:a16="http://schemas.microsoft.com/office/drawing/2014/main" id="{7F99A6E3-8A4A-4FC9-88A7-DFA9B43FF9FF}"/>
              </a:ext>
            </a:extLst>
          </p:cNvPr>
          <p:cNvSpPr>
            <a:spLocks noGrp="1"/>
          </p:cNvSpPr>
          <p:nvPr>
            <p:ph type="sldNum" sz="quarter" idx="13"/>
          </p:nvPr>
        </p:nvSpPr>
        <p:spPr>
          <a:xfrm>
            <a:off x="457201" y="6516456"/>
            <a:ext cx="663066" cy="180000"/>
          </a:xfrm>
          <a:prstGeom prst="rect">
            <a:avLst/>
          </a:prstGeom>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3051700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ith placeholder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3A61F01C-A909-482B-8D95-1B5F16B16B0E}" type="datetime1">
              <a:rPr lang="en-US" smtClean="0"/>
              <a:t>3/28/2024</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32nd Annual EY Health Sciences Tax Conference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pic>
        <p:nvPicPr>
          <p:cNvPr id="6" name="Picture 5" descr="A person standing in a cave&#10;&#10;Description automatically generated with medium confidence">
            <a:extLst>
              <a:ext uri="{FF2B5EF4-FFF2-40B4-BE49-F238E27FC236}">
                <a16:creationId xmlns:a16="http://schemas.microsoft.com/office/drawing/2014/main" id="{42050DAE-F6E8-4C53-9891-05C2EA30035E}"/>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20177" t="43545" r="8553" b="27773"/>
          <a:stretch/>
        </p:blipFill>
        <p:spPr>
          <a:xfrm>
            <a:off x="0" y="1"/>
            <a:ext cx="9144000" cy="2105025"/>
          </a:xfrm>
          <a:prstGeom prst="rect">
            <a:avLst/>
          </a:prstGeom>
        </p:spPr>
      </p:pic>
      <p:sp>
        <p:nvSpPr>
          <p:cNvPr id="10" name="Rectangle 9">
            <a:extLst>
              <a:ext uri="{FF2B5EF4-FFF2-40B4-BE49-F238E27FC236}">
                <a16:creationId xmlns:a16="http://schemas.microsoft.com/office/drawing/2014/main" id="{798E4CB9-7093-4562-A24E-879E60BB2F81}"/>
              </a:ext>
            </a:extLst>
          </p:cNvPr>
          <p:cNvSpPr/>
          <p:nvPr userDrawn="1"/>
        </p:nvSpPr>
        <p:spPr>
          <a:xfrm>
            <a:off x="0" y="-1"/>
            <a:ext cx="7275692" cy="2105025"/>
          </a:xfrm>
          <a:prstGeom prst="rect">
            <a:avLst/>
          </a:prstGeom>
          <a:gradFill>
            <a:gsLst>
              <a:gs pos="0">
                <a:schemeClr val="tx1">
                  <a:alpha val="50000"/>
                </a:schemeClr>
              </a:gs>
              <a:gs pos="60200">
                <a:srgbClr val="2E2E38">
                  <a:alpha val="0"/>
                </a:srgbClr>
              </a:gs>
              <a:gs pos="100000">
                <a:schemeClr val="tx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cxnSp>
        <p:nvCxnSpPr>
          <p:cNvPr id="7" name="Straight Connector 6">
            <a:extLst>
              <a:ext uri="{FF2B5EF4-FFF2-40B4-BE49-F238E27FC236}">
                <a16:creationId xmlns:a16="http://schemas.microsoft.com/office/drawing/2014/main" id="{FAE5AD42-2BF7-4906-971E-EC1DC5BE0929}"/>
              </a:ext>
            </a:extLst>
          </p:cNvPr>
          <p:cNvCxnSpPr/>
          <p:nvPr userDrawn="1"/>
        </p:nvCxnSpPr>
        <p:spPr>
          <a:xfrm>
            <a:off x="0" y="2105025"/>
            <a:ext cx="9144000" cy="0"/>
          </a:xfrm>
          <a:prstGeom prst="line">
            <a:avLst/>
          </a:prstGeom>
          <a:ln w="571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B56466FC-CAE1-425D-A815-479305F60657}"/>
              </a:ext>
            </a:extLst>
          </p:cNvPr>
          <p:cNvSpPr>
            <a:spLocks noGrp="1"/>
          </p:cNvSpPr>
          <p:nvPr>
            <p:ph type="pic" sz="quarter" idx="13" hasCustomPrompt="1"/>
          </p:nvPr>
        </p:nvSpPr>
        <p:spPr>
          <a:xfrm>
            <a:off x="852520" y="2743200"/>
            <a:ext cx="891076" cy="1188720"/>
          </a:xfrm>
          <a:prstGeom prst="ellipse">
            <a:avLst/>
          </a:prstGeom>
        </p:spPr>
        <p:txBody>
          <a:bodyPr anchor="ctr"/>
          <a:lstStyle>
            <a:lvl1pPr marL="0" indent="0" algn="ctr">
              <a:buNone/>
              <a:defRPr sz="1199"/>
            </a:lvl1pPr>
          </a:lstStyle>
          <a:p>
            <a:r>
              <a:rPr lang="en-US" dirty="0"/>
              <a:t>Insert picture</a:t>
            </a:r>
          </a:p>
        </p:txBody>
      </p:sp>
      <p:sp>
        <p:nvSpPr>
          <p:cNvPr id="11" name="Picture Placeholder 7">
            <a:extLst>
              <a:ext uri="{FF2B5EF4-FFF2-40B4-BE49-F238E27FC236}">
                <a16:creationId xmlns:a16="http://schemas.microsoft.com/office/drawing/2014/main" id="{27B6698B-66EA-4635-99EF-D88A540D7FAC}"/>
              </a:ext>
            </a:extLst>
          </p:cNvPr>
          <p:cNvSpPr>
            <a:spLocks noGrp="1"/>
          </p:cNvSpPr>
          <p:nvPr>
            <p:ph type="pic" sz="quarter" idx="14" hasCustomPrompt="1"/>
          </p:nvPr>
        </p:nvSpPr>
        <p:spPr>
          <a:xfrm>
            <a:off x="3078622" y="2743200"/>
            <a:ext cx="891076" cy="1188720"/>
          </a:xfrm>
          <a:prstGeom prst="ellipse">
            <a:avLst/>
          </a:prstGeom>
        </p:spPr>
        <p:txBody>
          <a:bodyPr anchor="ctr"/>
          <a:lstStyle>
            <a:lvl1pPr marL="0" indent="0" algn="ctr">
              <a:buNone/>
              <a:defRPr sz="1199"/>
            </a:lvl1pPr>
          </a:lstStyle>
          <a:p>
            <a:r>
              <a:rPr lang="en-US" dirty="0"/>
              <a:t>Insert picture</a:t>
            </a:r>
          </a:p>
        </p:txBody>
      </p:sp>
      <p:sp>
        <p:nvSpPr>
          <p:cNvPr id="12" name="Picture Placeholder 7">
            <a:extLst>
              <a:ext uri="{FF2B5EF4-FFF2-40B4-BE49-F238E27FC236}">
                <a16:creationId xmlns:a16="http://schemas.microsoft.com/office/drawing/2014/main" id="{1FBD0FD9-C90B-4FBF-90FF-F356925E2512}"/>
              </a:ext>
            </a:extLst>
          </p:cNvPr>
          <p:cNvSpPr>
            <a:spLocks noGrp="1"/>
          </p:cNvSpPr>
          <p:nvPr>
            <p:ph type="pic" sz="quarter" idx="15" hasCustomPrompt="1"/>
          </p:nvPr>
        </p:nvSpPr>
        <p:spPr>
          <a:xfrm>
            <a:off x="5304725" y="2743200"/>
            <a:ext cx="891076" cy="1188720"/>
          </a:xfrm>
          <a:prstGeom prst="ellipse">
            <a:avLst/>
          </a:prstGeom>
        </p:spPr>
        <p:txBody>
          <a:bodyPr anchor="ctr"/>
          <a:lstStyle>
            <a:lvl1pPr marL="0" indent="0" algn="ctr">
              <a:buNone/>
              <a:defRPr sz="1199"/>
            </a:lvl1pPr>
          </a:lstStyle>
          <a:p>
            <a:r>
              <a:rPr lang="en-US" dirty="0"/>
              <a:t>Insert picture</a:t>
            </a:r>
          </a:p>
        </p:txBody>
      </p:sp>
      <p:sp>
        <p:nvSpPr>
          <p:cNvPr id="13" name="Picture Placeholder 7">
            <a:extLst>
              <a:ext uri="{FF2B5EF4-FFF2-40B4-BE49-F238E27FC236}">
                <a16:creationId xmlns:a16="http://schemas.microsoft.com/office/drawing/2014/main" id="{435B1D9F-42A0-4895-A8B7-CAF6AEE09AD8}"/>
              </a:ext>
            </a:extLst>
          </p:cNvPr>
          <p:cNvSpPr>
            <a:spLocks noGrp="1"/>
          </p:cNvSpPr>
          <p:nvPr>
            <p:ph type="pic" sz="quarter" idx="16" hasCustomPrompt="1"/>
          </p:nvPr>
        </p:nvSpPr>
        <p:spPr>
          <a:xfrm>
            <a:off x="7530829" y="2743200"/>
            <a:ext cx="891076" cy="1188720"/>
          </a:xfrm>
          <a:prstGeom prst="ellipse">
            <a:avLst/>
          </a:prstGeom>
        </p:spPr>
        <p:txBody>
          <a:bodyPr anchor="ctr"/>
          <a:lstStyle>
            <a:lvl1pPr marL="0" indent="0" algn="ctr">
              <a:buNone/>
              <a:defRPr sz="1199"/>
            </a:lvl1pPr>
          </a:lstStyle>
          <a:p>
            <a:r>
              <a:rPr lang="en-US" dirty="0"/>
              <a:t>Insert picture</a:t>
            </a:r>
          </a:p>
        </p:txBody>
      </p:sp>
    </p:spTree>
    <p:extLst>
      <p:ext uri="{BB962C8B-B14F-4D97-AF65-F5344CB8AC3E}">
        <p14:creationId xmlns:p14="http://schemas.microsoft.com/office/powerpoint/2010/main" val="22310726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0374D-B28E-4064-9179-91C3982FA5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1" cy="6858000"/>
          </a:xfrm>
          <a:prstGeom prst="rect">
            <a:avLst/>
          </a:prstGeom>
        </p:spPr>
      </p:pic>
      <p:sp>
        <p:nvSpPr>
          <p:cNvPr id="6" name="Rectangle 5">
            <a:extLst>
              <a:ext uri="{FF2B5EF4-FFF2-40B4-BE49-F238E27FC236}">
                <a16:creationId xmlns:a16="http://schemas.microsoft.com/office/drawing/2014/main" id="{EDC640D1-9A25-483C-A8BF-F7C9A13D5DE0}"/>
              </a:ext>
            </a:extLst>
          </p:cNvPr>
          <p:cNvSpPr/>
          <p:nvPr userDrawn="1"/>
        </p:nvSpPr>
        <p:spPr>
          <a:xfrm>
            <a:off x="0" y="2598468"/>
            <a:ext cx="9144000" cy="2582669"/>
          </a:xfrm>
          <a:prstGeom prst="rect">
            <a:avLst/>
          </a:prstGeom>
          <a:solidFill>
            <a:schemeClr val="bg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32nd Annual EY Health Sciences Tax Conference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grpSp>
        <p:nvGrpSpPr>
          <p:cNvPr id="9" name="Group 4">
            <a:extLst>
              <a:ext uri="{FF2B5EF4-FFF2-40B4-BE49-F238E27FC236}">
                <a16:creationId xmlns:a16="http://schemas.microsoft.com/office/drawing/2014/main" id="{764F2DA1-1275-4CF5-872A-F7C9F8C822A8}"/>
              </a:ext>
            </a:extLst>
          </p:cNvPr>
          <p:cNvGrpSpPr>
            <a:grpSpLocks noChangeAspect="1"/>
          </p:cNvGrpSpPr>
          <p:nvPr userDrawn="1"/>
        </p:nvGrpSpPr>
        <p:grpSpPr bwMode="auto">
          <a:xfrm>
            <a:off x="8460938" y="6356350"/>
            <a:ext cx="227291" cy="311150"/>
            <a:chOff x="7110" y="4004"/>
            <a:chExt cx="191" cy="196"/>
          </a:xfrm>
        </p:grpSpPr>
        <p:sp>
          <p:nvSpPr>
            <p:cNvPr id="10" name="Freeform 5">
              <a:extLst>
                <a:ext uri="{FF2B5EF4-FFF2-40B4-BE49-F238E27FC236}">
                  <a16:creationId xmlns:a16="http://schemas.microsoft.com/office/drawing/2014/main" id="{2FEFF302-959A-4ED7-B71F-7B6B498F56F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1" name="Freeform 6">
              <a:extLst>
                <a:ext uri="{FF2B5EF4-FFF2-40B4-BE49-F238E27FC236}">
                  <a16:creationId xmlns:a16="http://schemas.microsoft.com/office/drawing/2014/main" id="{3067A8E7-37EF-4BAC-A8B8-D71EFA6F5311}"/>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2" name="Freeform 7">
              <a:extLst>
                <a:ext uri="{FF2B5EF4-FFF2-40B4-BE49-F238E27FC236}">
                  <a16:creationId xmlns:a16="http://schemas.microsoft.com/office/drawing/2014/main" id="{65F24D2E-D049-425D-B093-79AD464B039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
        <p:nvSpPr>
          <p:cNvPr id="14" name="Text Placeholder 13">
            <a:extLst>
              <a:ext uri="{FF2B5EF4-FFF2-40B4-BE49-F238E27FC236}">
                <a16:creationId xmlns:a16="http://schemas.microsoft.com/office/drawing/2014/main" id="{625AD722-19E1-4EC1-97EF-9FB26722E970}"/>
              </a:ext>
            </a:extLst>
          </p:cNvPr>
          <p:cNvSpPr>
            <a:spLocks noGrp="1"/>
          </p:cNvSpPr>
          <p:nvPr>
            <p:ph type="body" sz="quarter" idx="13"/>
          </p:nvPr>
        </p:nvSpPr>
        <p:spPr>
          <a:xfrm>
            <a:off x="1292347" y="3708400"/>
            <a:ext cx="7395883" cy="1106488"/>
          </a:xfrm>
        </p:spPr>
        <p:txBody>
          <a:bodyPr anchor="b"/>
          <a:lstStyle>
            <a:lvl1pPr marL="0" indent="0">
              <a:buFontTx/>
              <a:buNone/>
              <a:defRPr lang="en-US" sz="2699" kern="1200" dirty="0" smtClean="0">
                <a:solidFill>
                  <a:schemeClr val="tx1"/>
                </a:solidFill>
                <a:latin typeface="EYInterstate Light" panose="02000506000000020004" pitchFamily="2" charset="0"/>
                <a:ea typeface="+mn-ea"/>
                <a:cs typeface="+mn-cs"/>
              </a:defRPr>
            </a:lvl1pPr>
            <a:lvl2pPr marL="267319" indent="0">
              <a:buFontTx/>
              <a:buNone/>
              <a:defRPr lang="en-US" sz="2699" kern="1200" dirty="0" smtClean="0">
                <a:solidFill>
                  <a:schemeClr val="tx1"/>
                </a:solidFill>
                <a:latin typeface="EYInterstate Light" panose="02000506000000020004" pitchFamily="2" charset="0"/>
                <a:ea typeface="+mn-ea"/>
                <a:cs typeface="+mn-cs"/>
              </a:defRPr>
            </a:lvl2pPr>
            <a:lvl3pPr marL="534639" indent="0">
              <a:buFontTx/>
              <a:buNone/>
              <a:defRPr lang="en-US" sz="2699" kern="1200" dirty="0" smtClean="0">
                <a:solidFill>
                  <a:schemeClr val="tx1"/>
                </a:solidFill>
                <a:latin typeface="EYInterstate Light" panose="02000506000000020004" pitchFamily="2" charset="0"/>
                <a:ea typeface="+mn-ea"/>
                <a:cs typeface="+mn-cs"/>
              </a:defRPr>
            </a:lvl3pPr>
            <a:lvl4pPr marL="801958" indent="0">
              <a:buFontTx/>
              <a:buNone/>
              <a:defRPr lang="en-US" sz="2699" kern="1200" dirty="0" smtClean="0">
                <a:solidFill>
                  <a:schemeClr val="tx1"/>
                </a:solidFill>
                <a:latin typeface="EYInterstate Light" panose="02000506000000020004" pitchFamily="2" charset="0"/>
                <a:ea typeface="+mn-ea"/>
                <a:cs typeface="+mn-cs"/>
              </a:defRPr>
            </a:lvl4pPr>
            <a:lvl5pPr marL="1069277" indent="0">
              <a:buFontTx/>
              <a:buNone/>
              <a:defRPr/>
            </a:lvl5pPr>
          </a:lstStyle>
          <a:p>
            <a:pPr lvl="0"/>
            <a:r>
              <a:rPr lang="en-US" dirty="0"/>
              <a:t>Click to edit Master text styles</a:t>
            </a:r>
          </a:p>
        </p:txBody>
      </p:sp>
      <p:sp>
        <p:nvSpPr>
          <p:cNvPr id="19" name="Text Placeholder 13">
            <a:extLst>
              <a:ext uri="{FF2B5EF4-FFF2-40B4-BE49-F238E27FC236}">
                <a16:creationId xmlns:a16="http://schemas.microsoft.com/office/drawing/2014/main" id="{A101C853-08D4-4640-B2FF-17D49AB1FFCC}"/>
              </a:ext>
            </a:extLst>
          </p:cNvPr>
          <p:cNvSpPr>
            <a:spLocks noGrp="1"/>
          </p:cNvSpPr>
          <p:nvPr>
            <p:ph type="body" sz="quarter" idx="14" hasCustomPrompt="1"/>
          </p:nvPr>
        </p:nvSpPr>
        <p:spPr>
          <a:xfrm>
            <a:off x="154803" y="2930547"/>
            <a:ext cx="1055660" cy="2516999"/>
          </a:xfrm>
        </p:spPr>
        <p:txBody>
          <a:bodyPr anchor="b"/>
          <a:lstStyle>
            <a:lvl1pPr marL="0" indent="0">
              <a:buFontTx/>
              <a:buNone/>
              <a:defRPr lang="en-US" sz="14992" kern="1200" dirty="0">
                <a:solidFill>
                  <a:schemeClr val="tx2"/>
                </a:solidFill>
                <a:latin typeface="+mn-lt"/>
                <a:ea typeface="+mn-ea"/>
                <a:cs typeface="+mn-cs"/>
              </a:defRPr>
            </a:lvl1pPr>
            <a:lvl2pPr marL="267319" indent="0">
              <a:buFontTx/>
              <a:buNone/>
              <a:defRPr lang="en-US" sz="2699" kern="1200" dirty="0" smtClean="0">
                <a:solidFill>
                  <a:schemeClr val="tx1"/>
                </a:solidFill>
                <a:latin typeface="EYInterstate Light" panose="02000506000000020004" pitchFamily="2" charset="0"/>
                <a:ea typeface="+mn-ea"/>
                <a:cs typeface="+mn-cs"/>
              </a:defRPr>
            </a:lvl2pPr>
            <a:lvl3pPr marL="534639" indent="0">
              <a:buFontTx/>
              <a:buNone/>
              <a:defRPr lang="en-US" sz="2699" kern="1200" dirty="0" smtClean="0">
                <a:solidFill>
                  <a:schemeClr val="tx1"/>
                </a:solidFill>
                <a:latin typeface="EYInterstate Light" panose="02000506000000020004" pitchFamily="2" charset="0"/>
                <a:ea typeface="+mn-ea"/>
                <a:cs typeface="+mn-cs"/>
              </a:defRPr>
            </a:lvl3pPr>
            <a:lvl4pPr marL="801958" indent="0">
              <a:buFontTx/>
              <a:buNone/>
              <a:defRPr lang="en-US" sz="2699" kern="1200" dirty="0" smtClean="0">
                <a:solidFill>
                  <a:schemeClr val="tx1"/>
                </a:solidFill>
                <a:latin typeface="EYInterstate Light" panose="02000506000000020004" pitchFamily="2" charset="0"/>
                <a:ea typeface="+mn-ea"/>
                <a:cs typeface="+mn-cs"/>
              </a:defRPr>
            </a:lvl4pPr>
            <a:lvl5pPr marL="1069277" indent="0">
              <a:buFontTx/>
              <a:buNone/>
              <a:defRPr/>
            </a:lvl5pPr>
          </a:lstStyle>
          <a:p>
            <a:pPr lvl="0"/>
            <a:r>
              <a:rPr lang="en-US" dirty="0"/>
              <a:t>1</a:t>
            </a:r>
          </a:p>
        </p:txBody>
      </p:sp>
    </p:spTree>
    <p:extLst>
      <p:ext uri="{BB962C8B-B14F-4D97-AF65-F5344CB8AC3E}">
        <p14:creationId xmlns:p14="http://schemas.microsoft.com/office/powerpoint/2010/main" val="1527761441"/>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25A4C027-7302-4181-87B3-195C2F97C50C}" type="datetime1">
              <a:rPr lang="en-US" smtClean="0"/>
              <a:t>3/28/2024</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32nd Annual EY Health Sciences Tax Conference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37439545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Divid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AA89B7-882B-4C16-BA6C-3CED730834B9}"/>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l="23713" r="26309" b="60"/>
          <a:stretch/>
        </p:blipFill>
        <p:spPr>
          <a:xfrm>
            <a:off x="-1" y="889"/>
            <a:ext cx="9144001" cy="6857112"/>
          </a:xfrm>
          <a:prstGeom prst="rect">
            <a:avLst/>
          </a:prstGeom>
        </p:spPr>
      </p:pic>
      <p:sp>
        <p:nvSpPr>
          <p:cNvPr id="6" name="Rectangle 5">
            <a:extLst>
              <a:ext uri="{FF2B5EF4-FFF2-40B4-BE49-F238E27FC236}">
                <a16:creationId xmlns:a16="http://schemas.microsoft.com/office/drawing/2014/main" id="{A05A4A79-DFB1-4BA4-9E69-94B6658FB08D}"/>
              </a:ext>
            </a:extLst>
          </p:cNvPr>
          <p:cNvSpPr/>
          <p:nvPr userDrawn="1"/>
        </p:nvSpPr>
        <p:spPr>
          <a:xfrm>
            <a:off x="-1" y="1"/>
            <a:ext cx="9144001" cy="6857999"/>
          </a:xfrm>
          <a:prstGeom prst="rect">
            <a:avLst/>
          </a:prstGeom>
          <a:gradFill>
            <a:gsLst>
              <a:gs pos="0">
                <a:schemeClr val="tx1">
                  <a:lumMod val="0"/>
                  <a:alpha val="42000"/>
                </a:schemeClr>
              </a:gs>
              <a:gs pos="100000">
                <a:schemeClr val="bg2">
                  <a:alpha val="33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25A4C027-7302-4181-87B3-195C2F97C50C}" type="datetime1">
              <a:rPr lang="en-US" smtClean="0"/>
              <a:t>3/28/2024</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32nd Annual EY Health Sciences Tax Conference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pic>
        <p:nvPicPr>
          <p:cNvPr id="11" name="Picture 10">
            <a:extLst>
              <a:ext uri="{FF2B5EF4-FFF2-40B4-BE49-F238E27FC236}">
                <a16:creationId xmlns:a16="http://schemas.microsoft.com/office/drawing/2014/main" id="{14D2D85D-F296-48AE-961A-92C773F1C5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1763086224"/>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Divider 3">
    <p:spTree>
      <p:nvGrpSpPr>
        <p:cNvPr id="1" name=""/>
        <p:cNvGrpSpPr/>
        <p:nvPr/>
      </p:nvGrpSpPr>
      <p:grpSpPr>
        <a:xfrm>
          <a:off x="0" y="0"/>
          <a:ext cx="0" cy="0"/>
          <a:chOff x="0" y="0"/>
          <a:chExt cx="0" cy="0"/>
        </a:xfrm>
      </p:grpSpPr>
      <p:pic>
        <p:nvPicPr>
          <p:cNvPr id="11" name="Picture 10" descr="A person standing in a cave&#10;&#10;Description automatically generated with medium confidence">
            <a:extLst>
              <a:ext uri="{FF2B5EF4-FFF2-40B4-BE49-F238E27FC236}">
                <a16:creationId xmlns:a16="http://schemas.microsoft.com/office/drawing/2014/main" id="{A5EF9904-C469-46B4-BEB5-A9694FBBB8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664" t="24014" r="26721" b="3069"/>
          <a:stretch/>
        </p:blipFill>
        <p:spPr>
          <a:xfrm>
            <a:off x="0" y="1"/>
            <a:ext cx="9144000" cy="6857999"/>
          </a:xfrm>
          <a:prstGeom prst="rect">
            <a:avLst/>
          </a:prstGeom>
        </p:spPr>
      </p:pic>
      <p:sp>
        <p:nvSpPr>
          <p:cNvPr id="6" name="Rectangle 5">
            <a:extLst>
              <a:ext uri="{FF2B5EF4-FFF2-40B4-BE49-F238E27FC236}">
                <a16:creationId xmlns:a16="http://schemas.microsoft.com/office/drawing/2014/main" id="{A05A4A79-DFB1-4BA4-9E69-94B6658FB08D}"/>
              </a:ext>
            </a:extLst>
          </p:cNvPr>
          <p:cNvSpPr/>
          <p:nvPr userDrawn="1"/>
        </p:nvSpPr>
        <p:spPr>
          <a:xfrm>
            <a:off x="-1" y="1"/>
            <a:ext cx="9144001" cy="6857999"/>
          </a:xfrm>
          <a:prstGeom prst="rect">
            <a:avLst/>
          </a:prstGeom>
          <a:gradFill>
            <a:gsLst>
              <a:gs pos="0">
                <a:schemeClr val="tx1">
                  <a:lumMod val="0"/>
                  <a:alpha val="42000"/>
                </a:schemeClr>
              </a:gs>
              <a:gs pos="100000">
                <a:schemeClr val="bg2">
                  <a:alpha val="33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dirty="0">
              <a:solidFill>
                <a:schemeClr val="tx1"/>
              </a:solidFill>
            </a:endParaRPr>
          </a:p>
        </p:txBody>
      </p:sp>
      <p:grpSp>
        <p:nvGrpSpPr>
          <p:cNvPr id="7" name="Group 4">
            <a:extLst>
              <a:ext uri="{FF2B5EF4-FFF2-40B4-BE49-F238E27FC236}">
                <a16:creationId xmlns:a16="http://schemas.microsoft.com/office/drawing/2014/main" id="{83C1C9EA-C361-4583-BFE2-1CCD8E458D86}"/>
              </a:ext>
            </a:extLst>
          </p:cNvPr>
          <p:cNvGrpSpPr>
            <a:grpSpLocks noChangeAspect="1"/>
          </p:cNvGrpSpPr>
          <p:nvPr userDrawn="1"/>
        </p:nvGrpSpPr>
        <p:grpSpPr bwMode="auto">
          <a:xfrm>
            <a:off x="8460938" y="6356350"/>
            <a:ext cx="227291" cy="311150"/>
            <a:chOff x="7110" y="4004"/>
            <a:chExt cx="191" cy="196"/>
          </a:xfrm>
        </p:grpSpPr>
        <p:sp>
          <p:nvSpPr>
            <p:cNvPr id="8" name="Freeform 5">
              <a:extLst>
                <a:ext uri="{FF2B5EF4-FFF2-40B4-BE49-F238E27FC236}">
                  <a16:creationId xmlns:a16="http://schemas.microsoft.com/office/drawing/2014/main" id="{4A28CF02-88F9-431C-AA66-707C1623F4C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9" name="Freeform 6">
              <a:extLst>
                <a:ext uri="{FF2B5EF4-FFF2-40B4-BE49-F238E27FC236}">
                  <a16:creationId xmlns:a16="http://schemas.microsoft.com/office/drawing/2014/main" id="{AAC2B446-6417-430E-B2CA-21555E94A7A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0" name="Freeform 7">
              <a:extLst>
                <a:ext uri="{FF2B5EF4-FFF2-40B4-BE49-F238E27FC236}">
                  <a16:creationId xmlns:a16="http://schemas.microsoft.com/office/drawing/2014/main" id="{6D078BC4-C252-40DE-AE2D-96D770DFB38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25A4C027-7302-4181-87B3-195C2F97C50C}" type="datetime1">
              <a:rPr lang="en-US" smtClean="0"/>
              <a:t>3/28/2024</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32nd Annual EY Health Sciences Tax Conference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99374315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0"/>
            <a:ext cx="913924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574184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pic>
        <p:nvPicPr>
          <p:cNvPr id="3" name="Picture 2" descr="A person standing in a cave&#10;&#10;Description automatically generated with medium confidence">
            <a:extLst>
              <a:ext uri="{FF2B5EF4-FFF2-40B4-BE49-F238E27FC236}">
                <a16:creationId xmlns:a16="http://schemas.microsoft.com/office/drawing/2014/main" id="{A4C4F249-4E39-4EEE-B387-2C319FBD77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664" t="24014" r="26721" b="3069"/>
          <a:stretch/>
        </p:blipFill>
        <p:spPr>
          <a:xfrm>
            <a:off x="0" y="1"/>
            <a:ext cx="9144000" cy="6857999"/>
          </a:xfrm>
          <a:prstGeom prst="rect">
            <a:avLst/>
          </a:prstGeom>
        </p:spPr>
      </p:pic>
      <p:sp>
        <p:nvSpPr>
          <p:cNvPr id="11" name="Title 1"/>
          <p:cNvSpPr>
            <a:spLocks noGrp="1"/>
          </p:cNvSpPr>
          <p:nvPr>
            <p:ph type="ctrTitle"/>
          </p:nvPr>
        </p:nvSpPr>
        <p:spPr>
          <a:xfrm>
            <a:off x="581325" y="1954221"/>
            <a:ext cx="3245009" cy="979702"/>
          </a:xfr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5" y="3046159"/>
            <a:ext cx="3245009" cy="1046323"/>
          </a:xfrm>
        </p:spPr>
        <p:txBody>
          <a:bodyPr/>
          <a:lstStyle>
            <a:lvl1pPr marL="0" indent="0" algn="l">
              <a:spcAft>
                <a:spcPts val="900"/>
              </a:spcAft>
              <a:buNone/>
              <a:defRPr sz="1499">
                <a:solidFill>
                  <a:schemeClr val="bg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32050272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1.emf"/><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oleObject" Target="../embeddings/oleObject5.bin"/><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theme" Target="../theme/theme3.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image" Target="../media/image17.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2.wmf"/><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4.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F41BF0D-38F1-4459-87FA-2827EB1135DA}"/>
              </a:ext>
            </a:extLst>
          </p:cNvPr>
          <p:cNvGraphicFramePr>
            <a:graphicFrameLocks noChangeAspect="1"/>
          </p:cNvGraphicFramePr>
          <p:nvPr userDrawn="1">
            <p:custDataLst>
              <p:tags r:id="rId35"/>
            </p:custDataLst>
            <p:extLst>
              <p:ext uri="{D42A27DB-BD31-4B8C-83A1-F6EECF244321}">
                <p14:modId xmlns:p14="http://schemas.microsoft.com/office/powerpoint/2010/main" val="1357134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307" imgH="307" progId="TCLayout.ActiveDocument.1">
                  <p:embed/>
                </p:oleObj>
              </mc:Choice>
              <mc:Fallback>
                <p:oleObj name="think-cell Slide" r:id="rId36" imgW="307" imgH="307" progId="TCLayout.ActiveDocument.1">
                  <p:embed/>
                  <p:pic>
                    <p:nvPicPr>
                      <p:cNvPr id="8" name="Object 7" hidden="1">
                        <a:extLst>
                          <a:ext uri="{FF2B5EF4-FFF2-40B4-BE49-F238E27FC236}">
                            <a16:creationId xmlns:a16="http://schemas.microsoft.com/office/drawing/2014/main" id="{EF41BF0D-38F1-4459-87FA-2827EB1135DA}"/>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a:extLst>
              <a:ext uri="{FF2B5EF4-FFF2-40B4-BE49-F238E27FC236}">
                <a16:creationId xmlns:a16="http://schemas.microsoft.com/office/drawing/2014/main" id="{63A56E9B-FDEB-4900-88BD-F0B34334DB41}"/>
              </a:ext>
            </a:extLst>
          </p:cNvPr>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6" name="Slide Number Placeholder 5">
            <a:extLst>
              <a:ext uri="{FF2B5EF4-FFF2-40B4-BE49-F238E27FC236}">
                <a16:creationId xmlns:a16="http://schemas.microsoft.com/office/drawing/2014/main" id="{8B1FFE43-22D2-44DE-9910-040934A9AD6B}"/>
              </a:ext>
            </a:extLst>
          </p:cNvPr>
          <p:cNvSpPr>
            <a:spLocks noGrp="1"/>
          </p:cNvSpPr>
          <p:nvPr>
            <p:ph type="sldNum" sz="quarter" idx="4"/>
          </p:nvPr>
        </p:nvSpPr>
        <p:spPr>
          <a:xfrm>
            <a:off x="457201" y="6516456"/>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
        <p:nvSpPr>
          <p:cNvPr id="9" name="Slide Number Placeholder 4">
            <a:extLst>
              <a:ext uri="{FF2B5EF4-FFF2-40B4-BE49-F238E27FC236}">
                <a16:creationId xmlns:a16="http://schemas.microsoft.com/office/drawing/2014/main" id="{FA027841-75A4-4FCF-A169-6708382604CB}"/>
              </a:ext>
            </a:extLst>
          </p:cNvPr>
          <p:cNvSpPr txBox="1">
            <a:spLocks/>
          </p:cNvSpPr>
          <p:nvPr userDrawn="1"/>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latin typeface="EYInterstate" panose="02000503020000020004" pitchFamily="2" charset="0"/>
              </a:rPr>
              <a:t>Page </a:t>
            </a:r>
            <a:fld id="{F1BC30E3-FFE5-4B91-AA19-87A149EBB9EE}" type="slidenum">
              <a:rPr sz="800" smtClean="0">
                <a:solidFill>
                  <a:schemeClr val="bg1"/>
                </a:solidFill>
                <a:latin typeface="EYInterstate" panose="02000503020000020004" pitchFamily="2" charset="0"/>
              </a:rPr>
              <a:pPr/>
              <a:t>‹#›</a:t>
            </a:fld>
            <a:endParaRPr sz="800" dirty="0">
              <a:solidFill>
                <a:schemeClr val="bg1"/>
              </a:solidFill>
              <a:latin typeface="EYInterstate" panose="02000503020000020004" pitchFamily="2" charset="0"/>
            </a:endParaRPr>
          </a:p>
        </p:txBody>
      </p:sp>
    </p:spTree>
    <p:extLst>
      <p:ext uri="{BB962C8B-B14F-4D97-AF65-F5344CB8AC3E}">
        <p14:creationId xmlns:p14="http://schemas.microsoft.com/office/powerpoint/2010/main" val="386142786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85" r:id="rId13"/>
    <p:sldLayoutId id="2147483883" r:id="rId14"/>
    <p:sldLayoutId id="2147483831" r:id="rId15"/>
    <p:sldLayoutId id="2147483832" r:id="rId16"/>
    <p:sldLayoutId id="2147483833" r:id="rId17"/>
    <p:sldLayoutId id="2147483834" r:id="rId18"/>
    <p:sldLayoutId id="2147483835" r:id="rId19"/>
    <p:sldLayoutId id="2147483968" r:id="rId20"/>
    <p:sldLayoutId id="2147483836" r:id="rId21"/>
    <p:sldLayoutId id="2147483837" r:id="rId22"/>
    <p:sldLayoutId id="2147483838" r:id="rId23"/>
    <p:sldLayoutId id="2147483839" r:id="rId24"/>
    <p:sldLayoutId id="2147483840" r:id="rId25"/>
    <p:sldLayoutId id="2147483841" r:id="rId26"/>
    <p:sldLayoutId id="2147483892" r:id="rId27"/>
    <p:sldLayoutId id="2147483893" r:id="rId28"/>
    <p:sldLayoutId id="2147483843" r:id="rId29"/>
    <p:sldLayoutId id="2147483844" r:id="rId30"/>
    <p:sldLayoutId id="2147483845" r:id="rId31"/>
    <p:sldLayoutId id="2147483878" r:id="rId32"/>
    <p:sldLayoutId id="2147483990" r:id="rId33"/>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862B78-F0BB-4456-98BB-80163F9A8282}"/>
              </a:ext>
            </a:extLst>
          </p:cNvPr>
          <p:cNvGraphicFramePr>
            <a:graphicFrameLocks noChangeAspect="1"/>
          </p:cNvGraphicFramePr>
          <p:nvPr userDrawn="1">
            <p:custDataLst>
              <p:tags r:id="rId35"/>
            </p:custDataLst>
            <p:extLst>
              <p:ext uri="{D42A27DB-BD31-4B8C-83A1-F6EECF244321}">
                <p14:modId xmlns:p14="http://schemas.microsoft.com/office/powerpoint/2010/main" val="3077864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307" imgH="307" progId="TCLayout.ActiveDocument.1">
                  <p:embed/>
                </p:oleObj>
              </mc:Choice>
              <mc:Fallback>
                <p:oleObj name="think-cell Slide" r:id="rId36" imgW="307" imgH="307" progId="TCLayout.ActiveDocument.1">
                  <p:embed/>
                  <p:pic>
                    <p:nvPicPr>
                      <p:cNvPr id="5" name="Object 4" hidden="1">
                        <a:extLst>
                          <a:ext uri="{FF2B5EF4-FFF2-40B4-BE49-F238E27FC236}">
                            <a16:creationId xmlns:a16="http://schemas.microsoft.com/office/drawing/2014/main" id="{95862B78-F0BB-4456-98BB-80163F9A8282}"/>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1" name="Group 4">
            <a:extLst>
              <a:ext uri="{FF2B5EF4-FFF2-40B4-BE49-F238E27FC236}">
                <a16:creationId xmlns:a16="http://schemas.microsoft.com/office/drawing/2014/main" id="{070143FB-B49A-43B9-BDD0-6B34F1305A62}"/>
              </a:ext>
            </a:extLst>
          </p:cNvPr>
          <p:cNvGrpSpPr>
            <a:grpSpLocks noChangeAspect="1"/>
          </p:cNvGrpSpPr>
          <p:nvPr userDrawn="1"/>
        </p:nvGrpSpPr>
        <p:grpSpPr bwMode="auto">
          <a:xfrm>
            <a:off x="8284464" y="6327648"/>
            <a:ext cx="402336" cy="412867"/>
            <a:chOff x="7110" y="4004"/>
            <a:chExt cx="191" cy="196"/>
          </a:xfrm>
        </p:grpSpPr>
        <p:sp>
          <p:nvSpPr>
            <p:cNvPr id="22" name="Freeform 5">
              <a:extLst>
                <a:ext uri="{FF2B5EF4-FFF2-40B4-BE49-F238E27FC236}">
                  <a16:creationId xmlns:a16="http://schemas.microsoft.com/office/drawing/2014/main" id="{D9BF2560-A8D8-44C9-8115-BCB5085894F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56D2A493-73F6-40BA-A4BE-DAEC44F3A25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7">
              <a:extLst>
                <a:ext uri="{FF2B5EF4-FFF2-40B4-BE49-F238E27FC236}">
                  <a16:creationId xmlns:a16="http://schemas.microsoft.com/office/drawing/2014/main" id="{C09A7C37-C954-457F-B80C-7BC99BEAE3B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6" name="Date Placeholder 3">
            <a:extLst>
              <a:ext uri="{FF2B5EF4-FFF2-40B4-BE49-F238E27FC236}">
                <a16:creationId xmlns:a16="http://schemas.microsoft.com/office/drawing/2014/main" id="{1CDCB3BA-A513-4554-9E26-04ABDDC121E6}"/>
              </a:ext>
            </a:extLst>
          </p:cNvPr>
          <p:cNvSpPr>
            <a:spLocks noGrp="1"/>
          </p:cNvSpPr>
          <p:nvPr>
            <p:ph type="dt" sz="half" idx="2"/>
          </p:nvPr>
        </p:nvSpPr>
        <p:spPr>
          <a:xfrm>
            <a:off x="1892301" y="6516456"/>
            <a:ext cx="1191258" cy="180000"/>
          </a:xfrm>
          <a:prstGeom prst="rect">
            <a:avLst/>
          </a:prstGeom>
        </p:spPr>
        <p:txBody>
          <a:bodyPr vert="horz" lIns="9144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AC60616C-F738-4195-9CBC-57322DFDB528}" type="datetime3">
              <a:rPr lang="en-US" smtClean="0"/>
              <a:t>28 March 2024</a:t>
            </a:fld>
            <a:endParaRPr lang="en-IN" dirty="0"/>
          </a:p>
        </p:txBody>
      </p:sp>
      <p:sp>
        <p:nvSpPr>
          <p:cNvPr id="17" name="Footer Placeholder 4">
            <a:extLst>
              <a:ext uri="{FF2B5EF4-FFF2-40B4-BE49-F238E27FC236}">
                <a16:creationId xmlns:a16="http://schemas.microsoft.com/office/drawing/2014/main" id="{658F79CF-3FBE-4C25-8F3A-14054DB240E1}"/>
              </a:ext>
            </a:extLst>
          </p:cNvPr>
          <p:cNvSpPr>
            <a:spLocks noGrp="1"/>
          </p:cNvSpPr>
          <p:nvPr>
            <p:ph type="ftr" sz="quarter" idx="3"/>
          </p:nvPr>
        </p:nvSpPr>
        <p:spPr>
          <a:xfrm>
            <a:off x="3321561" y="6516456"/>
            <a:ext cx="3086100" cy="180000"/>
          </a:xfrm>
          <a:prstGeom prst="rect">
            <a:avLst/>
          </a:prstGeom>
        </p:spPr>
        <p:txBody>
          <a:bodyPr vert="horz" lIns="9144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18" name="Slide Number Placeholder 5">
            <a:extLst>
              <a:ext uri="{FF2B5EF4-FFF2-40B4-BE49-F238E27FC236}">
                <a16:creationId xmlns:a16="http://schemas.microsoft.com/office/drawing/2014/main" id="{0896A04B-A040-4017-99D1-DD33A2934ACB}"/>
              </a:ext>
            </a:extLst>
          </p:cNvPr>
          <p:cNvSpPr>
            <a:spLocks noGrp="1"/>
          </p:cNvSpPr>
          <p:nvPr>
            <p:ph type="sldNum" sz="quarter" idx="4"/>
          </p:nvPr>
        </p:nvSpPr>
        <p:spPr>
          <a:xfrm>
            <a:off x="363093" y="6516456"/>
            <a:ext cx="663066" cy="180000"/>
          </a:xfrm>
          <a:prstGeom prst="rect">
            <a:avLst/>
          </a:prstGeom>
        </p:spPr>
        <p:txBody>
          <a:bodyPr vert="horz" lIns="91440" tIns="45720" rIns="91440" bIns="45720" rtlCol="0" anchor="ct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659754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84" r:id="rId15"/>
    <p:sldLayoutId id="2147483886"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91" r:id="rId28"/>
    <p:sldLayoutId id="2147483876" r:id="rId29"/>
    <p:sldLayoutId id="2147483880" r:id="rId30"/>
    <p:sldLayoutId id="2147483881" r:id="rId31"/>
    <p:sldLayoutId id="2147483882" r:id="rId32"/>
    <p:sldLayoutId id="2147483887" r:id="rId33"/>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r>
              <a:rPr lang="en-GB" sz="1100" dirty="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pic>
        <p:nvPicPr>
          <p:cNvPr id="17" name="Picture 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
        <p:nvSpPr>
          <p:cNvPr id="18" name="Footer Placeholder 13"/>
          <p:cNvSpPr txBox="1">
            <a:spLocks/>
          </p:cNvSpPr>
          <p:nvPr userDrawn="1"/>
        </p:nvSpPr>
        <p:spPr>
          <a:xfrm>
            <a:off x="3720806" y="6496184"/>
            <a:ext cx="1702389" cy="169277"/>
          </a:xfrm>
          <a:prstGeom prst="rect">
            <a:avLst/>
          </a:prstGeom>
        </p:spPr>
        <p:txBody>
          <a:bodyPr vert="horz" wrap="none" lIns="0" tIns="0" rIns="0" bIns="0" rtlCol="0" anchor="t" anchorCtr="0">
            <a:spAutoFit/>
          </a:bodyPr>
          <a:lstStyle>
            <a:defPPr>
              <a:defRPr lang="en-US"/>
            </a:defPPr>
            <a:lvl1pPr>
              <a:defRPr sz="1100">
                <a:solidFill>
                  <a:schemeClr val="bg1"/>
                </a:solidFill>
                <a:cs typeface="Arial" pitchFamily="34" charset="0"/>
              </a:defRPr>
            </a:lvl1pPr>
          </a:lstStyle>
          <a:p>
            <a:pPr lvl="0"/>
            <a:r>
              <a:rPr lang="en-IN" dirty="0"/>
              <a:t>Unrelated business income</a:t>
            </a:r>
            <a:endParaRPr lang="en-GB" dirty="0"/>
          </a:p>
        </p:txBody>
      </p:sp>
    </p:spTree>
    <p:extLst>
      <p:ext uri="{BB962C8B-B14F-4D97-AF65-F5344CB8AC3E}">
        <p14:creationId xmlns:p14="http://schemas.microsoft.com/office/powerpoint/2010/main" val="3591709469"/>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ts val="6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ts val="6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ts val="6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ts val="6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ts val="6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071138" y="6471244"/>
            <a:ext cx="892978"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fld id="{A26A2716-892C-4EA2-8237-2B7E0B9494A0}" type="datetime1">
              <a:rPr lang="en-US" smtClean="0"/>
              <a:t>3/28/2024</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2428126" y="6471244"/>
            <a:ext cx="2313370" cy="180000"/>
          </a:xfrm>
          <a:prstGeom prst="rect">
            <a:avLst/>
          </a:prstGeom>
        </p:spPr>
        <p:txBody>
          <a:bodyPr vert="horz" lIns="0" tIns="0" rIns="0" bIns="0" rtlCol="0" anchor="ctr"/>
          <a:lstStyle>
            <a:lvl1pPr marL="0" algn="l" defTabSz="685434" rtl="0" eaLnBrk="1" latinLnBrk="0" hangingPunct="1">
              <a:defRPr lang="en-IN" sz="600" kern="1200" dirty="0">
                <a:solidFill>
                  <a:schemeClr val="bg1"/>
                </a:solidFill>
                <a:latin typeface="EYInterstate" panose="02000503020000020004" pitchFamily="2" charset="0"/>
                <a:ea typeface="+mn-ea"/>
                <a:cs typeface="+mn-cs"/>
              </a:defRPr>
            </a:lvl1pPr>
          </a:lstStyle>
          <a:p>
            <a:r>
              <a:rPr lang="en-US" dirty="0"/>
              <a:t>32nd Annual EY Health Sciences Tax Conference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462675" y="6471244"/>
            <a:ext cx="497041"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pic>
        <p:nvPicPr>
          <p:cNvPr id="13" name="Picture 12">
            <a:extLst>
              <a:ext uri="{FF2B5EF4-FFF2-40B4-BE49-F238E27FC236}">
                <a16:creationId xmlns:a16="http://schemas.microsoft.com/office/drawing/2014/main" id="{8929E898-22C0-4DD7-AFE2-50998B0EC06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3553981835"/>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Lst>
  <p:hf hdr="0"/>
  <p:txStyles>
    <p:titleStyle>
      <a:lvl1pPr algn="l" defTabSz="685434" rtl="0" eaLnBrk="1" latinLnBrk="0" hangingPunct="1">
        <a:lnSpc>
          <a:spcPct val="85000"/>
        </a:lnSpc>
        <a:spcBef>
          <a:spcPct val="0"/>
        </a:spcBef>
        <a:buNone/>
        <a:defRPr sz="1799"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1499"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34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04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9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28.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22.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2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89FE49-C696-4047-9BCB-8AECC80F5BEB}"/>
              </a:ext>
            </a:extLst>
          </p:cNvPr>
          <p:cNvGraphicFramePr>
            <a:graphicFrameLocks noChangeAspect="1"/>
          </p:cNvGraphicFramePr>
          <p:nvPr>
            <p:custDataLst>
              <p:tags r:id="rId1"/>
            </p:custDataLst>
            <p:extLst>
              <p:ext uri="{D42A27DB-BD31-4B8C-83A1-F6EECF244321}">
                <p14:modId xmlns:p14="http://schemas.microsoft.com/office/powerpoint/2010/main" val="3259596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A489FE49-C696-4047-9BCB-8AECC80F5B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FB17B794-FCDD-4B19-9635-3DBC0D70D3A6}"/>
              </a:ext>
            </a:extLst>
          </p:cNvPr>
          <p:cNvSpPr>
            <a:spLocks noGrp="1"/>
          </p:cNvSpPr>
          <p:nvPr>
            <p:ph type="ctrTitle"/>
          </p:nvPr>
        </p:nvSpPr>
        <p:spPr/>
        <p:txBody>
          <a:bodyPr/>
          <a:lstStyle/>
          <a:p>
            <a:r>
              <a:rPr lang="en-IN" dirty="0"/>
              <a:t>Future Tax Leaders: hot topics in UBI</a:t>
            </a:r>
          </a:p>
        </p:txBody>
      </p:sp>
      <p:sp>
        <p:nvSpPr>
          <p:cNvPr id="9" name="Subtitle 8">
            <a:extLst>
              <a:ext uri="{FF2B5EF4-FFF2-40B4-BE49-F238E27FC236}">
                <a16:creationId xmlns:a16="http://schemas.microsoft.com/office/drawing/2014/main" id="{8D498892-6B12-4A37-9DF0-5D3F6D0716DC}"/>
              </a:ext>
            </a:extLst>
          </p:cNvPr>
          <p:cNvSpPr>
            <a:spLocks noGrp="1"/>
          </p:cNvSpPr>
          <p:nvPr>
            <p:ph type="subTitle" idx="1"/>
          </p:nvPr>
        </p:nvSpPr>
        <p:spPr/>
        <p:txBody>
          <a:bodyPr/>
          <a:lstStyle/>
          <a:p>
            <a:endParaRPr lang="en-GB" b="1" dirty="0"/>
          </a:p>
          <a:p>
            <a:r>
              <a:rPr lang="en-GB" b="1" dirty="0"/>
              <a:t>March 28, 2024</a:t>
            </a:r>
            <a:endParaRPr lang="en-IN" b="1" dirty="0"/>
          </a:p>
        </p:txBody>
      </p:sp>
    </p:spTree>
    <p:extLst>
      <p:ext uri="{BB962C8B-B14F-4D97-AF65-F5344CB8AC3E}">
        <p14:creationId xmlns:p14="http://schemas.microsoft.com/office/powerpoint/2010/main" val="267315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or business’ requirement</a:t>
            </a:r>
          </a:p>
        </p:txBody>
      </p:sp>
      <p:sp>
        <p:nvSpPr>
          <p:cNvPr id="167939" name="Rectangle 3"/>
          <p:cNvSpPr>
            <a:spLocks noGrp="1" noChangeArrowheads="1"/>
          </p:cNvSpPr>
          <p:nvPr>
            <p:ph idx="1"/>
          </p:nvPr>
        </p:nvSpPr>
        <p:spPr/>
        <p:txBody>
          <a:bodyPr/>
          <a:lstStyle/>
          <a:p>
            <a:r>
              <a:rPr lang="en-US" sz="1800" dirty="0"/>
              <a:t>IRC section 162 definition used</a:t>
            </a:r>
          </a:p>
          <a:p>
            <a:pPr lvl="1"/>
            <a:r>
              <a:rPr lang="en-US" sz="1600" dirty="0"/>
              <a:t>Regularly carried on for the production of income (profit motive)</a:t>
            </a:r>
          </a:p>
          <a:p>
            <a:r>
              <a:rPr lang="en-US" sz="1800" dirty="0"/>
              <a:t>Competition/commerciality:</a:t>
            </a:r>
          </a:p>
          <a:p>
            <a:pPr lvl="1"/>
            <a:r>
              <a:rPr lang="en-US" sz="1600" dirty="0"/>
              <a:t>Activity must be of a type that presents sufficient likelihood of unfair competition with non-exempt business endeavors.</a:t>
            </a:r>
          </a:p>
          <a:p>
            <a:pPr lvl="2"/>
            <a:r>
              <a:rPr lang="en-US" sz="1400" dirty="0"/>
              <a:t>It does not matter if actual competition with taxable entities takes place.</a:t>
            </a:r>
          </a:p>
          <a:p>
            <a:r>
              <a:rPr lang="en-US" sz="1800" dirty="0"/>
              <a:t>Fragmentation:</a:t>
            </a:r>
          </a:p>
          <a:p>
            <a:pPr lvl="1"/>
            <a:r>
              <a:rPr lang="en-US" sz="1600" dirty="0"/>
              <a:t>Cannot cleanse unrelated activity because you do a similar related activity. The activity retains its own identity even if it is carried on as an integral part of a larger aggregate of similar activities.</a:t>
            </a:r>
          </a:p>
          <a:p>
            <a:r>
              <a:rPr lang="en-US" sz="1800" dirty="0"/>
              <a:t>Activities consistently producing losses:</a:t>
            </a:r>
          </a:p>
          <a:p>
            <a:pPr lvl="1"/>
            <a:r>
              <a:rPr lang="en-US" sz="1600" dirty="0"/>
              <a:t>May be evidence of lack of profit motive.</a:t>
            </a:r>
          </a:p>
        </p:txBody>
      </p:sp>
    </p:spTree>
    <p:extLst>
      <p:ext uri="{BB962C8B-B14F-4D97-AF65-F5344CB8AC3E}">
        <p14:creationId xmlns:p14="http://schemas.microsoft.com/office/powerpoint/2010/main" val="80171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‘Regularly carried on’ requirement</a:t>
            </a:r>
          </a:p>
        </p:txBody>
      </p:sp>
      <p:sp>
        <p:nvSpPr>
          <p:cNvPr id="169987" name="Rectangle 3"/>
          <p:cNvSpPr>
            <a:spLocks noGrp="1" noChangeArrowheads="1"/>
          </p:cNvSpPr>
          <p:nvPr>
            <p:ph idx="1"/>
          </p:nvPr>
        </p:nvSpPr>
        <p:spPr/>
        <p:txBody>
          <a:bodyPr/>
          <a:lstStyle/>
          <a:p>
            <a:r>
              <a:rPr lang="en-US" sz="1800" dirty="0"/>
              <a:t>Concept: </a:t>
            </a:r>
          </a:p>
          <a:p>
            <a:pPr lvl="1"/>
            <a:r>
              <a:rPr lang="en-US" sz="1600" dirty="0"/>
              <a:t>There must be a frequency and continuity similar to the activities of a comparable non-exempt commercial enterprise. </a:t>
            </a:r>
          </a:p>
          <a:p>
            <a:r>
              <a:rPr lang="en-US" sz="1800" dirty="0"/>
              <a:t>Normal time span:</a:t>
            </a:r>
          </a:p>
          <a:p>
            <a:pPr lvl="1"/>
            <a:r>
              <a:rPr lang="en-US" sz="1600" spc="-10" dirty="0"/>
              <a:t>If the exempt organization (EO) is acting in a manner similar to a taxpaying </a:t>
            </a:r>
            <a:r>
              <a:rPr lang="en-US" sz="1600" dirty="0"/>
              <a:t>entity, then the business would be considered regularly carried on.</a:t>
            </a:r>
          </a:p>
          <a:p>
            <a:pPr lvl="2"/>
            <a:r>
              <a:rPr lang="en-US" sz="1400" dirty="0"/>
              <a:t>Where income-producing activities are of a kind normally conducted by commercial entities on a year-round basis, the conduct by an EO of such activities over a period of a few weeks is not regularly carried on.</a:t>
            </a:r>
          </a:p>
          <a:p>
            <a:pPr lvl="2"/>
            <a:r>
              <a:rPr lang="en-US" sz="1400" dirty="0"/>
              <a:t>Conduct of year-round activities of commercial enterprise for one day each week by an EO would constitute being regularly carried on.</a:t>
            </a:r>
          </a:p>
          <a:p>
            <a:r>
              <a:rPr lang="en-US" sz="1800" dirty="0"/>
              <a:t>Seasonal activity:</a:t>
            </a:r>
          </a:p>
          <a:p>
            <a:pPr lvl="1"/>
            <a:r>
              <a:rPr lang="en-US" sz="1600" dirty="0"/>
              <a:t>If conducted during the time of year that commercial entities would operate, then it is regularly carried on </a:t>
            </a:r>
            <a:r>
              <a:rPr lang="en-IN" sz="1600" dirty="0"/>
              <a:t>(e.g., sale of Christmas trees).</a:t>
            </a:r>
            <a:endParaRPr lang="en-US" sz="1600" dirty="0"/>
          </a:p>
          <a:p>
            <a:r>
              <a:rPr lang="en-US" sz="1800" dirty="0"/>
              <a:t>Intermittent activities — can be considered regularly carried on</a:t>
            </a:r>
            <a:endParaRPr lang="en-US" sz="1600" dirty="0"/>
          </a:p>
        </p:txBody>
      </p:sp>
    </p:spTree>
    <p:extLst>
      <p:ext uri="{BB962C8B-B14F-4D97-AF65-F5344CB8AC3E}">
        <p14:creationId xmlns:p14="http://schemas.microsoft.com/office/powerpoint/2010/main" val="396349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substantially related’ requirement</a:t>
            </a:r>
          </a:p>
        </p:txBody>
      </p:sp>
      <p:sp>
        <p:nvSpPr>
          <p:cNvPr id="172035" name="Rectangle 3"/>
          <p:cNvSpPr>
            <a:spLocks noGrp="1" noChangeArrowheads="1"/>
          </p:cNvSpPr>
          <p:nvPr>
            <p:ph idx="1"/>
          </p:nvPr>
        </p:nvSpPr>
        <p:spPr/>
        <p:txBody>
          <a:bodyPr/>
          <a:lstStyle/>
          <a:p>
            <a:r>
              <a:rPr lang="en-US" sz="1800" dirty="0"/>
              <a:t>For an activity to be “related” (as opposed to an unrelated activity), there must be a substantial causal relationship to the achievement of tax-exempt purposes:</a:t>
            </a:r>
          </a:p>
          <a:p>
            <a:pPr lvl="1"/>
            <a:r>
              <a:rPr lang="en-US" sz="1600" dirty="0"/>
              <a:t>Activity is examined (not how income from the activity will be used)</a:t>
            </a:r>
          </a:p>
          <a:p>
            <a:pPr lvl="1"/>
            <a:r>
              <a:rPr lang="en-US" sz="1600" dirty="0"/>
              <a:t>Facts and circumstances determination</a:t>
            </a:r>
          </a:p>
          <a:p>
            <a:r>
              <a:rPr lang="en-US" sz="1800" dirty="0"/>
              <a:t>Type of relationship required: The activity must contribute importantly to the accomplishment of the organization’s exempt purposes.</a:t>
            </a:r>
          </a:p>
          <a:p>
            <a:r>
              <a:rPr lang="en-US" sz="1800" dirty="0"/>
              <a:t>Size and extent of activities must be appropriate: If activities are conducted on a basis larger than necessary to accomplish exempt mission, the excess is taxable.</a:t>
            </a:r>
          </a:p>
          <a:p>
            <a:r>
              <a:rPr lang="en-US" sz="1800" dirty="0"/>
              <a:t>“Dual use” concept.</a:t>
            </a:r>
          </a:p>
        </p:txBody>
      </p:sp>
    </p:spTree>
    <p:extLst>
      <p:ext uri="{BB962C8B-B14F-4D97-AF65-F5344CB8AC3E}">
        <p14:creationId xmlns:p14="http://schemas.microsoft.com/office/powerpoint/2010/main" val="965824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Common categories of UBI</a:t>
            </a:r>
          </a:p>
        </p:txBody>
      </p:sp>
      <p:sp>
        <p:nvSpPr>
          <p:cNvPr id="3" name="Content Placeholder 2"/>
          <p:cNvSpPr>
            <a:spLocks noGrp="1"/>
          </p:cNvSpPr>
          <p:nvPr>
            <p:ph idx="1"/>
          </p:nvPr>
        </p:nvSpPr>
        <p:spPr/>
        <p:txBody>
          <a:bodyPr/>
          <a:lstStyle/>
          <a:p>
            <a:pPr>
              <a:spcBef>
                <a:spcPts val="675"/>
              </a:spcBef>
            </a:pPr>
            <a:r>
              <a:rPr lang="en-IN" dirty="0"/>
              <a:t>Joint ventures with for-profit partners</a:t>
            </a:r>
          </a:p>
          <a:p>
            <a:pPr>
              <a:spcBef>
                <a:spcPts val="675"/>
              </a:spcBef>
            </a:pPr>
            <a:r>
              <a:rPr lang="en-IN" dirty="0"/>
              <a:t>Internet sales</a:t>
            </a:r>
          </a:p>
          <a:p>
            <a:pPr>
              <a:spcBef>
                <a:spcPts val="675"/>
              </a:spcBef>
            </a:pPr>
            <a:r>
              <a:rPr lang="en-IN" dirty="0"/>
              <a:t>Laboratory services</a:t>
            </a:r>
          </a:p>
          <a:p>
            <a:pPr>
              <a:spcBef>
                <a:spcPts val="675"/>
              </a:spcBef>
            </a:pPr>
            <a:r>
              <a:rPr lang="en-IN" dirty="0"/>
              <a:t>Pharmacy sales</a:t>
            </a:r>
          </a:p>
          <a:p>
            <a:pPr>
              <a:spcBef>
                <a:spcPts val="675"/>
              </a:spcBef>
            </a:pPr>
            <a:r>
              <a:rPr lang="en-IN" dirty="0"/>
              <a:t>Sale of durable medical equipment (DME)</a:t>
            </a:r>
          </a:p>
          <a:p>
            <a:pPr>
              <a:spcBef>
                <a:spcPts val="675"/>
              </a:spcBef>
            </a:pPr>
            <a:r>
              <a:rPr lang="en-IN" dirty="0"/>
              <a:t>Cafeteria</a:t>
            </a:r>
          </a:p>
          <a:p>
            <a:pPr>
              <a:spcBef>
                <a:spcPts val="675"/>
              </a:spcBef>
            </a:pPr>
            <a:r>
              <a:rPr lang="en-IN" dirty="0"/>
              <a:t>Parking facilities</a:t>
            </a:r>
          </a:p>
          <a:p>
            <a:pPr>
              <a:spcBef>
                <a:spcPts val="675"/>
              </a:spcBef>
            </a:pPr>
            <a:r>
              <a:rPr lang="en-IN" dirty="0"/>
              <a:t>Fitness facilities/health clubs</a:t>
            </a:r>
          </a:p>
          <a:p>
            <a:pPr>
              <a:spcBef>
                <a:spcPts val="675"/>
              </a:spcBef>
            </a:pPr>
            <a:r>
              <a:rPr lang="en-IN" dirty="0"/>
              <a:t>Management and other administrative services</a:t>
            </a:r>
          </a:p>
          <a:p>
            <a:pPr>
              <a:spcBef>
                <a:spcPts val="675"/>
              </a:spcBef>
            </a:pPr>
            <a:r>
              <a:rPr lang="en-IN" dirty="0"/>
              <a:t>Office rental in debt-financed space</a:t>
            </a:r>
          </a:p>
          <a:p>
            <a:pPr>
              <a:spcBef>
                <a:spcPts val="675"/>
              </a:spcBef>
            </a:pPr>
            <a:r>
              <a:rPr lang="en-IN" dirty="0"/>
              <a:t>Telemedicine</a:t>
            </a:r>
          </a:p>
          <a:p>
            <a:pPr>
              <a:spcBef>
                <a:spcPts val="675"/>
              </a:spcBef>
            </a:pPr>
            <a:r>
              <a:rPr lang="en-US" dirty="0"/>
              <a:t>Investment in debt-financed property</a:t>
            </a:r>
            <a:endParaRPr lang="en-IN" dirty="0"/>
          </a:p>
        </p:txBody>
      </p:sp>
    </p:spTree>
    <p:extLst>
      <p:ext uri="{BB962C8B-B14F-4D97-AF65-F5344CB8AC3E}">
        <p14:creationId xmlns:p14="http://schemas.microsoft.com/office/powerpoint/2010/main" val="397021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Joint ventures summary</a:t>
            </a:r>
            <a:endParaRPr lang="en-IN" dirty="0"/>
          </a:p>
        </p:txBody>
      </p:sp>
      <p:sp>
        <p:nvSpPr>
          <p:cNvPr id="3" name="Content Placeholder 2"/>
          <p:cNvSpPr>
            <a:spLocks noGrp="1"/>
          </p:cNvSpPr>
          <p:nvPr>
            <p:ph idx="1"/>
          </p:nvPr>
        </p:nvSpPr>
        <p:spPr/>
        <p:txBody>
          <a:bodyPr/>
          <a:lstStyle/>
          <a:p>
            <a:r>
              <a:rPr lang="en-US" sz="1800" dirty="0"/>
              <a:t>Two key pieces of guidance in this area are Revenue Rulings 98-15 and 2004-51</a:t>
            </a:r>
          </a:p>
          <a:p>
            <a:r>
              <a:rPr lang="en-US" sz="1800" dirty="0"/>
              <a:t>Key takeaways:</a:t>
            </a:r>
          </a:p>
          <a:p>
            <a:pPr lvl="1"/>
            <a:r>
              <a:rPr lang="en-US" sz="1600" dirty="0"/>
              <a:t>Specific provisions in the organizing documents are essential. Preferably, they would:</a:t>
            </a:r>
          </a:p>
          <a:p>
            <a:pPr lvl="2"/>
            <a:r>
              <a:rPr lang="en-US" sz="1400" dirty="0"/>
              <a:t>Explicitly require operation for section 501(c)(3) purposes.</a:t>
            </a:r>
          </a:p>
          <a:p>
            <a:pPr lvl="2"/>
            <a:r>
              <a:rPr lang="en-US" sz="1400" dirty="0"/>
              <a:t>State that operating for section 501(c)(3) purposes overrides any duty to operate for the financial benefit of the partners.</a:t>
            </a:r>
          </a:p>
          <a:p>
            <a:pPr lvl="1"/>
            <a:r>
              <a:rPr lang="en-US" sz="1600" dirty="0"/>
              <a:t>The EO must have control sufficient to ensure these provisions are followed in practice.</a:t>
            </a:r>
          </a:p>
          <a:p>
            <a:pPr lvl="2"/>
            <a:r>
              <a:rPr lang="en-US" sz="1400" dirty="0"/>
              <a:t>The IRS revoked exemption where there was charitable language but no enforcement ability in PLR 201744019.</a:t>
            </a:r>
          </a:p>
          <a:p>
            <a:pPr lvl="1"/>
            <a:r>
              <a:rPr lang="en-US" sz="1600" dirty="0"/>
              <a:t>Control should not be de facto delegated to a for-profit management company.</a:t>
            </a:r>
          </a:p>
          <a:p>
            <a:pPr lvl="1"/>
            <a:r>
              <a:rPr lang="en-US" sz="1600" dirty="0"/>
              <a:t>Other factors are also helpful but unlikely to overcome adverse outcomes on the above. </a:t>
            </a:r>
          </a:p>
          <a:p>
            <a:pPr lvl="1"/>
            <a:r>
              <a:rPr lang="en-US" sz="1600" dirty="0"/>
              <a:t>Tax should be involved with joint venture (JV) negotiations from the beginning and should be heavily engaged in the drafting of joint venture agreements.  </a:t>
            </a:r>
          </a:p>
        </p:txBody>
      </p:sp>
    </p:spTree>
    <p:extLst>
      <p:ext uri="{BB962C8B-B14F-4D97-AF65-F5344CB8AC3E}">
        <p14:creationId xmlns:p14="http://schemas.microsoft.com/office/powerpoint/2010/main" val="1537053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Charitability language options for JV agreements</a:t>
            </a:r>
            <a:endParaRPr lang="en-IN" dirty="0"/>
          </a:p>
        </p:txBody>
      </p:sp>
      <p:sp>
        <p:nvSpPr>
          <p:cNvPr id="3" name="Content Placeholder 2"/>
          <p:cNvSpPr>
            <a:spLocks noGrp="1"/>
          </p:cNvSpPr>
          <p:nvPr>
            <p:ph idx="1"/>
          </p:nvPr>
        </p:nvSpPr>
        <p:spPr/>
        <p:txBody>
          <a:bodyPr/>
          <a:lstStyle/>
          <a:p>
            <a:r>
              <a:rPr lang="en-US" dirty="0"/>
              <a:t>There are various possible language permutations:</a:t>
            </a:r>
          </a:p>
          <a:p>
            <a:pPr lvl="1"/>
            <a:r>
              <a:rPr lang="en-US" dirty="0"/>
              <a:t>The [company/partnership/etc.] will operate in furtherance of section 501(c)(3) purposes.</a:t>
            </a:r>
          </a:p>
          <a:p>
            <a:pPr lvl="1"/>
            <a:r>
              <a:rPr lang="en-US" dirty="0"/>
              <a:t>The [company/partnership/etc.] will operate in a manner that does not jeopardize/adversely affect [EO’s] section 501(c)(3) status [or generate any/material UBTI to EO].</a:t>
            </a:r>
          </a:p>
          <a:p>
            <a:r>
              <a:rPr lang="en-US" dirty="0"/>
              <a:t>Don’t forget the second component of making clear that these override the duty to operate for the financial benefit of the partners.</a:t>
            </a:r>
          </a:p>
          <a:p>
            <a:r>
              <a:rPr lang="en-US" dirty="0"/>
              <a:t>If the partnership’s activities will be subject to section 501(r), consider explicitly requiring compliance with those provisions and have a process in place to monitor:</a:t>
            </a:r>
          </a:p>
          <a:p>
            <a:pPr lvl="1"/>
            <a:r>
              <a:rPr lang="en-US" dirty="0"/>
              <a:t>Conducting a community health needs assessment</a:t>
            </a:r>
          </a:p>
          <a:p>
            <a:pPr lvl="1"/>
            <a:r>
              <a:rPr lang="en-US" dirty="0"/>
              <a:t>Maintaining a financial assistance policy (FAP)</a:t>
            </a:r>
          </a:p>
          <a:p>
            <a:pPr lvl="1"/>
            <a:r>
              <a:rPr lang="en-US" dirty="0"/>
              <a:t>Limiting amounts charged to individuals eligible for financial assistance</a:t>
            </a:r>
          </a:p>
          <a:p>
            <a:pPr lvl="1"/>
            <a:r>
              <a:rPr lang="en-US" dirty="0"/>
              <a:t>Meeting the reasonable efforts to determine FAP eligibility</a:t>
            </a:r>
          </a:p>
        </p:txBody>
      </p:sp>
    </p:spTree>
    <p:extLst>
      <p:ext uri="{BB962C8B-B14F-4D97-AF65-F5344CB8AC3E}">
        <p14:creationId xmlns:p14="http://schemas.microsoft.com/office/powerpoint/2010/main" val="271611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 provision options for JV agreements</a:t>
            </a:r>
            <a:endParaRPr lang="en-IN" dirty="0"/>
          </a:p>
        </p:txBody>
      </p:sp>
      <p:sp>
        <p:nvSpPr>
          <p:cNvPr id="3" name="Content Placeholder 2"/>
          <p:cNvSpPr>
            <a:spLocks noGrp="1"/>
          </p:cNvSpPr>
          <p:nvPr>
            <p:ph idx="1"/>
          </p:nvPr>
        </p:nvSpPr>
        <p:spPr/>
        <p:txBody>
          <a:bodyPr/>
          <a:lstStyle/>
          <a:p>
            <a:r>
              <a:rPr lang="en-US" sz="1700" dirty="0"/>
              <a:t>Clear options:</a:t>
            </a:r>
          </a:p>
          <a:p>
            <a:pPr lvl="1"/>
            <a:r>
              <a:rPr lang="en-US" sz="1600" dirty="0"/>
              <a:t>The exempt organization partner (EO) acts as the general partner/managing member or appoints a majority of the board and/or the LLC manager (Rev. Rul. 98-15).</a:t>
            </a:r>
          </a:p>
          <a:p>
            <a:pPr lvl="1"/>
            <a:r>
              <a:rPr lang="en-US" sz="1600" dirty="0"/>
              <a:t>The EO has unilateral control over defined elements of the JV’s activities (Rev. Rul. 2004-51).</a:t>
            </a:r>
            <a:br>
              <a:rPr lang="en-US" sz="1600" dirty="0"/>
            </a:br>
            <a:r>
              <a:rPr lang="en-US" sz="1600" dirty="0"/>
              <a:t>For example:</a:t>
            </a:r>
          </a:p>
          <a:p>
            <a:pPr lvl="2"/>
            <a:r>
              <a:rPr lang="en-US" sz="1400" dirty="0"/>
              <a:t>Levels and amount of charity care</a:t>
            </a:r>
          </a:p>
          <a:p>
            <a:pPr lvl="2"/>
            <a:r>
              <a:rPr lang="en-US" sz="1400" dirty="0"/>
              <a:t>Participation in Medicaid and other means-tested programs</a:t>
            </a:r>
          </a:p>
          <a:p>
            <a:pPr lvl="2"/>
            <a:r>
              <a:rPr lang="en-US" sz="1400" dirty="0"/>
              <a:t>Access initiatives for underserved populations</a:t>
            </a:r>
          </a:p>
          <a:p>
            <a:r>
              <a:rPr lang="en-US" sz="1700" dirty="0"/>
              <a:t>Many other permutations could be acceptable:</a:t>
            </a:r>
          </a:p>
          <a:p>
            <a:pPr lvl="1"/>
            <a:r>
              <a:rPr lang="en-US" sz="1600" dirty="0"/>
              <a:t>Having the EO obtain an opinion from an outside advisor that action is needed to avoid adverse EO tax consequences</a:t>
            </a:r>
          </a:p>
          <a:p>
            <a:pPr lvl="1"/>
            <a:r>
              <a:rPr lang="en-US" sz="1600" dirty="0"/>
              <a:t>Mediation (but arbitration generally not acceptable because that removes control from the EO)</a:t>
            </a:r>
          </a:p>
          <a:p>
            <a:pPr lvl="1"/>
            <a:r>
              <a:rPr lang="en-US" sz="1600" dirty="0"/>
              <a:t>If the JV still will not change, a dissolution or buyout is triggered (but this must be at fair market value or better to the EO, it cannot be punitive to the EO; this can be complex)</a:t>
            </a:r>
          </a:p>
          <a:p>
            <a:r>
              <a:rPr lang="en-US" sz="1700" dirty="0"/>
              <a:t>Control provisions can also impact whether the JV consolidates into the financial statements of one of its partners.</a:t>
            </a:r>
          </a:p>
        </p:txBody>
      </p:sp>
    </p:spTree>
    <p:extLst>
      <p:ext uri="{BB962C8B-B14F-4D97-AF65-F5344CB8AC3E}">
        <p14:creationId xmlns:p14="http://schemas.microsoft.com/office/powerpoint/2010/main" val="367244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3512-D896-4BCD-8E13-3E57EA6CC10A}"/>
              </a:ext>
            </a:extLst>
          </p:cNvPr>
          <p:cNvSpPr>
            <a:spLocks noGrp="1"/>
          </p:cNvSpPr>
          <p:nvPr>
            <p:ph type="title"/>
          </p:nvPr>
        </p:nvSpPr>
        <p:spPr/>
        <p:txBody>
          <a:bodyPr/>
          <a:lstStyle/>
          <a:p>
            <a:r>
              <a:rPr lang="en-US" dirty="0"/>
              <a:t>Polling question 1</a:t>
            </a:r>
          </a:p>
        </p:txBody>
      </p:sp>
      <p:sp>
        <p:nvSpPr>
          <p:cNvPr id="3" name="Content Placeholder 2">
            <a:extLst>
              <a:ext uri="{FF2B5EF4-FFF2-40B4-BE49-F238E27FC236}">
                <a16:creationId xmlns:a16="http://schemas.microsoft.com/office/drawing/2014/main" id="{5D7389BC-122F-48B1-B238-09252045A110}"/>
              </a:ext>
            </a:extLst>
          </p:cNvPr>
          <p:cNvSpPr>
            <a:spLocks noGrp="1"/>
          </p:cNvSpPr>
          <p:nvPr>
            <p:ph idx="1"/>
          </p:nvPr>
        </p:nvSpPr>
        <p:spPr/>
        <p:txBody>
          <a:bodyPr/>
          <a:lstStyle/>
          <a:p>
            <a:pPr marL="0" indent="0">
              <a:buNone/>
            </a:pPr>
            <a:r>
              <a:rPr lang="en-US" sz="1800" dirty="0"/>
              <a:t>Which one of these is NOT a component of UBI?</a:t>
            </a:r>
          </a:p>
          <a:p>
            <a:endParaRPr lang="en-US" sz="1800" dirty="0"/>
          </a:p>
          <a:p>
            <a:pPr marL="457200" indent="-457200">
              <a:buFont typeface="+mj-lt"/>
              <a:buAutoNum type="alphaUcPeriod"/>
            </a:pPr>
            <a:r>
              <a:rPr lang="en-US" sz="1800" dirty="0"/>
              <a:t>Regularly carried on</a:t>
            </a:r>
          </a:p>
          <a:p>
            <a:pPr marL="457200" indent="-457200">
              <a:buFont typeface="+mj-lt"/>
              <a:buAutoNum type="alphaUcPeriod"/>
            </a:pPr>
            <a:r>
              <a:rPr lang="en-US" sz="1800" dirty="0"/>
              <a:t>Not substantially related to the organization’s exempt purposes</a:t>
            </a:r>
          </a:p>
          <a:p>
            <a:pPr marL="457200" indent="-457200">
              <a:buFont typeface="+mj-lt"/>
              <a:buAutoNum type="alphaUcPeriod"/>
            </a:pPr>
            <a:r>
              <a:rPr lang="en-US" sz="1800" dirty="0"/>
              <a:t>Trade or business</a:t>
            </a:r>
          </a:p>
          <a:p>
            <a:pPr marL="457200" indent="-457200">
              <a:buFont typeface="+mj-lt"/>
              <a:buAutoNum type="alphaUcPeriod"/>
            </a:pPr>
            <a:r>
              <a:rPr lang="en-US" sz="1800" dirty="0"/>
              <a:t>All of the above are components of UBI</a:t>
            </a:r>
          </a:p>
        </p:txBody>
      </p:sp>
    </p:spTree>
    <p:extLst>
      <p:ext uri="{BB962C8B-B14F-4D97-AF65-F5344CB8AC3E}">
        <p14:creationId xmlns:p14="http://schemas.microsoft.com/office/powerpoint/2010/main" val="2172045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2a: Excluded?</a:t>
            </a:r>
          </a:p>
        </p:txBody>
      </p:sp>
      <p:sp>
        <p:nvSpPr>
          <p:cNvPr id="176130" name="Rectangle 2"/>
          <p:cNvSpPr>
            <a:spLocks noGrp="1" noChangeArrowheads="1"/>
          </p:cNvSpPr>
          <p:nvPr>
            <p:ph idx="1"/>
          </p:nvPr>
        </p:nvSpPr>
        <p:spPr/>
        <p:txBody>
          <a:bodyPr/>
          <a:lstStyle/>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r>
              <a:rPr lang="en-US" sz="1800" dirty="0"/>
              <a:t>IRC §513 provides specific UBI exclusions.</a:t>
            </a:r>
          </a:p>
        </p:txBody>
      </p:sp>
      <p:grpSp>
        <p:nvGrpSpPr>
          <p:cNvPr id="13" name="Group 12">
            <a:extLst>
              <a:ext uri="{FF2B5EF4-FFF2-40B4-BE49-F238E27FC236}">
                <a16:creationId xmlns:a16="http://schemas.microsoft.com/office/drawing/2014/main" id="{26DA997C-4B60-4058-A615-DBF7BEFCA9C0}"/>
              </a:ext>
            </a:extLst>
          </p:cNvPr>
          <p:cNvGrpSpPr/>
          <p:nvPr/>
        </p:nvGrpSpPr>
        <p:grpSpPr>
          <a:xfrm>
            <a:off x="762742" y="1654986"/>
            <a:ext cx="2742518" cy="1430198"/>
            <a:chOff x="762742" y="1654986"/>
            <a:chExt cx="2742518" cy="1430198"/>
          </a:xfrm>
        </p:grpSpPr>
        <p:sp>
          <p:nvSpPr>
            <p:cNvPr id="14" name="Rectangle 3">
              <a:extLst>
                <a:ext uri="{FF2B5EF4-FFF2-40B4-BE49-F238E27FC236}">
                  <a16:creationId xmlns:a16="http://schemas.microsoft.com/office/drawing/2014/main" id="{1B971575-2C60-43B9-BB11-C5B900ED87E6}"/>
                </a:ext>
              </a:extLst>
            </p:cNvPr>
            <p:cNvSpPr>
              <a:spLocks noChangeArrowheads="1"/>
            </p:cNvSpPr>
            <p:nvPr/>
          </p:nvSpPr>
          <p:spPr bwMode="auto">
            <a:xfrm>
              <a:off x="1012062" y="2026738"/>
              <a:ext cx="2249815" cy="470595"/>
            </a:xfrm>
            <a:prstGeom prst="rect">
              <a:avLst/>
            </a:prstGeom>
            <a:solidFill>
              <a:srgbClr val="747480"/>
            </a:solidFill>
            <a:ln w="6350">
              <a:noFill/>
              <a:miter lim="800000"/>
              <a:headEnd/>
              <a:tailEnd/>
            </a:ln>
          </p:spPr>
          <p:txBody>
            <a:bodyPr wrap="none" anchor="ctr"/>
            <a:lstStyle/>
            <a:p>
              <a:endParaRPr lang="en-US" dirty="0"/>
            </a:p>
          </p:txBody>
        </p:sp>
        <p:sp>
          <p:nvSpPr>
            <p:cNvPr id="15" name="Rectangle 4">
              <a:extLst>
                <a:ext uri="{FF2B5EF4-FFF2-40B4-BE49-F238E27FC236}">
                  <a16:creationId xmlns:a16="http://schemas.microsoft.com/office/drawing/2014/main" id="{EAD3D208-9207-4CD9-AC42-481649CBFCEE}"/>
                </a:ext>
              </a:extLst>
            </p:cNvPr>
            <p:cNvSpPr>
              <a:spLocks noChangeArrowheads="1"/>
            </p:cNvSpPr>
            <p:nvPr/>
          </p:nvSpPr>
          <p:spPr bwMode="auto">
            <a:xfrm>
              <a:off x="1255445" y="1654986"/>
              <a:ext cx="1757111" cy="361997"/>
            </a:xfrm>
            <a:prstGeom prst="rect">
              <a:avLst/>
            </a:prstGeom>
            <a:solidFill>
              <a:srgbClr val="C4C4CD"/>
            </a:solidFill>
            <a:ln w="6350">
              <a:noFill/>
              <a:miter lim="800000"/>
              <a:headEnd/>
              <a:tailEnd/>
            </a:ln>
          </p:spPr>
          <p:txBody>
            <a:bodyPr wrap="none" anchor="ctr"/>
            <a:lstStyle/>
            <a:p>
              <a:endParaRPr lang="en-US" dirty="0"/>
            </a:p>
          </p:txBody>
        </p:sp>
        <p:sp>
          <p:nvSpPr>
            <p:cNvPr id="16" name="Rectangle 5">
              <a:extLst>
                <a:ext uri="{FF2B5EF4-FFF2-40B4-BE49-F238E27FC236}">
                  <a16:creationId xmlns:a16="http://schemas.microsoft.com/office/drawing/2014/main" id="{7F6E0FA0-F0EC-42F5-B9A8-76E42DD6203B}"/>
                </a:ext>
              </a:extLst>
            </p:cNvPr>
            <p:cNvSpPr>
              <a:spLocks noChangeArrowheads="1"/>
            </p:cNvSpPr>
            <p:nvPr/>
          </p:nvSpPr>
          <p:spPr bwMode="auto">
            <a:xfrm>
              <a:off x="762742" y="2513229"/>
              <a:ext cx="2742518" cy="571955"/>
            </a:xfrm>
            <a:prstGeom prst="rect">
              <a:avLst/>
            </a:prstGeom>
            <a:solidFill>
              <a:schemeClr val="tx2"/>
            </a:solidFill>
            <a:ln w="6350">
              <a:noFill/>
              <a:miter lim="800000"/>
              <a:headEnd/>
              <a:tailEnd/>
            </a:ln>
          </p:spPr>
          <p:txBody>
            <a:bodyPr wrap="none" anchor="ctr"/>
            <a:lstStyle/>
            <a:p>
              <a:endParaRPr lang="en-US" dirty="0"/>
            </a:p>
          </p:txBody>
        </p:sp>
        <p:sp>
          <p:nvSpPr>
            <p:cNvPr id="17" name="Rectangle 9">
              <a:extLst>
                <a:ext uri="{FF2B5EF4-FFF2-40B4-BE49-F238E27FC236}">
                  <a16:creationId xmlns:a16="http://schemas.microsoft.com/office/drawing/2014/main" id="{65314191-4032-44DC-9310-F0F5E09733A8}"/>
                </a:ext>
              </a:extLst>
            </p:cNvPr>
            <p:cNvSpPr>
              <a:spLocks noChangeArrowheads="1"/>
            </p:cNvSpPr>
            <p:nvPr/>
          </p:nvSpPr>
          <p:spPr bwMode="auto">
            <a:xfrm>
              <a:off x="838200" y="1969918"/>
              <a:ext cx="2590800" cy="533855"/>
            </a:xfrm>
            <a:prstGeom prst="rect">
              <a:avLst/>
            </a:prstGeom>
            <a:noFill/>
            <a:ln w="9525">
              <a:noFill/>
              <a:miter lim="800000"/>
              <a:headEnd/>
              <a:tailEnd/>
            </a:ln>
            <a:effectLst/>
          </p:spPr>
          <p:txBody>
            <a:bodyPr wrap="none" lIns="0" tIns="0" rIns="0" bIns="0" anchor="ctr" anchorCtr="1"/>
            <a:lstStyle/>
            <a:p>
              <a:pPr eaLnBrk="0" hangingPunct="0">
                <a:lnSpc>
                  <a:spcPts val="3600"/>
                </a:lnSpc>
                <a:defRPr/>
              </a:pPr>
              <a:r>
                <a:rPr lang="en-US" b="1" dirty="0">
                  <a:solidFill>
                    <a:schemeClr val="bg1"/>
                  </a:solidFill>
                </a:rPr>
                <a:t>2. Exclusion</a:t>
              </a:r>
            </a:p>
          </p:txBody>
        </p:sp>
        <p:sp>
          <p:nvSpPr>
            <p:cNvPr id="18" name="TextBox 17">
              <a:extLst>
                <a:ext uri="{FF2B5EF4-FFF2-40B4-BE49-F238E27FC236}">
                  <a16:creationId xmlns:a16="http://schemas.microsoft.com/office/drawing/2014/main" id="{09B9715E-2C13-482B-962A-5868D0A489E0}"/>
                </a:ext>
              </a:extLst>
            </p:cNvPr>
            <p:cNvSpPr txBox="1"/>
            <p:nvPr/>
          </p:nvSpPr>
          <p:spPr>
            <a:xfrm>
              <a:off x="2946629" y="2256927"/>
              <a:ext cx="293765" cy="193899"/>
            </a:xfrm>
            <a:prstGeom prst="rect">
              <a:avLst/>
            </a:prstGeom>
            <a:noFill/>
          </p:spPr>
          <p:txBody>
            <a:bodyPr wrap="square" lIns="0" tIns="36576" rIns="0" bIns="0" rtlCol="0">
              <a:spAutoFit/>
            </a:bodyPr>
            <a:lstStyle/>
            <a:p>
              <a:pPr marL="356616" indent="-356616">
                <a:lnSpc>
                  <a:spcPct val="85000"/>
                </a:lnSpc>
                <a:spcAft>
                  <a:spcPts val="600"/>
                </a:spcAft>
                <a:buClr>
                  <a:srgbClr val="C4C4CD"/>
                </a:buClr>
                <a:buSzPct val="400000"/>
                <a:buFont typeface="EYInterstate" panose="02000503020000020004" pitchFamily="2" charset="0"/>
                <a:buChar char="√"/>
              </a:pPr>
              <a:r>
                <a:rPr lang="en-US" sz="1200" dirty="0">
                  <a:solidFill>
                    <a:schemeClr val="bg1"/>
                  </a:solidFill>
                </a:rPr>
                <a:t> </a:t>
              </a:r>
            </a:p>
          </p:txBody>
        </p:sp>
      </p:grpSp>
    </p:spTree>
    <p:extLst>
      <p:ext uri="{BB962C8B-B14F-4D97-AF65-F5344CB8AC3E}">
        <p14:creationId xmlns:p14="http://schemas.microsoft.com/office/powerpoint/2010/main" val="24100974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UBI </a:t>
            </a:r>
            <a:r>
              <a:rPr lang="en-US" sz="2400" dirty="0"/>
              <a:t>—</a:t>
            </a:r>
            <a:r>
              <a:rPr lang="en-US" dirty="0"/>
              <a:t> exclusions</a:t>
            </a:r>
          </a:p>
        </p:txBody>
      </p:sp>
      <p:sp>
        <p:nvSpPr>
          <p:cNvPr id="177155" name="Rectangle 3"/>
          <p:cNvSpPr>
            <a:spLocks noGrp="1" noChangeArrowheads="1"/>
          </p:cNvSpPr>
          <p:nvPr>
            <p:ph idx="1"/>
          </p:nvPr>
        </p:nvSpPr>
        <p:spPr/>
        <p:txBody>
          <a:bodyPr/>
          <a:lstStyle/>
          <a:p>
            <a:r>
              <a:rPr lang="en-US" sz="2400" dirty="0"/>
              <a:t>Principal exclusions in IRC 513:</a:t>
            </a:r>
          </a:p>
          <a:p>
            <a:pPr lvl="1"/>
            <a:r>
              <a:rPr lang="en-US" sz="2000" dirty="0"/>
              <a:t>Convenience exception</a:t>
            </a:r>
          </a:p>
          <a:p>
            <a:pPr lvl="2"/>
            <a:r>
              <a:rPr lang="en-US" sz="1800" dirty="0"/>
              <a:t>UBI does not include income from a trade or business carried on by the organization primarily for the convenience of its members, students, patients, officers or employees.</a:t>
            </a:r>
          </a:p>
          <a:p>
            <a:pPr lvl="2"/>
            <a:r>
              <a:rPr lang="en-US" sz="1800" dirty="0"/>
              <a:t>Applies only to: </a:t>
            </a:r>
          </a:p>
          <a:p>
            <a:pPr lvl="3"/>
            <a:r>
              <a:rPr lang="en-US" sz="1600" dirty="0"/>
              <a:t>IRC §501(c)(3) organizations, and colleges and universities subject to UBI</a:t>
            </a:r>
          </a:p>
          <a:p>
            <a:pPr lvl="3"/>
            <a:r>
              <a:rPr lang="en-US" sz="1600" dirty="0"/>
              <a:t>Certain sales by local associations of employees under IRC §501(c)(4)</a:t>
            </a:r>
          </a:p>
          <a:p>
            <a:pPr lvl="1"/>
            <a:r>
              <a:rPr lang="en-US" sz="2000" dirty="0"/>
              <a:t>Qualified sponsorship payments</a:t>
            </a:r>
          </a:p>
          <a:p>
            <a:pPr lvl="1"/>
            <a:r>
              <a:rPr lang="en-US" sz="2000" dirty="0"/>
              <a:t>Same-state rule</a:t>
            </a:r>
          </a:p>
          <a:p>
            <a:pPr lvl="1"/>
            <a:r>
              <a:rPr lang="en-US" sz="2000" dirty="0"/>
              <a:t>Volunteer labor exception</a:t>
            </a:r>
          </a:p>
          <a:p>
            <a:pPr lvl="1"/>
            <a:r>
              <a:rPr lang="en-US" sz="2000" dirty="0"/>
              <a:t>Donated goods exception</a:t>
            </a:r>
          </a:p>
          <a:p>
            <a:pPr lvl="1"/>
            <a:r>
              <a:rPr lang="en-US" sz="2000" dirty="0"/>
              <a:t>Certain hospital services — section 513(e)</a:t>
            </a:r>
          </a:p>
        </p:txBody>
      </p:sp>
    </p:spTree>
    <p:extLst>
      <p:ext uri="{BB962C8B-B14F-4D97-AF65-F5344CB8AC3E}">
        <p14:creationId xmlns:p14="http://schemas.microsoft.com/office/powerpoint/2010/main" val="1041627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p>
            <a:r>
              <a:rPr lang="en-GB" dirty="0"/>
              <a:t>Disclaimer</a:t>
            </a:r>
          </a:p>
        </p:txBody>
      </p:sp>
      <p:sp>
        <p:nvSpPr>
          <p:cNvPr id="3" name="Content Placeholder 2"/>
          <p:cNvSpPr>
            <a:spLocks noGrp="1"/>
          </p:cNvSpPr>
          <p:nvPr>
            <p:ph idx="1"/>
          </p:nvPr>
        </p:nvSpPr>
        <p:spPr>
          <a:xfrm>
            <a:off x="457201" y="1137920"/>
            <a:ext cx="8229600" cy="4947920"/>
          </a:xfrm>
        </p:spPr>
        <p:txBody>
          <a:bodyPr/>
          <a:lstStyle/>
          <a:p>
            <a:pPr lvl="0"/>
            <a:r>
              <a:rPr lang="en-US" altLang="en-US" sz="1500" dirty="0"/>
              <a:t>Views expressed in this presentation are those of the speakers and do not necessarily represent the views of Ernst &amp; Young LLP or other members of the global EY organization.</a:t>
            </a:r>
          </a:p>
          <a:p>
            <a:pPr lvl="0"/>
            <a:r>
              <a:rPr lang="en-US" altLang="en-US" sz="1500" dirty="0"/>
              <a:t>This presentation is provided solely for the purpose of enhancing knowledge on tax matters. It does not provide tax or accounting advice to any taxpayer because it does not take into account any specific taxpayer’s facts and circumstances. Please refer to your advisors for specific advice. </a:t>
            </a:r>
          </a:p>
          <a:p>
            <a:r>
              <a:rPr lang="en-US" altLang="en-US" sz="1500" dirty="0"/>
              <a:t>Ernst &amp; Young LLP expressly disclaims any liability in connection with use of this presentation or its contents by any third party.</a:t>
            </a:r>
            <a:endParaRPr lang="en-GB" sz="1500" dirty="0"/>
          </a:p>
          <a:p>
            <a:pPr lvl="0"/>
            <a:r>
              <a:rPr lang="en-US" altLang="en-US" sz="1500" dirty="0"/>
              <a:t>EY refers to the global organization, and may refer to one or more, of the member firms of Ernst &amp; Young Global Limited, each of which is a separate legal entity. Ernst &amp; Young LLP is a client-serving member firm of Ernst &amp; Young Global Limited operating in the US.</a:t>
            </a:r>
          </a:p>
          <a:p>
            <a:pPr lvl="0"/>
            <a:r>
              <a:rPr lang="en-US" altLang="en-US" sz="1500" dirty="0"/>
              <a:t>This presentation is © 2024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a:t>
            </a:r>
          </a:p>
        </p:txBody>
      </p:sp>
    </p:spTree>
    <p:extLst>
      <p:ext uri="{BB962C8B-B14F-4D97-AF65-F5344CB8AC3E}">
        <p14:creationId xmlns:p14="http://schemas.microsoft.com/office/powerpoint/2010/main" val="1735755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2b: Modified?</a:t>
            </a:r>
          </a:p>
        </p:txBody>
      </p:sp>
      <p:sp>
        <p:nvSpPr>
          <p:cNvPr id="183298" name="Rectangle 2"/>
          <p:cNvSpPr>
            <a:spLocks noGrp="1" noChangeArrowheads="1"/>
          </p:cNvSpPr>
          <p:nvPr>
            <p:ph idx="1"/>
          </p:nvPr>
        </p:nvSpPr>
        <p:spPr/>
        <p:txBody>
          <a:bodyPr/>
          <a:lstStyle/>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r>
              <a:rPr lang="en-US" sz="1800" dirty="0"/>
              <a:t>IRC §512(b) specifies modifications that carve out certain types of income from UBI.</a:t>
            </a:r>
          </a:p>
        </p:txBody>
      </p:sp>
      <p:grpSp>
        <p:nvGrpSpPr>
          <p:cNvPr id="13" name="Group 12">
            <a:extLst>
              <a:ext uri="{FF2B5EF4-FFF2-40B4-BE49-F238E27FC236}">
                <a16:creationId xmlns:a16="http://schemas.microsoft.com/office/drawing/2014/main" id="{4A8E9CB1-61E6-4CDB-9722-C35E34412060}"/>
              </a:ext>
            </a:extLst>
          </p:cNvPr>
          <p:cNvGrpSpPr/>
          <p:nvPr/>
        </p:nvGrpSpPr>
        <p:grpSpPr>
          <a:xfrm>
            <a:off x="715539" y="1654986"/>
            <a:ext cx="2789721" cy="1430200"/>
            <a:chOff x="715539" y="1654986"/>
            <a:chExt cx="2789721" cy="1430200"/>
          </a:xfrm>
        </p:grpSpPr>
        <p:sp>
          <p:nvSpPr>
            <p:cNvPr id="14" name="Rectangle 3">
              <a:extLst>
                <a:ext uri="{FF2B5EF4-FFF2-40B4-BE49-F238E27FC236}">
                  <a16:creationId xmlns:a16="http://schemas.microsoft.com/office/drawing/2014/main" id="{18DFC167-6578-4CD0-A48B-001348706A3D}"/>
                </a:ext>
              </a:extLst>
            </p:cNvPr>
            <p:cNvSpPr>
              <a:spLocks noChangeArrowheads="1"/>
            </p:cNvSpPr>
            <p:nvPr/>
          </p:nvSpPr>
          <p:spPr bwMode="auto">
            <a:xfrm>
              <a:off x="1012062" y="2026738"/>
              <a:ext cx="2249815" cy="470595"/>
            </a:xfrm>
            <a:prstGeom prst="rect">
              <a:avLst/>
            </a:prstGeom>
            <a:solidFill>
              <a:srgbClr val="747480"/>
            </a:solidFill>
            <a:ln w="6350">
              <a:noFill/>
              <a:miter lim="800000"/>
              <a:headEnd/>
              <a:tailEnd/>
            </a:ln>
          </p:spPr>
          <p:txBody>
            <a:bodyPr wrap="none" anchor="ctr"/>
            <a:lstStyle/>
            <a:p>
              <a:endParaRPr lang="en-US" dirty="0"/>
            </a:p>
          </p:txBody>
        </p:sp>
        <p:sp>
          <p:nvSpPr>
            <p:cNvPr id="15" name="Rectangle 4">
              <a:extLst>
                <a:ext uri="{FF2B5EF4-FFF2-40B4-BE49-F238E27FC236}">
                  <a16:creationId xmlns:a16="http://schemas.microsoft.com/office/drawing/2014/main" id="{63AA3188-EA8E-4ECF-8F9E-93C8CD068E51}"/>
                </a:ext>
              </a:extLst>
            </p:cNvPr>
            <p:cNvSpPr>
              <a:spLocks noChangeArrowheads="1"/>
            </p:cNvSpPr>
            <p:nvPr/>
          </p:nvSpPr>
          <p:spPr bwMode="auto">
            <a:xfrm>
              <a:off x="1255445" y="1654986"/>
              <a:ext cx="1757111" cy="361997"/>
            </a:xfrm>
            <a:prstGeom prst="rect">
              <a:avLst/>
            </a:prstGeom>
            <a:solidFill>
              <a:srgbClr val="C4C4CD"/>
            </a:solidFill>
            <a:ln w="6350">
              <a:noFill/>
              <a:miter lim="800000"/>
              <a:headEnd/>
              <a:tailEnd/>
            </a:ln>
          </p:spPr>
          <p:txBody>
            <a:bodyPr wrap="none" anchor="ctr"/>
            <a:lstStyle/>
            <a:p>
              <a:endParaRPr lang="en-US" dirty="0"/>
            </a:p>
          </p:txBody>
        </p:sp>
        <p:sp>
          <p:nvSpPr>
            <p:cNvPr id="16" name="Rectangle 5">
              <a:extLst>
                <a:ext uri="{FF2B5EF4-FFF2-40B4-BE49-F238E27FC236}">
                  <a16:creationId xmlns:a16="http://schemas.microsoft.com/office/drawing/2014/main" id="{1A7CF2A0-A724-454C-845C-40AF2A226FBD}"/>
                </a:ext>
              </a:extLst>
            </p:cNvPr>
            <p:cNvSpPr>
              <a:spLocks noChangeArrowheads="1"/>
            </p:cNvSpPr>
            <p:nvPr/>
          </p:nvSpPr>
          <p:spPr bwMode="auto">
            <a:xfrm>
              <a:off x="762742" y="2513231"/>
              <a:ext cx="2742518" cy="571955"/>
            </a:xfrm>
            <a:prstGeom prst="rect">
              <a:avLst/>
            </a:prstGeom>
            <a:solidFill>
              <a:schemeClr val="tx2"/>
            </a:solidFill>
            <a:ln w="6350">
              <a:noFill/>
              <a:miter lim="800000"/>
              <a:headEnd/>
              <a:tailEnd/>
            </a:ln>
          </p:spPr>
          <p:txBody>
            <a:bodyPr wrap="none" anchor="ctr"/>
            <a:lstStyle/>
            <a:p>
              <a:endParaRPr lang="en-US" dirty="0"/>
            </a:p>
          </p:txBody>
        </p:sp>
        <p:sp>
          <p:nvSpPr>
            <p:cNvPr id="19" name="Rectangle 9">
              <a:extLst>
                <a:ext uri="{FF2B5EF4-FFF2-40B4-BE49-F238E27FC236}">
                  <a16:creationId xmlns:a16="http://schemas.microsoft.com/office/drawing/2014/main" id="{91BBFA55-463F-48EB-877D-5BA30A043A58}"/>
                </a:ext>
              </a:extLst>
            </p:cNvPr>
            <p:cNvSpPr>
              <a:spLocks noChangeArrowheads="1"/>
            </p:cNvSpPr>
            <p:nvPr/>
          </p:nvSpPr>
          <p:spPr bwMode="auto">
            <a:xfrm>
              <a:off x="715539" y="1969918"/>
              <a:ext cx="2590800" cy="533855"/>
            </a:xfrm>
            <a:prstGeom prst="rect">
              <a:avLst/>
            </a:prstGeom>
            <a:noFill/>
            <a:ln w="9525">
              <a:noFill/>
              <a:miter lim="800000"/>
              <a:headEnd/>
              <a:tailEnd/>
            </a:ln>
            <a:effectLst/>
          </p:spPr>
          <p:txBody>
            <a:bodyPr wrap="none" lIns="0" tIns="0" rIns="0" bIns="0" anchor="ctr" anchorCtr="1"/>
            <a:lstStyle/>
            <a:p>
              <a:pPr eaLnBrk="0" hangingPunct="0">
                <a:lnSpc>
                  <a:spcPts val="3600"/>
                </a:lnSpc>
                <a:defRPr/>
              </a:pPr>
              <a:r>
                <a:rPr lang="en-US" b="1" dirty="0">
                  <a:solidFill>
                    <a:schemeClr val="bg1"/>
                  </a:solidFill>
                </a:rPr>
                <a:t>2. Modification?</a:t>
              </a:r>
            </a:p>
          </p:txBody>
        </p:sp>
        <p:sp>
          <p:nvSpPr>
            <p:cNvPr id="20" name="TextBox 19">
              <a:extLst>
                <a:ext uri="{FF2B5EF4-FFF2-40B4-BE49-F238E27FC236}">
                  <a16:creationId xmlns:a16="http://schemas.microsoft.com/office/drawing/2014/main" id="{857CBD73-6E74-471F-9A8F-692F24198522}"/>
                </a:ext>
              </a:extLst>
            </p:cNvPr>
            <p:cNvSpPr txBox="1"/>
            <p:nvPr/>
          </p:nvSpPr>
          <p:spPr>
            <a:xfrm>
              <a:off x="2980082" y="2256927"/>
              <a:ext cx="293765" cy="193899"/>
            </a:xfrm>
            <a:prstGeom prst="rect">
              <a:avLst/>
            </a:prstGeom>
            <a:noFill/>
          </p:spPr>
          <p:txBody>
            <a:bodyPr wrap="square" lIns="0" tIns="36576" rIns="0" bIns="0" rtlCol="0">
              <a:spAutoFit/>
            </a:bodyPr>
            <a:lstStyle/>
            <a:p>
              <a:pPr marL="356616" indent="-356616">
                <a:lnSpc>
                  <a:spcPct val="85000"/>
                </a:lnSpc>
                <a:spcAft>
                  <a:spcPts val="600"/>
                </a:spcAft>
                <a:buClr>
                  <a:srgbClr val="C4C4CD"/>
                </a:buClr>
                <a:buSzPct val="400000"/>
                <a:buFont typeface="EYInterstate" panose="02000503020000020004" pitchFamily="2" charset="0"/>
                <a:buChar char="√"/>
              </a:pPr>
              <a:r>
                <a:rPr lang="en-US" sz="1200" dirty="0">
                  <a:solidFill>
                    <a:schemeClr val="bg1"/>
                  </a:solidFill>
                </a:rPr>
                <a:t> </a:t>
              </a:r>
            </a:p>
          </p:txBody>
        </p:sp>
      </p:grpSp>
    </p:spTree>
    <p:extLst>
      <p:ext uri="{BB962C8B-B14F-4D97-AF65-F5344CB8AC3E}">
        <p14:creationId xmlns:p14="http://schemas.microsoft.com/office/powerpoint/2010/main" val="36513744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UBI </a:t>
            </a:r>
            <a:r>
              <a:rPr lang="en-US" sz="2400" dirty="0"/>
              <a:t>—</a:t>
            </a:r>
            <a:r>
              <a:rPr lang="en-US" dirty="0"/>
              <a:t> modifications (cont’d)</a:t>
            </a:r>
          </a:p>
        </p:txBody>
      </p:sp>
      <p:sp>
        <p:nvSpPr>
          <p:cNvPr id="184323" name="Rectangle 3"/>
          <p:cNvSpPr>
            <a:spLocks noGrp="1" noChangeArrowheads="1"/>
          </p:cNvSpPr>
          <p:nvPr>
            <p:ph idx="1"/>
          </p:nvPr>
        </p:nvSpPr>
        <p:spPr/>
        <p:txBody>
          <a:bodyPr/>
          <a:lstStyle/>
          <a:p>
            <a:r>
              <a:rPr lang="en-US" sz="1800" dirty="0"/>
              <a:t>Principal modifications (others exist, e.g., for bingo):</a:t>
            </a:r>
          </a:p>
          <a:p>
            <a:pPr lvl="1"/>
            <a:r>
              <a:rPr lang="en-US" sz="1600" dirty="0"/>
              <a:t>Interest and dividends</a:t>
            </a:r>
          </a:p>
          <a:p>
            <a:pPr lvl="1"/>
            <a:r>
              <a:rPr lang="en-US" sz="1600" dirty="0"/>
              <a:t>Royalties</a:t>
            </a:r>
          </a:p>
          <a:p>
            <a:pPr lvl="1"/>
            <a:r>
              <a:rPr lang="en-US" sz="1600" dirty="0"/>
              <a:t>Rents</a:t>
            </a:r>
          </a:p>
          <a:p>
            <a:pPr lvl="1"/>
            <a:r>
              <a:rPr lang="en-US" sz="1600" dirty="0"/>
              <a:t>Gains and losses from the sale, exchange or other disposition of property</a:t>
            </a:r>
          </a:p>
          <a:p>
            <a:pPr lvl="1"/>
            <a:r>
              <a:rPr lang="en-US" sz="1600" dirty="0"/>
              <a:t>Income from research activities</a:t>
            </a:r>
          </a:p>
          <a:p>
            <a:pPr lvl="1"/>
            <a:r>
              <a:rPr lang="en-US" sz="1600" dirty="0"/>
              <a:t>Income from S corporations</a:t>
            </a:r>
          </a:p>
        </p:txBody>
      </p:sp>
    </p:spTree>
    <p:extLst>
      <p:ext uri="{BB962C8B-B14F-4D97-AF65-F5344CB8AC3E}">
        <p14:creationId xmlns:p14="http://schemas.microsoft.com/office/powerpoint/2010/main" val="13039125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income: IRC §512(b)</a:t>
            </a:r>
          </a:p>
        </p:txBody>
      </p:sp>
      <p:sp>
        <p:nvSpPr>
          <p:cNvPr id="6" name="Content Placeholder 5"/>
          <p:cNvSpPr>
            <a:spLocks noGrp="1"/>
          </p:cNvSpPr>
          <p:nvPr>
            <p:ph idx="1"/>
          </p:nvPr>
        </p:nvSpPr>
        <p:spPr/>
        <p:txBody>
          <a:bodyPr/>
          <a:lstStyle/>
          <a:p>
            <a:r>
              <a:rPr lang="en-IN" sz="1800" dirty="0"/>
              <a:t>Generally, passive income is not considered UBI.</a:t>
            </a:r>
          </a:p>
          <a:p>
            <a:r>
              <a:rPr lang="en-IN" sz="1800" dirty="0"/>
              <a:t>This rule applies to interest, dividends, annuities, royalties or rents received (IRC §512(b)(1)–(3)). </a:t>
            </a:r>
          </a:p>
          <a:p>
            <a:r>
              <a:rPr lang="en-IN" sz="1800" dirty="0"/>
              <a:t>There are several exceptions with respect to passive income: </a:t>
            </a:r>
          </a:p>
          <a:p>
            <a:pPr lvl="1"/>
            <a:r>
              <a:rPr lang="en-IN" sz="1600" dirty="0"/>
              <a:t>Income from controlled organizations (IRC §512(b)(13)) is generally UBI</a:t>
            </a:r>
          </a:p>
          <a:p>
            <a:pPr lvl="2"/>
            <a:r>
              <a:rPr lang="en-IN" sz="1400" dirty="0"/>
              <a:t>This exception does not apply to dividends.</a:t>
            </a:r>
          </a:p>
          <a:p>
            <a:pPr lvl="1"/>
            <a:r>
              <a:rPr lang="en-IN" sz="1600" dirty="0"/>
              <a:t>Income from debt-financed property (IRC §512(b)(4)) is generally UBI</a:t>
            </a:r>
          </a:p>
          <a:p>
            <a:pPr marL="267320" lvl="1" indent="0">
              <a:buNone/>
            </a:pPr>
            <a:endParaRPr lang="en-IN" sz="1600" dirty="0"/>
          </a:p>
        </p:txBody>
      </p:sp>
    </p:spTree>
    <p:extLst>
      <p:ext uri="{BB962C8B-B14F-4D97-AF65-F5344CB8AC3E}">
        <p14:creationId xmlns:p14="http://schemas.microsoft.com/office/powerpoint/2010/main" val="1336594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Royalties</a:t>
            </a:r>
          </a:p>
        </p:txBody>
      </p:sp>
      <p:sp>
        <p:nvSpPr>
          <p:cNvPr id="186371" name="Rectangle 3"/>
          <p:cNvSpPr>
            <a:spLocks noGrp="1" noChangeArrowheads="1"/>
          </p:cNvSpPr>
          <p:nvPr>
            <p:ph idx="1"/>
          </p:nvPr>
        </p:nvSpPr>
        <p:spPr/>
        <p:txBody>
          <a:bodyPr/>
          <a:lstStyle/>
          <a:p>
            <a:r>
              <a:rPr lang="en-US" sz="1800" dirty="0"/>
              <a:t>Royalties are generally excluded under IRC §512(b)(2).</a:t>
            </a:r>
          </a:p>
          <a:p>
            <a:r>
              <a:rPr lang="en-US" sz="1800" dirty="0"/>
              <a:t>To be a royalty, a payment must relate to the use of a valuable intellectual property right (e.g., copyright, trademark, trade name).</a:t>
            </a:r>
          </a:p>
          <a:p>
            <a:r>
              <a:rPr lang="en-US" sz="1800" dirty="0"/>
              <a:t>Royalties do not include payments for personal services.</a:t>
            </a:r>
          </a:p>
          <a:p>
            <a:pPr lvl="1"/>
            <a:r>
              <a:rPr lang="en-US" sz="1600" dirty="0"/>
              <a:t>A royalty is, by definition, “passive” and thus cannot include compensation for services rendered by the owner of the property.</a:t>
            </a:r>
          </a:p>
          <a:p>
            <a:pPr lvl="2"/>
            <a:r>
              <a:rPr lang="en-US" sz="1400" b="1" dirty="0"/>
              <a:t>Key question:</a:t>
            </a:r>
            <a:r>
              <a:rPr lang="en-US" sz="1400" dirty="0"/>
              <a:t> Are services being performed in conjunction with the use of a              “valuable right”?</a:t>
            </a:r>
          </a:p>
          <a:p>
            <a:r>
              <a:rPr lang="en-US" sz="1800" dirty="0"/>
              <a:t>An exempt organization is permitted to perform certain types of services with respect to its licensed property rights without jeopardizing the royalty exclusion.</a:t>
            </a:r>
          </a:p>
          <a:p>
            <a:pPr lvl="1"/>
            <a:r>
              <a:rPr lang="en-US" sz="1600" dirty="0"/>
              <a:t>Example: quality control rights (i.e., retaining the right to approve the quality or style of the licensed product).</a:t>
            </a:r>
            <a:endParaRPr lang="en-US" sz="1400" dirty="0"/>
          </a:p>
        </p:txBody>
      </p:sp>
    </p:spTree>
    <p:extLst>
      <p:ext uri="{BB962C8B-B14F-4D97-AF65-F5344CB8AC3E}">
        <p14:creationId xmlns:p14="http://schemas.microsoft.com/office/powerpoint/2010/main" val="807524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Rental income</a:t>
            </a:r>
          </a:p>
        </p:txBody>
      </p:sp>
      <p:sp>
        <p:nvSpPr>
          <p:cNvPr id="187395" name="Rectangle 3"/>
          <p:cNvSpPr>
            <a:spLocks noGrp="1" noChangeArrowheads="1"/>
          </p:cNvSpPr>
          <p:nvPr>
            <p:ph idx="1"/>
          </p:nvPr>
        </p:nvSpPr>
        <p:spPr/>
        <p:txBody>
          <a:bodyPr/>
          <a:lstStyle/>
          <a:p>
            <a:r>
              <a:rPr lang="en-US" sz="1800" dirty="0"/>
              <a:t>Generally, rents of real property are excluded from UBI under IRC §512(b)(3); rents of personal property are not excluded.</a:t>
            </a:r>
          </a:p>
          <a:p>
            <a:pPr lvl="1"/>
            <a:r>
              <a:rPr lang="en-US" sz="1600" dirty="0"/>
              <a:t>Special rules apply when rents are received from personal property leased with real property.</a:t>
            </a:r>
          </a:p>
          <a:p>
            <a:pPr lvl="1"/>
            <a:r>
              <a:rPr lang="en-US" sz="1600" dirty="0"/>
              <a:t>Exceptions to rental exclusion:</a:t>
            </a:r>
          </a:p>
          <a:p>
            <a:pPr lvl="2"/>
            <a:r>
              <a:rPr lang="en-US" sz="1400" dirty="0"/>
              <a:t>Rents based on net income or profit </a:t>
            </a:r>
          </a:p>
          <a:p>
            <a:pPr lvl="2"/>
            <a:r>
              <a:rPr lang="en-US" sz="1400" dirty="0"/>
              <a:t>Substantial services </a:t>
            </a:r>
          </a:p>
          <a:p>
            <a:pPr lvl="2"/>
            <a:r>
              <a:rPr lang="en-US" sz="1400" dirty="0"/>
              <a:t>If rents are derived from controlled organizations (§512(b)(13)) or debt-financed property (§514), they are included in computing UBI to the extent provided in those sections</a:t>
            </a:r>
          </a:p>
        </p:txBody>
      </p:sp>
    </p:spTree>
    <p:extLst>
      <p:ext uri="{BB962C8B-B14F-4D97-AF65-F5344CB8AC3E}">
        <p14:creationId xmlns:p14="http://schemas.microsoft.com/office/powerpoint/2010/main" val="654359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from controlled organizations</a:t>
            </a:r>
          </a:p>
        </p:txBody>
      </p:sp>
      <p:sp>
        <p:nvSpPr>
          <p:cNvPr id="187395" name="Rectangle 3"/>
          <p:cNvSpPr>
            <a:spLocks noGrp="1" noChangeArrowheads="1"/>
          </p:cNvSpPr>
          <p:nvPr>
            <p:ph idx="1"/>
          </p:nvPr>
        </p:nvSpPr>
        <p:spPr/>
        <p:txBody>
          <a:bodyPr/>
          <a:lstStyle/>
          <a:p>
            <a:r>
              <a:rPr lang="en-US" sz="1800" dirty="0"/>
              <a:t>Generally, passive income (interest, annuities, royalties and rents) is excluded from UBI. </a:t>
            </a:r>
          </a:p>
          <a:p>
            <a:r>
              <a:rPr lang="en-US" sz="1800" dirty="0"/>
              <a:t>Exception under IRC §512(b)(13) for qualified specified payments </a:t>
            </a:r>
            <a:br>
              <a:rPr lang="en-US" sz="1800" dirty="0"/>
            </a:br>
            <a:r>
              <a:rPr lang="en-US" sz="1800" dirty="0"/>
              <a:t>(if met, then the income is UBI):</a:t>
            </a:r>
          </a:p>
          <a:p>
            <a:pPr lvl="1"/>
            <a:r>
              <a:rPr lang="en-US" sz="1600" dirty="0"/>
              <a:t>Interest, annuities, royalties and rents (net of any directly connected deductions) received or accrued by a controlling entity from a controlled entity.</a:t>
            </a:r>
          </a:p>
          <a:p>
            <a:pPr lvl="1"/>
            <a:r>
              <a:rPr lang="en-US" sz="1600" dirty="0"/>
              <a:t>To the extent the payment reduces the net unrelated income of the controlled entity (or increases net unrelated loss):</a:t>
            </a:r>
          </a:p>
          <a:p>
            <a:pPr lvl="2"/>
            <a:r>
              <a:rPr lang="en-US" sz="1400" dirty="0"/>
              <a:t>Net unrelated income for an exempt organization is its UBI.</a:t>
            </a:r>
          </a:p>
          <a:p>
            <a:pPr lvl="2"/>
            <a:r>
              <a:rPr lang="en-US" sz="1400" dirty="0"/>
              <a:t>For a non-EO entity, the portion of its taxable income that would be UBI if the taxable entity were exempt and had the same purposes as the controlling organization.</a:t>
            </a:r>
          </a:p>
          <a:p>
            <a:pPr lvl="1"/>
            <a:r>
              <a:rPr lang="en-US" sz="1600" dirty="0"/>
              <a:t>Control generally means more than 50% ownership by vote or value, and attribution rules of IRC §318 apply.</a:t>
            </a:r>
          </a:p>
        </p:txBody>
      </p:sp>
    </p:spTree>
    <p:extLst>
      <p:ext uri="{BB962C8B-B14F-4D97-AF65-F5344CB8AC3E}">
        <p14:creationId xmlns:p14="http://schemas.microsoft.com/office/powerpoint/2010/main" val="1001601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Gains or losses from dispositions of property </a:t>
            </a:r>
            <a:r>
              <a:rPr lang="en-US" sz="2400" dirty="0"/>
              <a:t>—</a:t>
            </a:r>
            <a:r>
              <a:rPr lang="en-US" dirty="0"/>
              <a:t> </a:t>
            </a:r>
            <a:br>
              <a:rPr lang="en-US" dirty="0"/>
            </a:br>
            <a:r>
              <a:rPr lang="en-US" dirty="0"/>
              <a:t>IRC §512(b)(5)</a:t>
            </a:r>
          </a:p>
        </p:txBody>
      </p:sp>
      <p:sp>
        <p:nvSpPr>
          <p:cNvPr id="188419" name="Rectangle 3"/>
          <p:cNvSpPr>
            <a:spLocks noGrp="1" noChangeArrowheads="1"/>
          </p:cNvSpPr>
          <p:nvPr>
            <p:ph idx="1"/>
          </p:nvPr>
        </p:nvSpPr>
        <p:spPr/>
        <p:txBody>
          <a:bodyPr/>
          <a:lstStyle/>
          <a:p>
            <a:r>
              <a:rPr lang="en-US" sz="1800" dirty="0"/>
              <a:t>General rule: Gains or losses from the sale, exchange or other disposition of property do not constitute UBI.</a:t>
            </a:r>
          </a:p>
          <a:p>
            <a:pPr lvl="1"/>
            <a:r>
              <a:rPr lang="en-US" sz="1600" dirty="0"/>
              <a:t>Exceptions: </a:t>
            </a:r>
          </a:p>
          <a:p>
            <a:pPr lvl="2"/>
            <a:r>
              <a:rPr lang="en-US" sz="1400" dirty="0"/>
              <a:t>Stock in trade or other property of a kind that would properly be includible in inventory if on hand at the end of the tax year </a:t>
            </a:r>
          </a:p>
          <a:p>
            <a:pPr lvl="2"/>
            <a:r>
              <a:rPr lang="en-US" sz="1400" dirty="0"/>
              <a:t>Property held primarily for sale to customers in the ordinary course of the trade or business</a:t>
            </a:r>
          </a:p>
          <a:p>
            <a:r>
              <a:rPr lang="en-US" sz="1800" dirty="0"/>
              <a:t>If gain or loss is derived from the sale or other disposition of debt-financed property, it is included in UBI to the extent provided in section 514.</a:t>
            </a:r>
          </a:p>
          <a:p>
            <a:r>
              <a:rPr lang="en-US" sz="1800" dirty="0"/>
              <a:t>Depreciation recapture provisions of §§1245 and 1250 may apply and treat certain recapture amounts as UBI.</a:t>
            </a:r>
          </a:p>
        </p:txBody>
      </p:sp>
    </p:spTree>
    <p:extLst>
      <p:ext uri="{BB962C8B-B14F-4D97-AF65-F5344CB8AC3E}">
        <p14:creationId xmlns:p14="http://schemas.microsoft.com/office/powerpoint/2010/main" val="4138585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activities</a:t>
            </a:r>
          </a:p>
        </p:txBody>
      </p:sp>
      <p:sp>
        <p:nvSpPr>
          <p:cNvPr id="189443" name="Rectangle 3"/>
          <p:cNvSpPr>
            <a:spLocks noGrp="1" noChangeArrowheads="1"/>
          </p:cNvSpPr>
          <p:nvPr>
            <p:ph idx="1"/>
          </p:nvPr>
        </p:nvSpPr>
        <p:spPr/>
        <p:txBody>
          <a:bodyPr/>
          <a:lstStyle/>
          <a:p>
            <a:r>
              <a:rPr lang="en-US" altLang="en-US" sz="1800" dirty="0"/>
              <a:t>General rule: Income from research activities is excluded in computing UBI if the research is performed:</a:t>
            </a:r>
          </a:p>
          <a:p>
            <a:pPr lvl="1"/>
            <a:r>
              <a:rPr lang="en-US" altLang="en-US" sz="1600" dirty="0"/>
              <a:t>For the United States, or any of its agencies or instrumentalities, or any state or political subdivision thereof (IRC §512(b)(7)).</a:t>
            </a:r>
          </a:p>
          <a:p>
            <a:pPr lvl="1"/>
            <a:r>
              <a:rPr lang="en-US" altLang="en-US" sz="1600" dirty="0"/>
              <a:t>For any person by a college, university or hospital (IRC §512(b)(8)).</a:t>
            </a:r>
          </a:p>
          <a:p>
            <a:pPr lvl="1"/>
            <a:r>
              <a:rPr lang="en-US" altLang="en-US" sz="1600" dirty="0"/>
              <a:t>For any person by an organization operated primarily for the purpose of carrying on fundamental research. The results of such research must be freely available to the general public. The key consideration with respect to this modification is that the nature of the research is “fundamental” rather than “applied” (IRC §512(b)(9)).</a:t>
            </a:r>
          </a:p>
          <a:p>
            <a:r>
              <a:rPr lang="en-US" altLang="en-US" sz="1800" dirty="0"/>
              <a:t>The term “research” is not defined in the IRC. However, Treasury regulations indicate that research does not include activities of a type ordinarily carried on as an incident to commercial or industrial operations. For example, the ordinary testing or inspection of materials </a:t>
            </a:r>
            <a:r>
              <a:rPr lang="en-US" altLang="en-US" sz="1800" spc="-20" dirty="0"/>
              <a:t>or products, or the designing or construction of equipment or buildings.</a:t>
            </a:r>
            <a:endParaRPr lang="en-US" sz="1800" spc="-20" dirty="0"/>
          </a:p>
        </p:txBody>
      </p:sp>
    </p:spTree>
    <p:extLst>
      <p:ext uri="{BB962C8B-B14F-4D97-AF65-F5344CB8AC3E}">
        <p14:creationId xmlns:p14="http://schemas.microsoft.com/office/powerpoint/2010/main" val="4015090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IRC 512(e) – special rule applicable to S corporations</a:t>
            </a:r>
          </a:p>
        </p:txBody>
      </p:sp>
      <p:sp>
        <p:nvSpPr>
          <p:cNvPr id="192515" name="Rectangle 3"/>
          <p:cNvSpPr>
            <a:spLocks noGrp="1" noChangeArrowheads="1"/>
          </p:cNvSpPr>
          <p:nvPr>
            <p:ph idx="1"/>
          </p:nvPr>
        </p:nvSpPr>
        <p:spPr/>
        <p:txBody>
          <a:bodyPr/>
          <a:lstStyle/>
          <a:p>
            <a:r>
              <a:rPr lang="en-US" sz="1800" dirty="0"/>
              <a:t>General rule: If a §501(c)(3) organization (or trust that is part of a §401(a) qualified plan) holds stock in an S corporation:</a:t>
            </a:r>
          </a:p>
          <a:p>
            <a:pPr lvl="1"/>
            <a:r>
              <a:rPr lang="en-US" sz="1600" dirty="0"/>
              <a:t>Such interest shall be treated as an interest in an unrelated trade or business.</a:t>
            </a:r>
          </a:p>
          <a:p>
            <a:pPr lvl="1"/>
            <a:r>
              <a:rPr lang="en-US" sz="1600" dirty="0"/>
              <a:t>All items of income, loss or deduction, as well as any gain or loss on the disposition of the stock in the S corporation, is treated as unrelated business income.</a:t>
            </a:r>
          </a:p>
        </p:txBody>
      </p:sp>
    </p:spTree>
    <p:extLst>
      <p:ext uri="{BB962C8B-B14F-4D97-AF65-F5344CB8AC3E}">
        <p14:creationId xmlns:p14="http://schemas.microsoft.com/office/powerpoint/2010/main" val="2860657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2429-7A8C-4F80-BDD1-4B7E51840F38}"/>
              </a:ext>
            </a:extLst>
          </p:cNvPr>
          <p:cNvSpPr>
            <a:spLocks noGrp="1"/>
          </p:cNvSpPr>
          <p:nvPr>
            <p:ph type="title"/>
          </p:nvPr>
        </p:nvSpPr>
        <p:spPr/>
        <p:txBody>
          <a:bodyPr/>
          <a:lstStyle/>
          <a:p>
            <a:r>
              <a:rPr lang="en-US" dirty="0"/>
              <a:t>Polling question 2</a:t>
            </a:r>
          </a:p>
        </p:txBody>
      </p:sp>
      <p:sp>
        <p:nvSpPr>
          <p:cNvPr id="3" name="Content Placeholder 2">
            <a:extLst>
              <a:ext uri="{FF2B5EF4-FFF2-40B4-BE49-F238E27FC236}">
                <a16:creationId xmlns:a16="http://schemas.microsoft.com/office/drawing/2014/main" id="{DC9A50F8-402B-48A5-BE6A-E356E5B3521D}"/>
              </a:ext>
            </a:extLst>
          </p:cNvPr>
          <p:cNvSpPr>
            <a:spLocks noGrp="1"/>
          </p:cNvSpPr>
          <p:nvPr>
            <p:ph idx="1"/>
          </p:nvPr>
        </p:nvSpPr>
        <p:spPr/>
        <p:txBody>
          <a:bodyPr/>
          <a:lstStyle/>
          <a:p>
            <a:pPr marL="0" indent="0">
              <a:buNone/>
            </a:pPr>
            <a:r>
              <a:rPr lang="en-US" sz="1800" dirty="0"/>
              <a:t>Which of the following statements is true?</a:t>
            </a:r>
          </a:p>
          <a:p>
            <a:pPr marL="0" indent="0">
              <a:buNone/>
            </a:pPr>
            <a:endParaRPr lang="en-US" sz="1800" dirty="0"/>
          </a:p>
          <a:p>
            <a:pPr marL="457200" indent="-457200">
              <a:buFont typeface="+mj-lt"/>
              <a:buAutoNum type="alphaUcPeriod"/>
            </a:pPr>
            <a:r>
              <a:rPr lang="en-US" sz="1800" dirty="0"/>
              <a:t>Lab services performed for both patients and non-patients are generally considered UBI.</a:t>
            </a:r>
          </a:p>
          <a:p>
            <a:pPr marL="457200" indent="-457200">
              <a:buFont typeface="+mj-lt"/>
              <a:buAutoNum type="alphaUcPeriod"/>
            </a:pPr>
            <a:r>
              <a:rPr lang="en-US" sz="1800" dirty="0"/>
              <a:t>Lab services performed for both patients and non-patients are generally NOT considered UBI.</a:t>
            </a:r>
          </a:p>
          <a:p>
            <a:pPr marL="457200" indent="-457200">
              <a:buFont typeface="+mj-lt"/>
              <a:buAutoNum type="alphaUcPeriod"/>
            </a:pPr>
            <a:r>
              <a:rPr lang="en-US" sz="1800" dirty="0"/>
              <a:t>Lab services performed for patients are generally NOT considered UBI, and lab services performed for non-patients are generally considered UBI.</a:t>
            </a:r>
          </a:p>
          <a:p>
            <a:pPr marL="457200" indent="-457200">
              <a:buFont typeface="+mj-lt"/>
              <a:buAutoNum type="alphaUcPeriod"/>
            </a:pPr>
            <a:r>
              <a:rPr lang="en-US" sz="1800" dirty="0"/>
              <a:t>Lab services performed for patients are generally considered UBI, and lab services performed for non-patients are generally NOT considered UBI.</a:t>
            </a:r>
          </a:p>
          <a:p>
            <a:pPr lvl="1"/>
            <a:endParaRPr lang="en-US" sz="1600" dirty="0"/>
          </a:p>
        </p:txBody>
      </p:sp>
    </p:spTree>
    <p:extLst>
      <p:ext uri="{BB962C8B-B14F-4D97-AF65-F5344CB8AC3E}">
        <p14:creationId xmlns:p14="http://schemas.microsoft.com/office/powerpoint/2010/main" val="409087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10EB6D-CC5B-48E1-BB66-827A505B4DFB}"/>
              </a:ext>
            </a:extLst>
          </p:cNvPr>
          <p:cNvGraphicFramePr>
            <a:graphicFrameLocks noChangeAspect="1"/>
          </p:cNvGraphicFramePr>
          <p:nvPr>
            <p:custDataLst>
              <p:tags r:id="rId1"/>
            </p:custDataLst>
            <p:extLst>
              <p:ext uri="{D42A27DB-BD31-4B8C-83A1-F6EECF244321}">
                <p14:modId xmlns:p14="http://schemas.microsoft.com/office/powerpoint/2010/main" val="649711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3" name="Object 2" hidden="1">
                        <a:extLst>
                          <a:ext uri="{FF2B5EF4-FFF2-40B4-BE49-F238E27FC236}">
                            <a16:creationId xmlns:a16="http://schemas.microsoft.com/office/drawing/2014/main" id="{E110EB6D-CC5B-48E1-BB66-827A505B4D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Presenters</a:t>
            </a:r>
            <a:endParaRPr lang="en-GB" dirty="0"/>
          </a:p>
        </p:txBody>
      </p:sp>
      <p:sp>
        <p:nvSpPr>
          <p:cNvPr id="8" name="Content Placeholder 6">
            <a:extLst>
              <a:ext uri="{FF2B5EF4-FFF2-40B4-BE49-F238E27FC236}">
                <a16:creationId xmlns:a16="http://schemas.microsoft.com/office/drawing/2014/main" id="{404DCC55-1F88-4A04-A828-E453EDD86D6E}"/>
              </a:ext>
            </a:extLst>
          </p:cNvPr>
          <p:cNvSpPr txBox="1">
            <a:spLocks/>
          </p:cNvSpPr>
          <p:nvPr/>
        </p:nvSpPr>
        <p:spPr>
          <a:xfrm>
            <a:off x="624351" y="1409700"/>
            <a:ext cx="3662515" cy="1585615"/>
          </a:xfrm>
          <a:prstGeom prst="rect">
            <a:avLst/>
          </a:prstGeom>
          <a:ln>
            <a:solidFill>
              <a:schemeClr val="tx2"/>
            </a:solidFill>
          </a:ln>
        </p:spPr>
        <p:txBody>
          <a:bodyPr anchor="ctr" anchorCtr="0"/>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Font typeface="EYInterstate Light" panose="02000506000000020004" pitchFamily="2" charset="0"/>
              <a:buNone/>
            </a:pPr>
            <a:r>
              <a:rPr lang="en-US" b="1" dirty="0">
                <a:solidFill>
                  <a:schemeClr val="tx2"/>
                </a:solidFill>
              </a:rPr>
              <a:t>Justin Lowe</a:t>
            </a:r>
          </a:p>
          <a:p>
            <a:pPr marL="267320" lvl="1" indent="0">
              <a:spcBef>
                <a:spcPts val="0"/>
              </a:spcBef>
              <a:buFont typeface="EYInterstate Light" panose="02000506000000020004" pitchFamily="2" charset="0"/>
              <a:buNone/>
            </a:pPr>
            <a:r>
              <a:rPr lang="en-US" sz="1600" dirty="0"/>
              <a:t>Ernst &amp; Young LLP</a:t>
            </a:r>
          </a:p>
          <a:p>
            <a:pPr marL="267320" lvl="1" indent="0">
              <a:spcBef>
                <a:spcPts val="0"/>
              </a:spcBef>
              <a:buFont typeface="EYInterstate Light" panose="02000506000000020004" pitchFamily="2" charset="0"/>
              <a:buNone/>
            </a:pPr>
            <a:r>
              <a:rPr lang="en-US" sz="1600" dirty="0"/>
              <a:t>Washington, DC</a:t>
            </a:r>
          </a:p>
          <a:p>
            <a:pPr marL="267320" lvl="1" indent="0">
              <a:spcBef>
                <a:spcPts val="0"/>
              </a:spcBef>
              <a:buFont typeface="EYInterstate Light" panose="02000506000000020004" pitchFamily="2" charset="0"/>
              <a:buNone/>
            </a:pPr>
            <a:r>
              <a:rPr lang="en-US" sz="1600" dirty="0"/>
              <a:t>justin.lowe@ey.com</a:t>
            </a:r>
          </a:p>
          <a:p>
            <a:pPr marL="267320" lvl="1" indent="0">
              <a:spcBef>
                <a:spcPts val="0"/>
              </a:spcBef>
              <a:buFont typeface="EYInterstate Light" panose="02000506000000020004" pitchFamily="2" charset="0"/>
              <a:buNone/>
            </a:pPr>
            <a:r>
              <a:rPr lang="en-US" sz="1600" dirty="0"/>
              <a:t>+1 202 327 7392</a:t>
            </a:r>
          </a:p>
        </p:txBody>
      </p:sp>
      <p:sp>
        <p:nvSpPr>
          <p:cNvPr id="9" name="Rectangle 8">
            <a:extLst>
              <a:ext uri="{FF2B5EF4-FFF2-40B4-BE49-F238E27FC236}">
                <a16:creationId xmlns:a16="http://schemas.microsoft.com/office/drawing/2014/main" id="{B52391C2-876D-4B45-9425-6D0F94897E07}"/>
              </a:ext>
            </a:extLst>
          </p:cNvPr>
          <p:cNvSpPr/>
          <p:nvPr/>
        </p:nvSpPr>
        <p:spPr>
          <a:xfrm>
            <a:off x="457201" y="14096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Content Placeholder 6">
            <a:extLst>
              <a:ext uri="{FF2B5EF4-FFF2-40B4-BE49-F238E27FC236}">
                <a16:creationId xmlns:a16="http://schemas.microsoft.com/office/drawing/2014/main" id="{E4B897F9-4373-4505-8380-78CD7C19F8A8}"/>
              </a:ext>
            </a:extLst>
          </p:cNvPr>
          <p:cNvSpPr txBox="1">
            <a:spLocks/>
          </p:cNvSpPr>
          <p:nvPr/>
        </p:nvSpPr>
        <p:spPr>
          <a:xfrm>
            <a:off x="5024284" y="1409700"/>
            <a:ext cx="3662515" cy="1585615"/>
          </a:xfrm>
          <a:prstGeom prst="rect">
            <a:avLst/>
          </a:prstGeom>
          <a:ln>
            <a:solidFill>
              <a:schemeClr val="tx2"/>
            </a:solidFill>
          </a:ln>
        </p:spPr>
        <p:txBody>
          <a:bodyPr vert="horz" lIns="0" tIns="0" rIns="0" bIns="0" rtlCol="0" anchor="ctr" anchorCtr="0">
            <a:noAutofit/>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85750" indent="0">
              <a:buFont typeface="EYInterstate Light" panose="02000506000000020004" pitchFamily="2" charset="0"/>
              <a:buNone/>
            </a:pPr>
            <a:r>
              <a:rPr lang="en-US" b="1" dirty="0">
                <a:solidFill>
                  <a:schemeClr val="tx2"/>
                </a:solidFill>
              </a:rPr>
              <a:t>Joanna Zhong</a:t>
            </a:r>
          </a:p>
          <a:p>
            <a:pPr marL="267320" lvl="1" indent="0">
              <a:spcBef>
                <a:spcPts val="0"/>
              </a:spcBef>
              <a:buFont typeface="EYInterstate Light" panose="02000506000000020004" pitchFamily="2" charset="0"/>
              <a:buNone/>
            </a:pPr>
            <a:r>
              <a:rPr lang="en-US" sz="1600" dirty="0"/>
              <a:t>Ernst &amp; Young LLP</a:t>
            </a:r>
          </a:p>
          <a:p>
            <a:pPr marL="267320" lvl="1" indent="0">
              <a:spcBef>
                <a:spcPts val="0"/>
              </a:spcBef>
              <a:buFont typeface="EYInterstate Light" panose="02000506000000020004" pitchFamily="2" charset="0"/>
              <a:buNone/>
            </a:pPr>
            <a:r>
              <a:rPr lang="en-US" sz="1600" dirty="0"/>
              <a:t>New York, NY</a:t>
            </a:r>
          </a:p>
          <a:p>
            <a:pPr marL="267320" lvl="1" indent="0">
              <a:spcBef>
                <a:spcPts val="0"/>
              </a:spcBef>
              <a:buFont typeface="EYInterstate Light" panose="02000506000000020004" pitchFamily="2" charset="0"/>
              <a:buNone/>
            </a:pPr>
            <a:r>
              <a:rPr lang="en-US" sz="1600" dirty="0"/>
              <a:t>joanna.zhong1@ey.com</a:t>
            </a:r>
          </a:p>
          <a:p>
            <a:pPr marL="267320" lvl="1" indent="0">
              <a:spcBef>
                <a:spcPts val="0"/>
              </a:spcBef>
              <a:buFont typeface="EYInterstate Light" panose="02000506000000020004" pitchFamily="2" charset="0"/>
              <a:buNone/>
            </a:pPr>
            <a:r>
              <a:rPr lang="en-US" sz="1600" dirty="0"/>
              <a:t>+1 212 773 6170</a:t>
            </a:r>
          </a:p>
        </p:txBody>
      </p:sp>
      <p:sp>
        <p:nvSpPr>
          <p:cNvPr id="11" name="Rectangle 10">
            <a:extLst>
              <a:ext uri="{FF2B5EF4-FFF2-40B4-BE49-F238E27FC236}">
                <a16:creationId xmlns:a16="http://schemas.microsoft.com/office/drawing/2014/main" id="{5EB78096-B09F-4FFA-8B59-5325119E2EB1}"/>
              </a:ext>
            </a:extLst>
          </p:cNvPr>
          <p:cNvSpPr/>
          <p:nvPr/>
        </p:nvSpPr>
        <p:spPr>
          <a:xfrm>
            <a:off x="4857134" y="1409699"/>
            <a:ext cx="98322" cy="1585615"/>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1854017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at a table&#10;&#10;Description automatically generated with medium confidence">
            <a:extLst>
              <a:ext uri="{FF2B5EF4-FFF2-40B4-BE49-F238E27FC236}">
                <a16:creationId xmlns:a16="http://schemas.microsoft.com/office/drawing/2014/main" id="{1738C280-B1EF-45D4-B840-F104ACD70B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479"/>
          <a:stretch/>
        </p:blipFill>
        <p:spPr>
          <a:xfrm>
            <a:off x="9525" y="3175"/>
            <a:ext cx="9134476" cy="7120639"/>
          </a:xfrm>
          <a:prstGeom prst="rect">
            <a:avLst/>
          </a:prstGeom>
        </p:spPr>
      </p:pic>
      <p:graphicFrame>
        <p:nvGraphicFramePr>
          <p:cNvPr id="8" name="Object 7" hidden="1">
            <a:extLst>
              <a:ext uri="{FF2B5EF4-FFF2-40B4-BE49-F238E27FC236}">
                <a16:creationId xmlns:a16="http://schemas.microsoft.com/office/drawing/2014/main" id="{AB119BEC-9944-4021-854F-E10BFE1DF9AF}"/>
              </a:ext>
            </a:extLst>
          </p:cNvPr>
          <p:cNvGraphicFramePr>
            <a:graphicFrameLocks noChangeAspect="1"/>
          </p:cNvGraphicFramePr>
          <p:nvPr>
            <p:custDataLst>
              <p:tags r:id="rId1"/>
            </p:custDataLst>
            <p:extLst>
              <p:ext uri="{D42A27DB-BD31-4B8C-83A1-F6EECF244321}">
                <p14:modId xmlns:p14="http://schemas.microsoft.com/office/powerpoint/2010/main" val="1386065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8" name="Object 7" hidden="1">
                        <a:extLst>
                          <a:ext uri="{FF2B5EF4-FFF2-40B4-BE49-F238E27FC236}">
                            <a16:creationId xmlns:a16="http://schemas.microsoft.com/office/drawing/2014/main" id="{AB119BEC-9944-4021-854F-E10BFE1DF9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UBI from debt-financed property</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pic>
        <p:nvPicPr>
          <p:cNvPr id="6" name="Picture 5">
            <a:extLst>
              <a:ext uri="{FF2B5EF4-FFF2-40B4-BE49-F238E27FC236}">
                <a16:creationId xmlns:a16="http://schemas.microsoft.com/office/drawing/2014/main" id="{9804B8F7-15D4-4E86-90DA-A7808478C8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9" name="Slide Number Placeholder 4">
            <a:extLst>
              <a:ext uri="{FF2B5EF4-FFF2-40B4-BE49-F238E27FC236}">
                <a16:creationId xmlns:a16="http://schemas.microsoft.com/office/drawing/2014/main" id="{8AC148CD-774E-4300-8435-2E4923ABA341}"/>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schemeClr val="bg1"/>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928162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IRC section 512(b)(4) and 514 — debt-financed property</a:t>
            </a:r>
          </a:p>
        </p:txBody>
      </p:sp>
      <p:sp>
        <p:nvSpPr>
          <p:cNvPr id="3" name="Content Placeholder 2"/>
          <p:cNvSpPr>
            <a:spLocks noGrp="1"/>
          </p:cNvSpPr>
          <p:nvPr>
            <p:ph idx="1"/>
          </p:nvPr>
        </p:nvSpPr>
        <p:spPr/>
        <p:txBody>
          <a:bodyPr/>
          <a:lstStyle/>
          <a:p>
            <a:pPr>
              <a:spcBef>
                <a:spcPts val="600"/>
              </a:spcBef>
            </a:pPr>
            <a:r>
              <a:rPr lang="en-IN" sz="1800" dirty="0"/>
              <a:t>Income from debt-financed property is taxable in the proportion to which the property is debt-financed.</a:t>
            </a:r>
          </a:p>
          <a:p>
            <a:pPr>
              <a:spcBef>
                <a:spcPts val="600"/>
              </a:spcBef>
            </a:pPr>
            <a:r>
              <a:rPr lang="en-IN" sz="1800" dirty="0"/>
              <a:t>Debt-financed property:</a:t>
            </a:r>
          </a:p>
          <a:p>
            <a:pPr lvl="1">
              <a:spcBef>
                <a:spcPts val="600"/>
              </a:spcBef>
            </a:pPr>
            <a:r>
              <a:rPr lang="en-IN" sz="1600" dirty="0"/>
              <a:t>Usually associated with real property and improvements to real property</a:t>
            </a:r>
          </a:p>
          <a:p>
            <a:pPr lvl="1">
              <a:spcBef>
                <a:spcPts val="600"/>
              </a:spcBef>
            </a:pPr>
            <a:r>
              <a:rPr lang="en-IN" sz="1600" dirty="0"/>
              <a:t>Definition: all property held to produce income with respect to which there is an “acquisition indebtedness” at any time during the tax year</a:t>
            </a:r>
          </a:p>
          <a:p>
            <a:pPr lvl="2">
              <a:spcBef>
                <a:spcPts val="600"/>
              </a:spcBef>
            </a:pPr>
            <a:r>
              <a:rPr lang="en-IN" sz="1400" dirty="0"/>
              <a:t>Examples: rental real estate, tangible personal property and corporate stock</a:t>
            </a:r>
          </a:p>
          <a:p>
            <a:pPr>
              <a:spcBef>
                <a:spcPts val="600"/>
              </a:spcBef>
            </a:pPr>
            <a:r>
              <a:rPr lang="en-IN" sz="1800" dirty="0"/>
              <a:t>Deductions directly connected with the property or its income are allowed in the same proportion.</a:t>
            </a:r>
          </a:p>
          <a:p>
            <a:pPr>
              <a:spcBef>
                <a:spcPts val="600"/>
              </a:spcBef>
            </a:pPr>
            <a:r>
              <a:rPr lang="en-IN" sz="1800" dirty="0"/>
              <a:t>Depreciation must be computed on the straight-line method.</a:t>
            </a:r>
          </a:p>
        </p:txBody>
      </p:sp>
    </p:spTree>
    <p:extLst>
      <p:ext uri="{BB962C8B-B14F-4D97-AF65-F5344CB8AC3E}">
        <p14:creationId xmlns:p14="http://schemas.microsoft.com/office/powerpoint/2010/main" val="2907926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Definition of acquisition indebtedness</a:t>
            </a:r>
          </a:p>
        </p:txBody>
      </p:sp>
      <p:sp>
        <p:nvSpPr>
          <p:cNvPr id="3" name="Content Placeholder 2"/>
          <p:cNvSpPr>
            <a:spLocks noGrp="1"/>
          </p:cNvSpPr>
          <p:nvPr>
            <p:ph idx="1"/>
          </p:nvPr>
        </p:nvSpPr>
        <p:spPr/>
        <p:txBody>
          <a:bodyPr/>
          <a:lstStyle/>
          <a:p>
            <a:r>
              <a:rPr lang="en-IN" sz="1800" dirty="0"/>
              <a:t>The unpaid balance of debt incurred by the organization:</a:t>
            </a:r>
          </a:p>
          <a:p>
            <a:pPr lvl="1"/>
            <a:r>
              <a:rPr lang="en-IN" sz="1600" dirty="0"/>
              <a:t>When acquiring or improving property</a:t>
            </a:r>
          </a:p>
          <a:p>
            <a:pPr lvl="1"/>
            <a:r>
              <a:rPr lang="en-IN" sz="1600" dirty="0"/>
              <a:t>Before acquiring or improving the property if the debt would not have been incurred but for the acquisition or improvement </a:t>
            </a:r>
          </a:p>
          <a:p>
            <a:pPr lvl="1" indent="0">
              <a:buNone/>
            </a:pPr>
            <a:r>
              <a:rPr lang="en-IN" sz="1600" dirty="0"/>
              <a:t>Or</a:t>
            </a:r>
          </a:p>
          <a:p>
            <a:pPr lvl="1"/>
            <a:r>
              <a:rPr lang="en-IN" sz="1600" dirty="0"/>
              <a:t>After acquiring or improving the property, if:</a:t>
            </a:r>
          </a:p>
          <a:p>
            <a:pPr lvl="2"/>
            <a:r>
              <a:rPr lang="en-IN" sz="1400" dirty="0"/>
              <a:t>The debt would not have been incurred but for the acquisition or improvement. </a:t>
            </a:r>
          </a:p>
          <a:p>
            <a:pPr lvl="2"/>
            <a:r>
              <a:rPr lang="en-IN" sz="1400" dirty="0"/>
              <a:t>The incurrence of such debt was reasonably foreseeable when the property was acquired or improved.</a:t>
            </a:r>
          </a:p>
        </p:txBody>
      </p:sp>
    </p:spTree>
    <p:extLst>
      <p:ext uri="{BB962C8B-B14F-4D97-AF65-F5344CB8AC3E}">
        <p14:creationId xmlns:p14="http://schemas.microsoft.com/office/powerpoint/2010/main" val="49181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Acquisition of mortgaged property</a:t>
            </a:r>
          </a:p>
        </p:txBody>
      </p:sp>
      <p:sp>
        <p:nvSpPr>
          <p:cNvPr id="3" name="Content Placeholder 2"/>
          <p:cNvSpPr>
            <a:spLocks noGrp="1"/>
          </p:cNvSpPr>
          <p:nvPr>
            <p:ph idx="1"/>
          </p:nvPr>
        </p:nvSpPr>
        <p:spPr/>
        <p:txBody>
          <a:bodyPr/>
          <a:lstStyle/>
          <a:p>
            <a:r>
              <a:rPr lang="en-IN" sz="1800" dirty="0"/>
              <a:t>General rule: If property is acquired subject to a mortgage, the debt secured by the mortgage is treated as acquisition indebtedness, even if the organization does not assume, or agree to pay, the indebtedness.</a:t>
            </a:r>
          </a:p>
          <a:p>
            <a:r>
              <a:rPr lang="en-IN" sz="1800" dirty="0"/>
              <a:t>Exceptions:</a:t>
            </a:r>
          </a:p>
          <a:p>
            <a:pPr lvl="1"/>
            <a:r>
              <a:rPr lang="en-IN" sz="1600" dirty="0"/>
              <a:t>Where property subject to a mortgage is acquired by </a:t>
            </a:r>
            <a:r>
              <a:rPr lang="en-IN" sz="1600" b="1" dirty="0"/>
              <a:t>bequest</a:t>
            </a:r>
            <a:r>
              <a:rPr lang="en-IN" sz="1600" dirty="0"/>
              <a:t> or </a:t>
            </a:r>
            <a:r>
              <a:rPr lang="en-IN" sz="1600" b="1" dirty="0"/>
              <a:t>devise</a:t>
            </a:r>
            <a:r>
              <a:rPr lang="en-IN" sz="1600" dirty="0"/>
              <a:t>, the debt secured by the mortgage is not treated as acquisition indebtedness during a period of 10 years following the date of the acquisition.</a:t>
            </a:r>
          </a:p>
          <a:p>
            <a:pPr lvl="1"/>
            <a:r>
              <a:rPr lang="en-IN" sz="1600" dirty="0"/>
              <a:t>Where property is acquired by </a:t>
            </a:r>
            <a:r>
              <a:rPr lang="en-IN" sz="1600" b="1" dirty="0"/>
              <a:t>gift</a:t>
            </a:r>
            <a:r>
              <a:rPr lang="en-IN" sz="1600" dirty="0"/>
              <a:t> subject to a mortgage that was placed on the property more than five years before the gift and the property was held by the donor more than five years before the gift, the debt secured by the mortgage is not treated as acquisition indebtedness during a period of 10 years following the date of the gift.</a:t>
            </a:r>
          </a:p>
        </p:txBody>
      </p:sp>
    </p:spTree>
    <p:extLst>
      <p:ext uri="{BB962C8B-B14F-4D97-AF65-F5344CB8AC3E}">
        <p14:creationId xmlns:p14="http://schemas.microsoft.com/office/powerpoint/2010/main" val="2738556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Exceptions to debt-financed property — substantially related</a:t>
            </a:r>
          </a:p>
        </p:txBody>
      </p:sp>
      <p:sp>
        <p:nvSpPr>
          <p:cNvPr id="3" name="Content Placeholder 2"/>
          <p:cNvSpPr>
            <a:spLocks noGrp="1"/>
          </p:cNvSpPr>
          <p:nvPr>
            <p:ph idx="1"/>
          </p:nvPr>
        </p:nvSpPr>
        <p:spPr/>
        <p:txBody>
          <a:bodyPr/>
          <a:lstStyle/>
          <a:p>
            <a:pPr>
              <a:spcBef>
                <a:spcPts val="300"/>
              </a:spcBef>
            </a:pPr>
            <a:r>
              <a:rPr lang="en-IN" sz="1800" dirty="0"/>
              <a:t>Property with a substantially related use: the term “debt-financed property” does not include:</a:t>
            </a:r>
          </a:p>
          <a:p>
            <a:pPr lvl="1">
              <a:spcBef>
                <a:spcPts val="300"/>
              </a:spcBef>
            </a:pPr>
            <a:r>
              <a:rPr lang="en-IN" sz="1600" dirty="0"/>
              <a:t>Any property in which substantially all (at least 85%) of its use is substantially related to organization’s tax-exempt purpose.</a:t>
            </a:r>
          </a:p>
          <a:p>
            <a:pPr lvl="2">
              <a:spcBef>
                <a:spcPts val="300"/>
              </a:spcBef>
            </a:pPr>
            <a:r>
              <a:rPr lang="en-IN" sz="1400" dirty="0"/>
              <a:t>Thus, up to 15% of the use of the property can be unrelated and avoid UBI</a:t>
            </a:r>
          </a:p>
          <a:p>
            <a:pPr lvl="1">
              <a:spcBef>
                <a:spcPts val="300"/>
              </a:spcBef>
            </a:pPr>
            <a:r>
              <a:rPr lang="en-IN" sz="1600" dirty="0"/>
              <a:t>If the foregoing provision does not apply, any property to the extent that the use of the property is substantially related.</a:t>
            </a:r>
          </a:p>
          <a:p>
            <a:pPr>
              <a:spcBef>
                <a:spcPts val="300"/>
              </a:spcBef>
            </a:pPr>
            <a:r>
              <a:rPr lang="en-IN" sz="1800" dirty="0"/>
              <a:t>Examples:</a:t>
            </a:r>
          </a:p>
          <a:p>
            <a:pPr lvl="1">
              <a:spcBef>
                <a:spcPts val="300"/>
              </a:spcBef>
            </a:pPr>
            <a:r>
              <a:rPr lang="en-IN" sz="1600" dirty="0"/>
              <a:t>Hospital constructs a 10-story building with borrowed funds and leases out one floor to an unrelated tenant. Since at least 85% of the building (nine of 10 floors, or 90%) is used by the hospital in carrying out its exempt functions, the rental income will not be subject to the debt-financed property rules.</a:t>
            </a:r>
          </a:p>
          <a:p>
            <a:pPr lvl="1">
              <a:spcBef>
                <a:spcPts val="300"/>
              </a:spcBef>
            </a:pPr>
            <a:r>
              <a:rPr lang="en-IN" sz="1600" dirty="0"/>
              <a:t>If less than 85% of the building is used by the hospital, a portion of the rental income would be UBI (portion attributable to use that is not substantially related to the hospital’s exempt purpose).</a:t>
            </a:r>
          </a:p>
        </p:txBody>
      </p:sp>
    </p:spTree>
    <p:extLst>
      <p:ext uri="{BB962C8B-B14F-4D97-AF65-F5344CB8AC3E}">
        <p14:creationId xmlns:p14="http://schemas.microsoft.com/office/powerpoint/2010/main" val="4156525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Exceptions to debt-financed property — qualified organizations</a:t>
            </a:r>
          </a:p>
        </p:txBody>
      </p:sp>
      <p:sp>
        <p:nvSpPr>
          <p:cNvPr id="3" name="Content Placeholder 2"/>
          <p:cNvSpPr>
            <a:spLocks noGrp="1"/>
          </p:cNvSpPr>
          <p:nvPr>
            <p:ph idx="1"/>
          </p:nvPr>
        </p:nvSpPr>
        <p:spPr/>
        <p:txBody>
          <a:bodyPr/>
          <a:lstStyle/>
          <a:p>
            <a:pPr>
              <a:spcBef>
                <a:spcPts val="300"/>
              </a:spcBef>
            </a:pPr>
            <a:r>
              <a:rPr lang="en-IN" sz="1800" dirty="0"/>
              <a:t>IRC 514(c)(9) generally excludes from “acquisition indebtedness” debt incurred by a “qualified organization” in acquiring or improving real property</a:t>
            </a:r>
          </a:p>
          <a:p>
            <a:pPr>
              <a:spcBef>
                <a:spcPts val="300"/>
              </a:spcBef>
            </a:pPr>
            <a:r>
              <a:rPr lang="en-IN" sz="1800" dirty="0"/>
              <a:t>Qualified organizations include:</a:t>
            </a:r>
          </a:p>
          <a:p>
            <a:pPr lvl="1">
              <a:spcBef>
                <a:spcPts val="300"/>
              </a:spcBef>
            </a:pPr>
            <a:r>
              <a:rPr lang="en-IN" sz="1600" dirty="0"/>
              <a:t>IRC 170(b)(1)(a)(ii) educational organizations with regular faculty, curriculum and students (e.g., schools)</a:t>
            </a:r>
          </a:p>
          <a:p>
            <a:pPr lvl="1">
              <a:spcBef>
                <a:spcPts val="300"/>
              </a:spcBef>
            </a:pPr>
            <a:r>
              <a:rPr lang="en-IN" sz="1600" dirty="0"/>
              <a:t>IRC 401 qualified trusts</a:t>
            </a:r>
          </a:p>
          <a:p>
            <a:pPr lvl="1">
              <a:spcBef>
                <a:spcPts val="300"/>
              </a:spcBef>
            </a:pPr>
            <a:r>
              <a:rPr lang="en-IN" sz="1600" dirty="0"/>
              <a:t>IRC 501(c)(25) title holding companies</a:t>
            </a:r>
          </a:p>
          <a:p>
            <a:pPr lvl="1">
              <a:spcBef>
                <a:spcPts val="300"/>
              </a:spcBef>
            </a:pPr>
            <a:r>
              <a:rPr lang="en-IN" sz="1600" dirty="0"/>
              <a:t>IRC 403(b)(9) retirement accounts</a:t>
            </a:r>
          </a:p>
          <a:p>
            <a:pPr>
              <a:spcBef>
                <a:spcPts val="300"/>
              </a:spcBef>
            </a:pPr>
            <a:r>
              <a:rPr lang="en-IN" sz="1800" dirty="0"/>
              <a:t>Special rules apply for property held through partnerships</a:t>
            </a:r>
          </a:p>
          <a:p>
            <a:pPr>
              <a:spcBef>
                <a:spcPts val="300"/>
              </a:spcBef>
            </a:pPr>
            <a:r>
              <a:rPr lang="en-IN" sz="1800" dirty="0"/>
              <a:t>This exclusion doesn’t apply to transactions where:</a:t>
            </a:r>
          </a:p>
          <a:p>
            <a:pPr lvl="1">
              <a:spcBef>
                <a:spcPts val="300"/>
              </a:spcBef>
            </a:pPr>
            <a:r>
              <a:rPr lang="en-IN" sz="1600" dirty="0"/>
              <a:t>The price isn’t fixed as of the date of acquisition/improvement</a:t>
            </a:r>
          </a:p>
          <a:p>
            <a:pPr lvl="1">
              <a:spcBef>
                <a:spcPts val="300"/>
              </a:spcBef>
            </a:pPr>
            <a:r>
              <a:rPr lang="en-IN" sz="1600" dirty="0"/>
              <a:t>The indebtedness is dependent on the revenue, income or profits derived from the real property</a:t>
            </a:r>
          </a:p>
          <a:p>
            <a:pPr lvl="1">
              <a:spcBef>
                <a:spcPts val="300"/>
              </a:spcBef>
            </a:pPr>
            <a:r>
              <a:rPr lang="en-IN" sz="1600" dirty="0"/>
              <a:t>There are related transactions (leasing, financing, etc.) between the qualified organization and the seller</a:t>
            </a:r>
          </a:p>
        </p:txBody>
      </p:sp>
    </p:spTree>
    <p:extLst>
      <p:ext uri="{BB962C8B-B14F-4D97-AF65-F5344CB8AC3E}">
        <p14:creationId xmlns:p14="http://schemas.microsoft.com/office/powerpoint/2010/main" val="2985076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Exceptions to debt-financed property — qualified organizations</a:t>
            </a:r>
          </a:p>
        </p:txBody>
      </p:sp>
      <p:sp>
        <p:nvSpPr>
          <p:cNvPr id="3" name="Content Placeholder 2"/>
          <p:cNvSpPr>
            <a:spLocks noGrp="1"/>
          </p:cNvSpPr>
          <p:nvPr>
            <p:ph idx="1"/>
          </p:nvPr>
        </p:nvSpPr>
        <p:spPr/>
        <p:txBody>
          <a:bodyPr/>
          <a:lstStyle/>
          <a:p>
            <a:pPr>
              <a:spcBef>
                <a:spcPts val="300"/>
              </a:spcBef>
            </a:pPr>
            <a:r>
              <a:rPr lang="en-IN" sz="1800" dirty="0"/>
              <a:t>Special rules apply for property held through partnerships. Property held through a partnership does not qualify for the exclusion unless:</a:t>
            </a:r>
          </a:p>
          <a:p>
            <a:pPr lvl="1">
              <a:spcBef>
                <a:spcPts val="300"/>
              </a:spcBef>
            </a:pPr>
            <a:r>
              <a:rPr lang="en-IN" sz="1400" dirty="0"/>
              <a:t>All of the partners are qualified organizations.</a:t>
            </a:r>
          </a:p>
          <a:p>
            <a:pPr marL="267320" lvl="1" indent="0">
              <a:spcBef>
                <a:spcPts val="300"/>
              </a:spcBef>
              <a:buNone/>
            </a:pPr>
            <a:r>
              <a:rPr lang="en-IN" sz="1400" dirty="0"/>
              <a:t> Or</a:t>
            </a:r>
          </a:p>
          <a:p>
            <a:pPr lvl="1">
              <a:spcBef>
                <a:spcPts val="300"/>
              </a:spcBef>
            </a:pPr>
            <a:r>
              <a:rPr lang="en-IN" sz="1400" dirty="0"/>
              <a:t>The partnership complies with various specific allocation rules designed to limit the transfer of tax benefits from tax-exempt to taxable partners.</a:t>
            </a:r>
          </a:p>
          <a:p>
            <a:pPr>
              <a:spcBef>
                <a:spcPts val="300"/>
              </a:spcBef>
            </a:pPr>
            <a:r>
              <a:rPr lang="en-IN" sz="1800" dirty="0"/>
              <a:t>The qualified organization exclusion doesn’t apply to transactions where:</a:t>
            </a:r>
          </a:p>
          <a:p>
            <a:pPr lvl="1">
              <a:spcBef>
                <a:spcPts val="300"/>
              </a:spcBef>
            </a:pPr>
            <a:r>
              <a:rPr lang="en-IN" sz="1600" dirty="0"/>
              <a:t>The price isn’t fixed as of the date of acquisition/improvement.</a:t>
            </a:r>
          </a:p>
          <a:p>
            <a:pPr lvl="1">
              <a:spcBef>
                <a:spcPts val="300"/>
              </a:spcBef>
            </a:pPr>
            <a:r>
              <a:rPr lang="en-IN" sz="1600" dirty="0"/>
              <a:t>The indebtedness is dependent on the revenue, income or profits derived from the real property.</a:t>
            </a:r>
          </a:p>
          <a:p>
            <a:pPr lvl="1">
              <a:spcBef>
                <a:spcPts val="300"/>
              </a:spcBef>
            </a:pPr>
            <a:r>
              <a:rPr lang="en-IN" sz="1600" dirty="0"/>
              <a:t>There are related transactions (leasing, financing, etc.) between the qualified organization and the seller.</a:t>
            </a:r>
          </a:p>
        </p:txBody>
      </p:sp>
    </p:spTree>
    <p:extLst>
      <p:ext uri="{BB962C8B-B14F-4D97-AF65-F5344CB8AC3E}">
        <p14:creationId xmlns:p14="http://schemas.microsoft.com/office/powerpoint/2010/main" val="2117163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Exceptions to debt-financed property — neighborhood land</a:t>
            </a:r>
          </a:p>
        </p:txBody>
      </p:sp>
      <p:sp>
        <p:nvSpPr>
          <p:cNvPr id="3" name="Content Placeholder 2"/>
          <p:cNvSpPr>
            <a:spLocks noGrp="1"/>
          </p:cNvSpPr>
          <p:nvPr>
            <p:ph idx="1"/>
          </p:nvPr>
        </p:nvSpPr>
        <p:spPr/>
        <p:txBody>
          <a:bodyPr/>
          <a:lstStyle/>
          <a:p>
            <a:r>
              <a:rPr lang="en-IN" sz="1800" b="1" dirty="0"/>
              <a:t>Neighborhood land exclusion</a:t>
            </a:r>
            <a:r>
              <a:rPr lang="en-IN" sz="1800" dirty="0"/>
              <a:t>: Revenue derived from the exploitation of land acquired by a tax-exempt organization that it intends to use for exempt purposes in the future may be exempt from taxation, even if the acquisition is debt-financed, if a couple of requirements are satisfied:</a:t>
            </a:r>
          </a:p>
          <a:p>
            <a:pPr lvl="1"/>
            <a:r>
              <a:rPr lang="en-IN" sz="1600" dirty="0"/>
              <a:t>The land must be acquired with an intent to put it to a related use within 10 years, and the organization must not abandon the intended use. </a:t>
            </a:r>
          </a:p>
          <a:p>
            <a:pPr lvl="1"/>
            <a:r>
              <a:rPr lang="en-IN" sz="1600" dirty="0"/>
              <a:t>The land must be in the neighborhood of other property used by the organization for a related use.</a:t>
            </a:r>
          </a:p>
        </p:txBody>
      </p:sp>
    </p:spTree>
    <p:extLst>
      <p:ext uri="{BB962C8B-B14F-4D97-AF65-F5344CB8AC3E}">
        <p14:creationId xmlns:p14="http://schemas.microsoft.com/office/powerpoint/2010/main" val="53893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Disposition of IRC §514 property</a:t>
            </a:r>
          </a:p>
        </p:txBody>
      </p:sp>
      <p:sp>
        <p:nvSpPr>
          <p:cNvPr id="3" name="Content Placeholder 2"/>
          <p:cNvSpPr>
            <a:spLocks noGrp="1"/>
          </p:cNvSpPr>
          <p:nvPr>
            <p:ph idx="1"/>
          </p:nvPr>
        </p:nvSpPr>
        <p:spPr/>
        <p:txBody>
          <a:bodyPr/>
          <a:lstStyle/>
          <a:p>
            <a:r>
              <a:rPr lang="en-IN" sz="1800" dirty="0"/>
              <a:t>IRC §512(b)(5) normally exempts gains or losses realized from the sale or exchange of property other than inventory and property held for sale in the ordinary course of business.</a:t>
            </a:r>
          </a:p>
          <a:p>
            <a:r>
              <a:rPr lang="en-IN" sz="1800" dirty="0"/>
              <a:t>However, the gain or loss from the sale of debt-financed property is generally UBI under IRC §514.</a:t>
            </a:r>
          </a:p>
        </p:txBody>
      </p:sp>
    </p:spTree>
    <p:extLst>
      <p:ext uri="{BB962C8B-B14F-4D97-AF65-F5344CB8AC3E}">
        <p14:creationId xmlns:p14="http://schemas.microsoft.com/office/powerpoint/2010/main" val="130970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Disposition of IRC §514 property (cont’d)</a:t>
            </a:r>
          </a:p>
        </p:txBody>
      </p:sp>
      <p:sp>
        <p:nvSpPr>
          <p:cNvPr id="3" name="Content Placeholder 2"/>
          <p:cNvSpPr>
            <a:spLocks noGrp="1"/>
          </p:cNvSpPr>
          <p:nvPr>
            <p:ph idx="1"/>
          </p:nvPr>
        </p:nvSpPr>
        <p:spPr/>
        <p:txBody>
          <a:bodyPr/>
          <a:lstStyle/>
          <a:p>
            <a:r>
              <a:rPr lang="en-IN" sz="1800" dirty="0"/>
              <a:t>Average acquisition indebtedness is calculated differently in the case of a </a:t>
            </a:r>
            <a:r>
              <a:rPr lang="en-IN" sz="1800" b="1" dirty="0"/>
              <a:t>disposition</a:t>
            </a:r>
            <a:r>
              <a:rPr lang="en-IN" sz="1800" dirty="0"/>
              <a:t>:</a:t>
            </a:r>
          </a:p>
          <a:p>
            <a:pPr lvl="1"/>
            <a:r>
              <a:rPr lang="en-IN" sz="1600" dirty="0"/>
              <a:t>The </a:t>
            </a:r>
            <a:r>
              <a:rPr lang="en-IN" sz="1600" b="1" dirty="0"/>
              <a:t>highest amount of acquisition indebtedness with respect to such property during the 12-month period ending with the date of the disposition</a:t>
            </a:r>
          </a:p>
          <a:p>
            <a:pPr lvl="1"/>
            <a:r>
              <a:rPr lang="en-IN" sz="1600" dirty="0"/>
              <a:t>Compared to income generated from debt-financed property:</a:t>
            </a:r>
          </a:p>
          <a:p>
            <a:pPr lvl="2"/>
            <a:r>
              <a:rPr lang="en-IN" sz="1400" dirty="0"/>
              <a:t>Average acquisition indebtedness is computed by:</a:t>
            </a:r>
          </a:p>
          <a:p>
            <a:pPr lvl="3"/>
            <a:r>
              <a:rPr lang="en-IN" sz="1200" dirty="0"/>
              <a:t>Determining outstanding debt on the earliest day of each calendar month during the tax year the property is held</a:t>
            </a:r>
          </a:p>
          <a:p>
            <a:pPr lvl="3"/>
            <a:r>
              <a:rPr lang="en-IN" sz="1200" dirty="0"/>
              <a:t>Adding these amounts together, then</a:t>
            </a:r>
          </a:p>
          <a:p>
            <a:pPr lvl="3"/>
            <a:r>
              <a:rPr lang="en-IN" sz="1200" dirty="0"/>
              <a:t>Dividing the sum by the total number of months during the taxable year the organization held the property (partial months treated as full months)</a:t>
            </a:r>
          </a:p>
          <a:p>
            <a:pPr lvl="1"/>
            <a:r>
              <a:rPr lang="en-IN" sz="1600" dirty="0"/>
              <a:t>So, an EO cannot avoid IRC §514 by paying off debt immediately prior to disposition.</a:t>
            </a:r>
          </a:p>
        </p:txBody>
      </p:sp>
    </p:spTree>
    <p:extLst>
      <p:ext uri="{BB962C8B-B14F-4D97-AF65-F5344CB8AC3E}">
        <p14:creationId xmlns:p14="http://schemas.microsoft.com/office/powerpoint/2010/main" val="292923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8A8C-FB5E-4898-A46C-48698155F45C}"/>
              </a:ext>
            </a:extLst>
          </p:cNvPr>
          <p:cNvSpPr>
            <a:spLocks noGrp="1"/>
          </p:cNvSpPr>
          <p:nvPr>
            <p:ph type="title"/>
          </p:nvPr>
        </p:nvSpPr>
        <p:spPr/>
        <p:txBody>
          <a:bodyPr/>
          <a:lstStyle/>
          <a:p>
            <a:r>
              <a:rPr lang="en-US" dirty="0"/>
              <a:t>Learning objectives</a:t>
            </a:r>
          </a:p>
        </p:txBody>
      </p:sp>
      <p:sp>
        <p:nvSpPr>
          <p:cNvPr id="3" name="Slide Number Placeholder 2">
            <a:extLst>
              <a:ext uri="{FF2B5EF4-FFF2-40B4-BE49-F238E27FC236}">
                <a16:creationId xmlns:a16="http://schemas.microsoft.com/office/drawing/2014/main" id="{EF4F0067-4CA8-4D2C-99BC-677E5DECA6F0}"/>
              </a:ext>
            </a:extLst>
          </p:cNvPr>
          <p:cNvSpPr>
            <a:spLocks noGrp="1"/>
          </p:cNvSpPr>
          <p:nvPr>
            <p:ph type="sldNum" sz="quarter" idx="12"/>
          </p:nvPr>
        </p:nvSpPr>
        <p:spPr/>
        <p:txBody>
          <a:bodyPr/>
          <a:lstStyle/>
          <a:p>
            <a:r>
              <a:rPr lang="en-GB"/>
              <a:t>Page </a:t>
            </a:r>
            <a:fld id="{F1BC30E3-FFE5-4B91-AA19-87A149EBB9EE}" type="slidenum">
              <a:rPr smtClean="0"/>
              <a:pPr/>
              <a:t>3</a:t>
            </a:fld>
            <a:endParaRPr dirty="0"/>
          </a:p>
        </p:txBody>
      </p:sp>
      <p:sp>
        <p:nvSpPr>
          <p:cNvPr id="4" name="Content Placeholder 3">
            <a:extLst>
              <a:ext uri="{FF2B5EF4-FFF2-40B4-BE49-F238E27FC236}">
                <a16:creationId xmlns:a16="http://schemas.microsoft.com/office/drawing/2014/main" id="{298B680B-B8F6-46B0-B73D-47F9AED40FAC}"/>
              </a:ext>
            </a:extLst>
          </p:cNvPr>
          <p:cNvSpPr>
            <a:spLocks noGrp="1"/>
          </p:cNvSpPr>
          <p:nvPr>
            <p:ph idx="1"/>
          </p:nvPr>
        </p:nvSpPr>
        <p:spPr/>
        <p:txBody>
          <a:bodyPr/>
          <a:lstStyle/>
          <a:p>
            <a:r>
              <a:rPr lang="en-US" sz="1800" dirty="0"/>
              <a:t>Recognize unrelated business income (UBI) and the activities that generate UBI</a:t>
            </a:r>
          </a:p>
          <a:p>
            <a:r>
              <a:rPr lang="en-US" sz="1800" dirty="0"/>
              <a:t>Identify exclusions and modifications to UBI</a:t>
            </a:r>
          </a:p>
          <a:p>
            <a:r>
              <a:rPr lang="en-US" sz="1800" dirty="0"/>
              <a:t>Recognize how to calculate UBI</a:t>
            </a:r>
          </a:p>
          <a:p>
            <a:r>
              <a:rPr lang="en-US" sz="1800" dirty="0"/>
              <a:t>Identify how to report UBI on the Form 990-T</a:t>
            </a:r>
          </a:p>
          <a:p>
            <a:r>
              <a:rPr lang="en-US" sz="1800" dirty="0"/>
              <a:t>We will launch at least 3 polls per CPE credit; participants must attend the full session and participants must answer at least 3 polls per CPE credit to receive full credit</a:t>
            </a:r>
          </a:p>
        </p:txBody>
      </p:sp>
    </p:spTree>
    <p:extLst>
      <p:ext uri="{BB962C8B-B14F-4D97-AF65-F5344CB8AC3E}">
        <p14:creationId xmlns:p14="http://schemas.microsoft.com/office/powerpoint/2010/main" val="3733150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FDA0-7FC7-4C44-A029-5EE477E78BD6}"/>
              </a:ext>
            </a:extLst>
          </p:cNvPr>
          <p:cNvSpPr>
            <a:spLocks noGrp="1"/>
          </p:cNvSpPr>
          <p:nvPr>
            <p:ph type="title"/>
          </p:nvPr>
        </p:nvSpPr>
        <p:spPr/>
        <p:txBody>
          <a:bodyPr/>
          <a:lstStyle/>
          <a:p>
            <a:r>
              <a:rPr lang="en-US" dirty="0"/>
              <a:t>Polling question 3</a:t>
            </a:r>
          </a:p>
        </p:txBody>
      </p:sp>
      <p:sp>
        <p:nvSpPr>
          <p:cNvPr id="3" name="Content Placeholder 2">
            <a:extLst>
              <a:ext uri="{FF2B5EF4-FFF2-40B4-BE49-F238E27FC236}">
                <a16:creationId xmlns:a16="http://schemas.microsoft.com/office/drawing/2014/main" id="{6E252EF3-31EA-4246-8E28-002EBED2F6CF}"/>
              </a:ext>
            </a:extLst>
          </p:cNvPr>
          <p:cNvSpPr>
            <a:spLocks noGrp="1"/>
          </p:cNvSpPr>
          <p:nvPr>
            <p:ph idx="1"/>
          </p:nvPr>
        </p:nvSpPr>
        <p:spPr/>
        <p:txBody>
          <a:bodyPr/>
          <a:lstStyle/>
          <a:p>
            <a:pPr marL="0" indent="0">
              <a:buNone/>
            </a:pPr>
            <a:r>
              <a:rPr lang="en-US" sz="1800" dirty="0"/>
              <a:t>Dividends from a controlled for-profit entity to a controlling tax-exempt entity are treated as UBI under IRC 512(b)(13).</a:t>
            </a:r>
          </a:p>
          <a:p>
            <a:endParaRPr lang="en-US" sz="1800" dirty="0"/>
          </a:p>
          <a:p>
            <a:pPr marL="457200" indent="-457200">
              <a:buFont typeface="+mj-lt"/>
              <a:buAutoNum type="alphaUcPeriod"/>
            </a:pPr>
            <a:r>
              <a:rPr lang="en-US" sz="1800" dirty="0"/>
              <a:t>True</a:t>
            </a:r>
          </a:p>
          <a:p>
            <a:pPr marL="457200" indent="-457200">
              <a:buFont typeface="+mj-lt"/>
              <a:buAutoNum type="alphaUcPeriod"/>
            </a:pPr>
            <a:r>
              <a:rPr lang="en-US" sz="1800" dirty="0"/>
              <a:t>False</a:t>
            </a:r>
          </a:p>
        </p:txBody>
      </p:sp>
    </p:spTree>
    <p:extLst>
      <p:ext uri="{BB962C8B-B14F-4D97-AF65-F5344CB8AC3E}">
        <p14:creationId xmlns:p14="http://schemas.microsoft.com/office/powerpoint/2010/main" val="3956307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676F4F-3500-4695-BA4C-01C017A1AF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176" y="-5011"/>
            <a:ext cx="9144001" cy="6861424"/>
          </a:xfrm>
          <a:prstGeom prst="rect">
            <a:avLst/>
          </a:prstGeom>
        </p:spPr>
      </p:pic>
      <p:graphicFrame>
        <p:nvGraphicFramePr>
          <p:cNvPr id="8" name="Object 7" hidden="1">
            <a:extLst>
              <a:ext uri="{FF2B5EF4-FFF2-40B4-BE49-F238E27FC236}">
                <a16:creationId xmlns:a16="http://schemas.microsoft.com/office/drawing/2014/main" id="{DEC7AAE1-075C-4469-81F6-A69749321AAC}"/>
              </a:ext>
            </a:extLst>
          </p:cNvPr>
          <p:cNvGraphicFramePr>
            <a:graphicFrameLocks noChangeAspect="1"/>
          </p:cNvGraphicFramePr>
          <p:nvPr>
            <p:custDataLst>
              <p:tags r:id="rId1"/>
            </p:custDataLst>
            <p:extLst>
              <p:ext uri="{D42A27DB-BD31-4B8C-83A1-F6EECF244321}">
                <p14:modId xmlns:p14="http://schemas.microsoft.com/office/powerpoint/2010/main" val="3437562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8" name="Object 7" hidden="1">
                        <a:extLst>
                          <a:ext uri="{FF2B5EF4-FFF2-40B4-BE49-F238E27FC236}">
                            <a16:creationId xmlns:a16="http://schemas.microsoft.com/office/drawing/2014/main" id="{DEC7AAE1-075C-4469-81F6-A69749321A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3176" y="-9350"/>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Computing UBI</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pic>
        <p:nvPicPr>
          <p:cNvPr id="6" name="Picture 5">
            <a:extLst>
              <a:ext uri="{FF2B5EF4-FFF2-40B4-BE49-F238E27FC236}">
                <a16:creationId xmlns:a16="http://schemas.microsoft.com/office/drawing/2014/main" id="{DB47EE8A-D14C-4A35-A2DB-03770475F0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9" name="Slide Number Placeholder 4">
            <a:extLst>
              <a:ext uri="{FF2B5EF4-FFF2-40B4-BE49-F238E27FC236}">
                <a16:creationId xmlns:a16="http://schemas.microsoft.com/office/drawing/2014/main" id="{2CF8780A-1E37-4D66-9A2E-E95CEE29E804}"/>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sz="800" b="0" i="0" u="none" strike="noStrike" kern="1200" cap="none" spc="0" normalizeH="0" baseline="0" noProof="0" dirty="0">
              <a:ln>
                <a:noFill/>
              </a:ln>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4283481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Step 3: Computing UBI</a:t>
            </a:r>
          </a:p>
        </p:txBody>
      </p:sp>
      <p:sp>
        <p:nvSpPr>
          <p:cNvPr id="13" name="Rectangle 12"/>
          <p:cNvSpPr/>
          <p:nvPr/>
        </p:nvSpPr>
        <p:spPr>
          <a:xfrm>
            <a:off x="457200" y="3731589"/>
            <a:ext cx="8231188" cy="169277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ea typeface="+mn-ea"/>
                <a:cs typeface="+mn-cs"/>
              </a:rPr>
              <a:t>Gross income (after modifications)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IN" b="0" i="0" u="none" strike="noStrike" kern="1200" cap="none" spc="0" normalizeH="0" baseline="0" noProof="0" dirty="0">
                <a:ln>
                  <a:noFill/>
                </a:ln>
                <a:solidFill>
                  <a:schemeClr val="bg1"/>
                </a:solidFill>
                <a:effectLst/>
                <a:uLnTx/>
                <a:uFillTx/>
                <a:ea typeface="+mn-ea"/>
                <a:cs typeface="+mn-cs"/>
              </a:rPr>
              <a:t>Less:</a:t>
            </a:r>
          </a:p>
          <a:p>
            <a:pPr marL="0" marR="0" lvl="0" indent="0" algn="l" defTabSz="914400" rtl="0" eaLnBrk="1" fontAlgn="auto" latinLnBrk="0" hangingPunct="1">
              <a:lnSpc>
                <a:spcPct val="100000"/>
              </a:lnSpc>
              <a:spcBef>
                <a:spcPts val="600"/>
              </a:spcBef>
              <a:spcAft>
                <a:spcPts val="0"/>
              </a:spcAft>
              <a:buClrTx/>
              <a:buSzTx/>
              <a:buFontTx/>
              <a:buNone/>
              <a:tabLst>
                <a:tab pos="623888" algn="l"/>
              </a:tabLst>
              <a:defRPr/>
            </a:pPr>
            <a:r>
              <a:rPr kumimoji="0" lang="en-IN" b="0" i="0" u="none" strike="noStrike" kern="1200" cap="none" spc="0" normalizeH="0" baseline="0" noProof="0" dirty="0">
                <a:ln>
                  <a:noFill/>
                </a:ln>
                <a:solidFill>
                  <a:schemeClr val="bg1"/>
                </a:solidFill>
                <a:effectLst/>
                <a:uLnTx/>
                <a:uFillTx/>
                <a:ea typeface="+mn-ea"/>
                <a:cs typeface="+mn-cs"/>
              </a:rPr>
              <a:t>	“Directly connected” deductions</a:t>
            </a:r>
          </a:p>
          <a:p>
            <a:pPr marL="0" marR="0" lvl="0" indent="0" algn="l" defTabSz="914400" rtl="0" eaLnBrk="1" fontAlgn="auto" latinLnBrk="0" hangingPunct="1">
              <a:lnSpc>
                <a:spcPct val="100000"/>
              </a:lnSpc>
              <a:spcBef>
                <a:spcPts val="600"/>
              </a:spcBef>
              <a:spcAft>
                <a:spcPts val="0"/>
              </a:spcAft>
              <a:buClrTx/>
              <a:buSzTx/>
              <a:buFontTx/>
              <a:buNone/>
              <a:tabLst>
                <a:tab pos="623888" algn="l"/>
              </a:tabLst>
              <a:defRPr/>
            </a:pPr>
            <a:r>
              <a:rPr kumimoji="0" lang="en-IN" b="0" i="0" u="none" strike="noStrike" kern="1200" cap="none" spc="0" normalizeH="0" baseline="0" noProof="0" dirty="0">
                <a:ln>
                  <a:noFill/>
                </a:ln>
                <a:solidFill>
                  <a:schemeClr val="bg1"/>
                </a:solidFill>
                <a:effectLst/>
                <a:uLnTx/>
                <a:uFillTx/>
                <a:ea typeface="+mn-ea"/>
                <a:cs typeface="+mn-cs"/>
              </a:rPr>
              <a:t>	Specific deduction (generally, $1,000)</a:t>
            </a:r>
          </a:p>
          <a:p>
            <a:pPr marL="0" marR="0" lvl="0" indent="0" algn="l" defTabSz="914400" rtl="0" eaLnBrk="1" fontAlgn="auto" latinLnBrk="0" hangingPunct="1">
              <a:lnSpc>
                <a:spcPct val="100000"/>
              </a:lnSpc>
              <a:spcBef>
                <a:spcPts val="600"/>
              </a:spcBef>
              <a:spcAft>
                <a:spcPts val="0"/>
              </a:spcAft>
              <a:buClrTx/>
              <a:buSzTx/>
              <a:buFontTx/>
              <a:buNone/>
              <a:tabLst>
                <a:tab pos="623888" algn="l"/>
              </a:tabLst>
              <a:defRPr/>
            </a:pPr>
            <a:r>
              <a:rPr kumimoji="0" lang="en-IN" b="0" i="0" u="none" strike="noStrike" kern="1200" cap="none" spc="0" normalizeH="0" baseline="0" noProof="0" dirty="0">
                <a:ln>
                  <a:noFill/>
                </a:ln>
                <a:solidFill>
                  <a:schemeClr val="bg1"/>
                </a:solidFill>
                <a:effectLst/>
                <a:uLnTx/>
                <a:uFillTx/>
                <a:ea typeface="+mn-ea"/>
                <a:cs typeface="+mn-cs"/>
              </a:rPr>
              <a:t>	= Unrelated business taxable income</a:t>
            </a:r>
            <a:endParaRPr kumimoji="0" lang="en-US" b="0" i="0" u="none" strike="noStrike" kern="1200" cap="none" spc="0" normalizeH="0" baseline="0" noProof="0" dirty="0">
              <a:ln>
                <a:noFill/>
              </a:ln>
              <a:solidFill>
                <a:schemeClr val="bg1"/>
              </a:solidFill>
              <a:effectLst/>
              <a:uLnTx/>
              <a:uFillTx/>
              <a:ea typeface="+mn-ea"/>
              <a:cs typeface="+mn-cs"/>
            </a:endParaRPr>
          </a:p>
        </p:txBody>
      </p:sp>
      <p:grpSp>
        <p:nvGrpSpPr>
          <p:cNvPr id="14" name="Group 13">
            <a:extLst>
              <a:ext uri="{FF2B5EF4-FFF2-40B4-BE49-F238E27FC236}">
                <a16:creationId xmlns:a16="http://schemas.microsoft.com/office/drawing/2014/main" id="{7D425F7D-310C-43A0-84E4-D20E806B98FC}"/>
              </a:ext>
            </a:extLst>
          </p:cNvPr>
          <p:cNvGrpSpPr/>
          <p:nvPr/>
        </p:nvGrpSpPr>
        <p:grpSpPr>
          <a:xfrm>
            <a:off x="762742" y="1490411"/>
            <a:ext cx="2742518" cy="1594773"/>
            <a:chOff x="762742" y="1490411"/>
            <a:chExt cx="2742518" cy="1594773"/>
          </a:xfrm>
        </p:grpSpPr>
        <p:sp>
          <p:nvSpPr>
            <p:cNvPr id="15" name="Rectangle 3">
              <a:extLst>
                <a:ext uri="{FF2B5EF4-FFF2-40B4-BE49-F238E27FC236}">
                  <a16:creationId xmlns:a16="http://schemas.microsoft.com/office/drawing/2014/main" id="{1019BD00-9560-4E68-8C84-5AF66FEBC60D}"/>
                </a:ext>
              </a:extLst>
            </p:cNvPr>
            <p:cNvSpPr>
              <a:spLocks noChangeArrowheads="1"/>
            </p:cNvSpPr>
            <p:nvPr/>
          </p:nvSpPr>
          <p:spPr bwMode="auto">
            <a:xfrm>
              <a:off x="1012062" y="2026738"/>
              <a:ext cx="2249815" cy="470595"/>
            </a:xfrm>
            <a:prstGeom prst="rect">
              <a:avLst/>
            </a:prstGeom>
            <a:solidFill>
              <a:srgbClr val="747480"/>
            </a:solidFill>
            <a:ln w="6350">
              <a:noFill/>
              <a:miter lim="800000"/>
              <a:headEnd/>
              <a:tailEnd/>
            </a:ln>
          </p:spPr>
          <p:txBody>
            <a:bodyPr wrap="none" anchor="ctr"/>
            <a:lstStyle/>
            <a:p>
              <a:endParaRPr lang="en-US" dirty="0"/>
            </a:p>
          </p:txBody>
        </p:sp>
        <p:sp>
          <p:nvSpPr>
            <p:cNvPr id="16" name="Rectangle 4">
              <a:extLst>
                <a:ext uri="{FF2B5EF4-FFF2-40B4-BE49-F238E27FC236}">
                  <a16:creationId xmlns:a16="http://schemas.microsoft.com/office/drawing/2014/main" id="{E0C6908E-B24D-4B69-AB64-F67F92503C55}"/>
                </a:ext>
              </a:extLst>
            </p:cNvPr>
            <p:cNvSpPr>
              <a:spLocks noChangeArrowheads="1"/>
            </p:cNvSpPr>
            <p:nvPr/>
          </p:nvSpPr>
          <p:spPr bwMode="auto">
            <a:xfrm>
              <a:off x="1255445" y="1654986"/>
              <a:ext cx="1757111" cy="361997"/>
            </a:xfrm>
            <a:prstGeom prst="rect">
              <a:avLst/>
            </a:prstGeom>
            <a:solidFill>
              <a:srgbClr val="C4C4CD"/>
            </a:solidFill>
            <a:ln w="6350">
              <a:noFill/>
              <a:miter lim="800000"/>
              <a:headEnd/>
              <a:tailEnd/>
            </a:ln>
          </p:spPr>
          <p:txBody>
            <a:bodyPr wrap="none" anchor="ctr"/>
            <a:lstStyle/>
            <a:p>
              <a:endParaRPr lang="en-US" dirty="0"/>
            </a:p>
          </p:txBody>
        </p:sp>
        <p:sp>
          <p:nvSpPr>
            <p:cNvPr id="17" name="Rectangle 5">
              <a:extLst>
                <a:ext uri="{FF2B5EF4-FFF2-40B4-BE49-F238E27FC236}">
                  <a16:creationId xmlns:a16="http://schemas.microsoft.com/office/drawing/2014/main" id="{F796104B-F8E2-430F-890F-3B510AE262E4}"/>
                </a:ext>
              </a:extLst>
            </p:cNvPr>
            <p:cNvSpPr>
              <a:spLocks noChangeArrowheads="1"/>
            </p:cNvSpPr>
            <p:nvPr/>
          </p:nvSpPr>
          <p:spPr bwMode="auto">
            <a:xfrm>
              <a:off x="762742" y="2513229"/>
              <a:ext cx="2742518" cy="571955"/>
            </a:xfrm>
            <a:prstGeom prst="rect">
              <a:avLst/>
            </a:prstGeom>
            <a:solidFill>
              <a:schemeClr val="tx2"/>
            </a:solidFill>
            <a:ln w="6350">
              <a:noFill/>
              <a:miter lim="800000"/>
              <a:headEnd/>
              <a:tailEnd/>
            </a:ln>
          </p:spPr>
          <p:txBody>
            <a:bodyPr wrap="none" anchor="ctr"/>
            <a:lstStyle/>
            <a:p>
              <a:endParaRPr lang="en-US" dirty="0"/>
            </a:p>
          </p:txBody>
        </p:sp>
        <p:sp>
          <p:nvSpPr>
            <p:cNvPr id="18" name="Rectangle 9">
              <a:extLst>
                <a:ext uri="{FF2B5EF4-FFF2-40B4-BE49-F238E27FC236}">
                  <a16:creationId xmlns:a16="http://schemas.microsoft.com/office/drawing/2014/main" id="{785714A6-36CE-44CB-8D97-0FB6DDD650E2}"/>
                </a:ext>
              </a:extLst>
            </p:cNvPr>
            <p:cNvSpPr>
              <a:spLocks noChangeArrowheads="1"/>
            </p:cNvSpPr>
            <p:nvPr/>
          </p:nvSpPr>
          <p:spPr bwMode="auto">
            <a:xfrm>
              <a:off x="782445" y="1490411"/>
              <a:ext cx="2590800" cy="533855"/>
            </a:xfrm>
            <a:prstGeom prst="rect">
              <a:avLst/>
            </a:prstGeom>
            <a:noFill/>
            <a:ln w="9525">
              <a:noFill/>
              <a:miter lim="800000"/>
              <a:headEnd/>
              <a:tailEnd/>
            </a:ln>
            <a:effectLst/>
          </p:spPr>
          <p:txBody>
            <a:bodyPr wrap="none" lIns="0" tIns="0" rIns="0" bIns="0" anchor="ctr" anchorCtr="1"/>
            <a:lstStyle/>
            <a:p>
              <a:pPr eaLnBrk="0" hangingPunct="0">
                <a:lnSpc>
                  <a:spcPts val="3600"/>
                </a:lnSpc>
                <a:defRPr/>
              </a:pPr>
              <a:r>
                <a:rPr lang="en-US" sz="1100" b="1" dirty="0"/>
                <a:t>3. Compute gross income</a:t>
              </a:r>
            </a:p>
          </p:txBody>
        </p:sp>
        <p:sp>
          <p:nvSpPr>
            <p:cNvPr id="19" name="TextBox 18">
              <a:extLst>
                <a:ext uri="{FF2B5EF4-FFF2-40B4-BE49-F238E27FC236}">
                  <a16:creationId xmlns:a16="http://schemas.microsoft.com/office/drawing/2014/main" id="{4AC004B6-BBB9-4B75-91C3-458BCE7D182C}"/>
                </a:ext>
              </a:extLst>
            </p:cNvPr>
            <p:cNvSpPr txBox="1"/>
            <p:nvPr/>
          </p:nvSpPr>
          <p:spPr>
            <a:xfrm>
              <a:off x="2876321" y="1791533"/>
              <a:ext cx="293765" cy="193899"/>
            </a:xfrm>
            <a:prstGeom prst="rect">
              <a:avLst/>
            </a:prstGeom>
            <a:noFill/>
          </p:spPr>
          <p:txBody>
            <a:bodyPr wrap="square" lIns="0" tIns="36576" rIns="0" bIns="0" rtlCol="0">
              <a:spAutoFit/>
            </a:bodyPr>
            <a:lstStyle/>
            <a:p>
              <a:pPr marL="356616" indent="-356616">
                <a:lnSpc>
                  <a:spcPct val="85000"/>
                </a:lnSpc>
                <a:spcAft>
                  <a:spcPts val="600"/>
                </a:spcAft>
                <a:buClr>
                  <a:srgbClr val="747480"/>
                </a:buClr>
                <a:buSzPct val="400000"/>
                <a:buFont typeface="EYInterstate" panose="02000503020000020004" pitchFamily="2" charset="0"/>
                <a:buChar char="√"/>
              </a:pPr>
              <a:r>
                <a:rPr lang="en-US" sz="1200" dirty="0">
                  <a:solidFill>
                    <a:schemeClr val="bg1"/>
                  </a:solidFill>
                </a:rPr>
                <a:t> </a:t>
              </a:r>
            </a:p>
          </p:txBody>
        </p:sp>
      </p:grpSp>
    </p:spTree>
    <p:extLst>
      <p:ext uri="{BB962C8B-B14F-4D97-AF65-F5344CB8AC3E}">
        <p14:creationId xmlns:p14="http://schemas.microsoft.com/office/powerpoint/2010/main" val="2806339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Unrelated business income deductions — allocation methodology</a:t>
            </a:r>
          </a:p>
        </p:txBody>
      </p:sp>
      <p:sp>
        <p:nvSpPr>
          <p:cNvPr id="3" name="Content Placeholder 2"/>
          <p:cNvSpPr>
            <a:spLocks noGrp="1"/>
          </p:cNvSpPr>
          <p:nvPr>
            <p:ph idx="1"/>
          </p:nvPr>
        </p:nvSpPr>
        <p:spPr/>
        <p:txBody>
          <a:bodyPr/>
          <a:lstStyle/>
          <a:p>
            <a:pPr>
              <a:spcBef>
                <a:spcPts val="600"/>
              </a:spcBef>
            </a:pPr>
            <a:r>
              <a:rPr lang="en-IN" sz="1800" dirty="0"/>
              <a:t>Treas. Reg. §1.512(a)-1(a) imposes two criteria for deduction against UBI:</a:t>
            </a:r>
          </a:p>
          <a:p>
            <a:pPr marL="610220" lvl="1" indent="-342900">
              <a:spcBef>
                <a:spcPts val="600"/>
              </a:spcBef>
              <a:buFont typeface="+mj-lt"/>
              <a:buAutoNum type="arabicPeriod"/>
            </a:pPr>
            <a:r>
              <a:rPr lang="en-IN" sz="1600" dirty="0"/>
              <a:t>Only deductions allowed under the Code (e.g., 162, 167) may be taken against UBI.</a:t>
            </a:r>
          </a:p>
          <a:p>
            <a:pPr marL="610220" lvl="1" indent="-342900">
              <a:spcBef>
                <a:spcPts val="600"/>
              </a:spcBef>
              <a:buFont typeface="+mj-lt"/>
              <a:buAutoNum type="arabicPeriod"/>
            </a:pPr>
            <a:r>
              <a:rPr lang="en-IN" sz="1600" dirty="0"/>
              <a:t>Deductions must be “directly connected with” activity that produced the UBI.</a:t>
            </a:r>
          </a:p>
          <a:p>
            <a:pPr lvl="2">
              <a:spcBef>
                <a:spcPts val="600"/>
              </a:spcBef>
            </a:pPr>
            <a:r>
              <a:rPr lang="en-IN" sz="1400" dirty="0"/>
              <a:t>Direct connection: Costs have proximate and primary relationship to the carrying on of the business that generated the UBI.</a:t>
            </a:r>
          </a:p>
          <a:p>
            <a:pPr lvl="2">
              <a:spcBef>
                <a:spcPts val="600"/>
              </a:spcBef>
            </a:pPr>
            <a:r>
              <a:rPr lang="en-IN" sz="1400" dirty="0"/>
              <a:t>The IRS has argued that for an expense to be directly connected with an activity, it must be one that would not have been incurred in the absence of the activity.</a:t>
            </a:r>
          </a:p>
          <a:p>
            <a:pPr lvl="2">
              <a:spcBef>
                <a:spcPts val="600"/>
              </a:spcBef>
            </a:pPr>
            <a:r>
              <a:rPr lang="en-IN" sz="1400" dirty="0"/>
              <a:t>The Tax Court has placed the burden on the taxpayer to prove direct connection to deductions. </a:t>
            </a:r>
            <a:r>
              <a:rPr lang="en-IN" sz="1400" i="1" dirty="0"/>
              <a:t>CORE Special Purpose Fund v. Comm’r</a:t>
            </a:r>
            <a:r>
              <a:rPr lang="en-IN" sz="1400" dirty="0"/>
              <a:t>, TC Memo 1985-48 (Tax Court disallowed deductions — taxpayer did not prove actual incurrence of expenses or that the expenses were directly connected with a UBI business activity).</a:t>
            </a:r>
          </a:p>
          <a:p>
            <a:r>
              <a:rPr lang="en-IN" sz="1800" dirty="0"/>
              <a:t>Dual use of facilities or personnel</a:t>
            </a:r>
          </a:p>
          <a:p>
            <a:pPr lvl="1"/>
            <a:r>
              <a:rPr lang="en-IN" sz="1600" dirty="0"/>
              <a:t>Where facilities or personnel are used for both exempt functions and the conduct of unrelated trade or business, the expenses, depreciation and similar items attributable to such facilities or personnel must be allocated between the two uses on a reasonable basis. See Reg. §1.512(a)–1(c).</a:t>
            </a:r>
          </a:p>
          <a:p>
            <a:pPr marL="534639" lvl="2" indent="0">
              <a:spcBef>
                <a:spcPts val="600"/>
              </a:spcBef>
              <a:buNone/>
            </a:pPr>
            <a:endParaRPr lang="en-IN" sz="1400" dirty="0"/>
          </a:p>
        </p:txBody>
      </p:sp>
    </p:spTree>
    <p:extLst>
      <p:ext uri="{BB962C8B-B14F-4D97-AF65-F5344CB8AC3E}">
        <p14:creationId xmlns:p14="http://schemas.microsoft.com/office/powerpoint/2010/main" val="1234216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Unrelated business income deductions — allocation methodology </a:t>
            </a:r>
          </a:p>
        </p:txBody>
      </p:sp>
      <p:sp>
        <p:nvSpPr>
          <p:cNvPr id="3" name="Content Placeholder 2"/>
          <p:cNvSpPr>
            <a:spLocks noGrp="1"/>
          </p:cNvSpPr>
          <p:nvPr>
            <p:ph idx="1"/>
          </p:nvPr>
        </p:nvSpPr>
        <p:spPr/>
        <p:txBody>
          <a:bodyPr/>
          <a:lstStyle/>
          <a:p>
            <a:r>
              <a:rPr lang="en-IN" sz="1800" dirty="0"/>
              <a:t>Examples of categories of expenses that may be allocated on a “reasonable basis”:</a:t>
            </a:r>
          </a:p>
          <a:p>
            <a:pPr lvl="1"/>
            <a:r>
              <a:rPr lang="en-IN" sz="1600" dirty="0"/>
              <a:t>Depreciation</a:t>
            </a:r>
          </a:p>
          <a:p>
            <a:pPr lvl="1"/>
            <a:r>
              <a:rPr lang="en-IN" sz="1600" dirty="0"/>
              <a:t>Personnel costs</a:t>
            </a:r>
          </a:p>
          <a:p>
            <a:pPr lvl="1"/>
            <a:r>
              <a:rPr lang="en-IN" sz="1600" dirty="0"/>
              <a:t>Rent for dual-use space</a:t>
            </a:r>
          </a:p>
          <a:p>
            <a:pPr lvl="1"/>
            <a:r>
              <a:rPr lang="en-IN" sz="1600" dirty="0"/>
              <a:t>Utilities</a:t>
            </a:r>
          </a:p>
          <a:p>
            <a:pPr lvl="1"/>
            <a:r>
              <a:rPr lang="en-IN" sz="1600" dirty="0"/>
              <a:t>Maintenance</a:t>
            </a:r>
          </a:p>
          <a:p>
            <a:pPr lvl="1"/>
            <a:r>
              <a:rPr lang="en-IN" sz="1600" dirty="0"/>
              <a:t>Cost of equipment</a:t>
            </a:r>
          </a:p>
          <a:p>
            <a:r>
              <a:rPr lang="en-IN" sz="1800" dirty="0"/>
              <a:t>Examples of what may constitute “reasonable allocation”: </a:t>
            </a:r>
          </a:p>
          <a:p>
            <a:pPr lvl="1"/>
            <a:r>
              <a:rPr lang="en-IN" sz="1600" b="1" dirty="0"/>
              <a:t>Hours spent</a:t>
            </a:r>
            <a:r>
              <a:rPr lang="en-IN" sz="1600" dirty="0"/>
              <a:t>: to allocate payroll taxes, employee benefits and pensions related to persons performing both related and unrelated activities </a:t>
            </a:r>
          </a:p>
          <a:p>
            <a:pPr lvl="1"/>
            <a:r>
              <a:rPr lang="en-IN" sz="1600" b="1" dirty="0"/>
              <a:t>Square footage</a:t>
            </a:r>
            <a:r>
              <a:rPr lang="en-IN" sz="1600" dirty="0"/>
              <a:t>: to allocate depreciation, maintenance, utilities and other fixed expenses of a facility in which unrelated functions are conducted continually in designated areas </a:t>
            </a:r>
          </a:p>
          <a:p>
            <a:pPr lvl="1"/>
            <a:r>
              <a:rPr lang="en-IN" sz="1600" b="1" dirty="0"/>
              <a:t>Gross receipts</a:t>
            </a:r>
            <a:r>
              <a:rPr lang="en-IN" sz="1600" dirty="0"/>
              <a:t>: variable expenses, such as cost of goods sold </a:t>
            </a:r>
          </a:p>
        </p:txBody>
      </p:sp>
    </p:spTree>
    <p:extLst>
      <p:ext uri="{BB962C8B-B14F-4D97-AF65-F5344CB8AC3E}">
        <p14:creationId xmlns:p14="http://schemas.microsoft.com/office/powerpoint/2010/main" val="3238175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464D-C727-428F-9C18-5869A082320D}"/>
              </a:ext>
            </a:extLst>
          </p:cNvPr>
          <p:cNvSpPr>
            <a:spLocks noGrp="1"/>
          </p:cNvSpPr>
          <p:nvPr>
            <p:ph type="title"/>
          </p:nvPr>
        </p:nvSpPr>
        <p:spPr/>
        <p:txBody>
          <a:bodyPr/>
          <a:lstStyle/>
          <a:p>
            <a:r>
              <a:rPr lang="en-GB" dirty="0"/>
              <a:t>Section 512(a)(6) siloing</a:t>
            </a:r>
            <a:endParaRPr lang="en-IN" dirty="0"/>
          </a:p>
        </p:txBody>
      </p:sp>
      <p:sp>
        <p:nvSpPr>
          <p:cNvPr id="3" name="Content Placeholder 2">
            <a:extLst>
              <a:ext uri="{FF2B5EF4-FFF2-40B4-BE49-F238E27FC236}">
                <a16:creationId xmlns:a16="http://schemas.microsoft.com/office/drawing/2014/main" id="{B27761EA-74E3-4358-941C-1E5C895934CA}"/>
              </a:ext>
            </a:extLst>
          </p:cNvPr>
          <p:cNvSpPr>
            <a:spLocks noGrp="1"/>
          </p:cNvSpPr>
          <p:nvPr>
            <p:ph idx="1"/>
          </p:nvPr>
        </p:nvSpPr>
        <p:spPr/>
        <p:txBody>
          <a:bodyPr/>
          <a:lstStyle/>
          <a:p>
            <a:pPr>
              <a:spcBef>
                <a:spcPts val="0"/>
              </a:spcBef>
              <a:spcAft>
                <a:spcPts val="1200"/>
              </a:spcAft>
            </a:pPr>
            <a:r>
              <a:rPr lang="en-IN" sz="1650" dirty="0"/>
              <a:t>In the case of any organization with more than one unrelated trade or business:</a:t>
            </a:r>
          </a:p>
          <a:p>
            <a:pPr lvl="1">
              <a:spcBef>
                <a:spcPts val="0"/>
              </a:spcBef>
              <a:spcAft>
                <a:spcPts val="1200"/>
              </a:spcAft>
            </a:pPr>
            <a:r>
              <a:rPr lang="en-IN" sz="1650" dirty="0"/>
              <a:t>Unrelated business taxable income, including for purposes of determining any net operating loss deduction, shall be computed separately with respect to each such trade or business and without regard to the specific $1,000 deduction.</a:t>
            </a:r>
          </a:p>
          <a:p>
            <a:pPr marL="514350" lvl="1" indent="0">
              <a:spcBef>
                <a:spcPts val="0"/>
              </a:spcBef>
              <a:spcAft>
                <a:spcPts val="1200"/>
              </a:spcAft>
              <a:buNone/>
            </a:pPr>
            <a:r>
              <a:rPr lang="en-IN" sz="1650" dirty="0"/>
              <a:t>And</a:t>
            </a:r>
          </a:p>
          <a:p>
            <a:pPr lvl="1">
              <a:spcBef>
                <a:spcPts val="0"/>
              </a:spcBef>
              <a:spcAft>
                <a:spcPts val="1200"/>
              </a:spcAft>
            </a:pPr>
            <a:r>
              <a:rPr lang="en-IN" sz="1650" dirty="0"/>
              <a:t>Unrelated business taxable income with respect to any such trade or business shall not be less than zero.</a:t>
            </a:r>
          </a:p>
          <a:p>
            <a:pPr marL="514350" lvl="1" indent="0">
              <a:spcBef>
                <a:spcPts val="0"/>
              </a:spcBef>
              <a:spcAft>
                <a:spcPts val="1200"/>
              </a:spcAft>
              <a:buNone/>
            </a:pPr>
            <a:r>
              <a:rPr lang="en-IN" sz="1650" dirty="0"/>
              <a:t>And</a:t>
            </a:r>
          </a:p>
          <a:p>
            <a:pPr lvl="1">
              <a:spcBef>
                <a:spcPts val="0"/>
              </a:spcBef>
              <a:spcAft>
                <a:spcPts val="1200"/>
              </a:spcAft>
            </a:pPr>
            <a:r>
              <a:rPr lang="en-IN" sz="1650" dirty="0"/>
              <a:t>The unrelated business taxable income of such organization shall be the sum of the unrelated business taxable income so computed with respect to each such trade or business, less a specific $1,000 deduction.</a:t>
            </a:r>
          </a:p>
        </p:txBody>
      </p:sp>
    </p:spTree>
    <p:extLst>
      <p:ext uri="{BB962C8B-B14F-4D97-AF65-F5344CB8AC3E}">
        <p14:creationId xmlns:p14="http://schemas.microsoft.com/office/powerpoint/2010/main" val="4010542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F868-73DA-4A02-BEDD-15601B147AEB}"/>
              </a:ext>
            </a:extLst>
          </p:cNvPr>
          <p:cNvSpPr>
            <a:spLocks noGrp="1"/>
          </p:cNvSpPr>
          <p:nvPr>
            <p:ph type="title"/>
          </p:nvPr>
        </p:nvSpPr>
        <p:spPr/>
        <p:txBody>
          <a:bodyPr/>
          <a:lstStyle/>
          <a:p>
            <a:r>
              <a:rPr lang="en-GB" dirty="0"/>
              <a:t>Section 512(a)(6) general rule: NAICS codes</a:t>
            </a:r>
            <a:endParaRPr lang="en-IN" dirty="0"/>
          </a:p>
        </p:txBody>
      </p:sp>
      <p:sp>
        <p:nvSpPr>
          <p:cNvPr id="3" name="Content Placeholder 2">
            <a:extLst>
              <a:ext uri="{FF2B5EF4-FFF2-40B4-BE49-F238E27FC236}">
                <a16:creationId xmlns:a16="http://schemas.microsoft.com/office/drawing/2014/main" id="{742CD99E-C040-4988-88DF-2B32B9007A36}"/>
              </a:ext>
            </a:extLst>
          </p:cNvPr>
          <p:cNvSpPr>
            <a:spLocks noGrp="1"/>
          </p:cNvSpPr>
          <p:nvPr>
            <p:ph idx="1"/>
          </p:nvPr>
        </p:nvSpPr>
        <p:spPr>
          <a:xfrm>
            <a:off x="457200" y="1137920"/>
            <a:ext cx="8310281" cy="4947920"/>
          </a:xfrm>
        </p:spPr>
        <p:txBody>
          <a:bodyPr/>
          <a:lstStyle/>
          <a:p>
            <a:pPr>
              <a:spcBef>
                <a:spcPts val="600"/>
              </a:spcBef>
              <a:spcAft>
                <a:spcPts val="600"/>
              </a:spcAft>
            </a:pPr>
            <a:r>
              <a:rPr lang="en-US" sz="1800" dirty="0"/>
              <a:t>General rule: Exempt organizations identify their separate unrelated trades or businesses using the North American Industry Classification System (NAICS).</a:t>
            </a:r>
          </a:p>
          <a:p>
            <a:pPr>
              <a:spcBef>
                <a:spcPts val="600"/>
              </a:spcBef>
              <a:spcAft>
                <a:spcPts val="600"/>
              </a:spcAft>
            </a:pPr>
            <a:r>
              <a:rPr lang="en-US" sz="1800" dirty="0"/>
              <a:t>Codes used are the two-digit NAICS codes for the underlying business activity, whether conducted directly by the organization or indirectly (e.g., through a partnership).</a:t>
            </a:r>
            <a:endParaRPr lang="en-US" sz="1650" dirty="0"/>
          </a:p>
          <a:p>
            <a:pPr>
              <a:spcBef>
                <a:spcPts val="600"/>
              </a:spcBef>
              <a:spcAft>
                <a:spcPts val="600"/>
              </a:spcAft>
            </a:pPr>
            <a:r>
              <a:rPr lang="en-US" sz="1800" dirty="0"/>
              <a:t>A two-digit code can be assigned to no more than one unrelated business taxable income (UBTI) silo and is only reported once.</a:t>
            </a:r>
          </a:p>
          <a:p>
            <a:pPr>
              <a:spcBef>
                <a:spcPts val="600"/>
              </a:spcBef>
              <a:spcAft>
                <a:spcPts val="600"/>
              </a:spcAft>
            </a:pPr>
            <a:r>
              <a:rPr lang="en-US" sz="1800" dirty="0"/>
              <a:t>The code cannot be used for activities that are substantially related to the organization’s exempt function (e.g., a university cannot choose the code for educational services to describe all of its unrelated trade or business activities).</a:t>
            </a:r>
          </a:p>
          <a:p>
            <a:pPr>
              <a:spcBef>
                <a:spcPts val="600"/>
              </a:spcBef>
              <a:spcAft>
                <a:spcPts val="600"/>
              </a:spcAft>
            </a:pPr>
            <a:r>
              <a:rPr lang="en-US" sz="1800" dirty="0"/>
              <a:t>An organization cannot change its code categorizations after selecting them, unless it can demonstrate that (1) the original categorization was due to an unintentional error and (2) another code more accurately describes the trade or business.</a:t>
            </a:r>
          </a:p>
        </p:txBody>
      </p:sp>
    </p:spTree>
    <p:extLst>
      <p:ext uri="{BB962C8B-B14F-4D97-AF65-F5344CB8AC3E}">
        <p14:creationId xmlns:p14="http://schemas.microsoft.com/office/powerpoint/2010/main" val="4063025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CE90-EE12-4A00-B1D7-0C1D8714538B}"/>
              </a:ext>
            </a:extLst>
          </p:cNvPr>
          <p:cNvSpPr>
            <a:spLocks noGrp="1"/>
          </p:cNvSpPr>
          <p:nvPr>
            <p:ph type="title"/>
          </p:nvPr>
        </p:nvSpPr>
        <p:spPr>
          <a:xfrm>
            <a:off x="457200" y="201600"/>
            <a:ext cx="8391525" cy="860400"/>
          </a:xfrm>
        </p:spPr>
        <p:txBody>
          <a:bodyPr/>
          <a:lstStyle/>
          <a:p>
            <a:r>
              <a:rPr lang="en-GB" dirty="0"/>
              <a:t>Section 512(a)(6): non-NAICS business activity codes for certain types of investments</a:t>
            </a:r>
            <a:endParaRPr lang="en-IN" dirty="0"/>
          </a:p>
        </p:txBody>
      </p:sp>
      <p:sp>
        <p:nvSpPr>
          <p:cNvPr id="3" name="Content Placeholder 2">
            <a:extLst>
              <a:ext uri="{FF2B5EF4-FFF2-40B4-BE49-F238E27FC236}">
                <a16:creationId xmlns:a16="http://schemas.microsoft.com/office/drawing/2014/main" id="{2FA1FDF4-330E-4A6A-9FE3-7682C26E68F5}"/>
              </a:ext>
            </a:extLst>
          </p:cNvPr>
          <p:cNvSpPr>
            <a:spLocks noGrp="1"/>
          </p:cNvSpPr>
          <p:nvPr>
            <p:ph idx="1"/>
          </p:nvPr>
        </p:nvSpPr>
        <p:spPr>
          <a:xfrm>
            <a:off x="457201" y="1145477"/>
            <a:ext cx="8229600" cy="4947920"/>
          </a:xfrm>
        </p:spPr>
        <p:txBody>
          <a:bodyPr numCol="1"/>
          <a:lstStyle/>
          <a:p>
            <a:pPr>
              <a:spcBef>
                <a:spcPts val="0"/>
              </a:spcBef>
              <a:spcAft>
                <a:spcPts val="1200"/>
              </a:spcAft>
            </a:pPr>
            <a:r>
              <a:rPr lang="en-GB" sz="1800" dirty="0"/>
              <a:t>901101: Investment activities, including: </a:t>
            </a:r>
          </a:p>
          <a:p>
            <a:pPr lvl="1">
              <a:spcBef>
                <a:spcPts val="0"/>
              </a:spcBef>
              <a:spcAft>
                <a:spcPts val="1200"/>
              </a:spcAft>
            </a:pPr>
            <a:r>
              <a:rPr lang="en-GB" dirty="0"/>
              <a:t>Debt-financed income (Section 512(b)(4))</a:t>
            </a:r>
          </a:p>
          <a:p>
            <a:pPr lvl="1">
              <a:spcBef>
                <a:spcPts val="0"/>
              </a:spcBef>
              <a:spcAft>
                <a:spcPts val="1200"/>
              </a:spcAft>
            </a:pPr>
            <a:r>
              <a:rPr lang="en-GB" dirty="0"/>
              <a:t>Qualifying partnership interests</a:t>
            </a:r>
          </a:p>
          <a:p>
            <a:pPr lvl="1">
              <a:spcBef>
                <a:spcPts val="0"/>
              </a:spcBef>
              <a:spcAft>
                <a:spcPts val="1200"/>
              </a:spcAft>
            </a:pPr>
            <a:r>
              <a:rPr lang="en-GB" dirty="0"/>
              <a:t>Qualifying S corporation interests</a:t>
            </a:r>
          </a:p>
          <a:p>
            <a:pPr lvl="1">
              <a:spcBef>
                <a:spcPts val="0"/>
              </a:spcBef>
              <a:spcAft>
                <a:spcPts val="1200"/>
              </a:spcAft>
            </a:pPr>
            <a:r>
              <a:rPr lang="en-GB" dirty="0"/>
              <a:t>Certain gross income of organizations subject to section 512(a)(3), (Section 501(c)(7), (9), or (17)</a:t>
            </a:r>
          </a:p>
          <a:p>
            <a:pPr>
              <a:spcBef>
                <a:spcPts val="0"/>
              </a:spcBef>
              <a:spcAft>
                <a:spcPts val="1200"/>
              </a:spcAft>
            </a:pPr>
            <a:r>
              <a:rPr lang="en-GB" sz="1800" dirty="0"/>
              <a:t>901301: Insurance income derived from controlled foreign corporations (Section 512(b)(17))</a:t>
            </a:r>
          </a:p>
          <a:p>
            <a:pPr>
              <a:spcBef>
                <a:spcPts val="0"/>
              </a:spcBef>
              <a:spcAft>
                <a:spcPts val="1200"/>
              </a:spcAft>
            </a:pPr>
            <a:r>
              <a:rPr lang="en-GB" sz="1800" dirty="0"/>
              <a:t>903###: Passive income activities with controlled organizations</a:t>
            </a:r>
          </a:p>
          <a:p>
            <a:pPr>
              <a:spcBef>
                <a:spcPts val="0"/>
              </a:spcBef>
              <a:spcAft>
                <a:spcPts val="1200"/>
              </a:spcAft>
            </a:pPr>
            <a:r>
              <a:rPr lang="en-GB" sz="1800" dirty="0"/>
              <a:t>904###: Nonqualifying S corporation interests</a:t>
            </a:r>
          </a:p>
        </p:txBody>
      </p:sp>
    </p:spTree>
    <p:extLst>
      <p:ext uri="{BB962C8B-B14F-4D97-AF65-F5344CB8AC3E}">
        <p14:creationId xmlns:p14="http://schemas.microsoft.com/office/powerpoint/2010/main" val="1492076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A7BD-5AD3-458C-9D1A-23E5D03E062D}"/>
              </a:ext>
            </a:extLst>
          </p:cNvPr>
          <p:cNvSpPr>
            <a:spLocks noGrp="1"/>
          </p:cNvSpPr>
          <p:nvPr>
            <p:ph type="title"/>
          </p:nvPr>
        </p:nvSpPr>
        <p:spPr/>
        <p:txBody>
          <a:bodyPr/>
          <a:lstStyle/>
          <a:p>
            <a:r>
              <a:rPr lang="en-GB" dirty="0"/>
              <a:t>Section 512(a)(6): q</a:t>
            </a:r>
            <a:r>
              <a:rPr lang="en-US" dirty="0"/>
              <a:t>ualifying partnership interests (QPIs)</a:t>
            </a:r>
            <a:br>
              <a:rPr lang="en-US" dirty="0"/>
            </a:br>
            <a:endParaRPr lang="en-IN" dirty="0"/>
          </a:p>
        </p:txBody>
      </p:sp>
      <p:sp>
        <p:nvSpPr>
          <p:cNvPr id="3" name="Content Placeholder 2">
            <a:extLst>
              <a:ext uri="{FF2B5EF4-FFF2-40B4-BE49-F238E27FC236}">
                <a16:creationId xmlns:a16="http://schemas.microsoft.com/office/drawing/2014/main" id="{54BF04FB-8F0A-4B27-9D9B-37A9AFB6E169}"/>
              </a:ext>
            </a:extLst>
          </p:cNvPr>
          <p:cNvSpPr>
            <a:spLocks noGrp="1"/>
          </p:cNvSpPr>
          <p:nvPr>
            <p:ph idx="1"/>
          </p:nvPr>
        </p:nvSpPr>
        <p:spPr/>
        <p:txBody>
          <a:bodyPr/>
          <a:lstStyle/>
          <a:p>
            <a:pPr>
              <a:spcBef>
                <a:spcPts val="0"/>
              </a:spcBef>
              <a:spcAft>
                <a:spcPts val="600"/>
              </a:spcAft>
            </a:pPr>
            <a:r>
              <a:rPr lang="en-US" sz="1800" dirty="0"/>
              <a:t>QPIs: A tax-exempt organization’s interest in a directly held partnership is a QPI if the tax-exempt organization meets either:</a:t>
            </a:r>
          </a:p>
          <a:p>
            <a:pPr lvl="1">
              <a:spcBef>
                <a:spcPts val="0"/>
              </a:spcBef>
              <a:spcAft>
                <a:spcPts val="600"/>
              </a:spcAft>
            </a:pPr>
            <a:r>
              <a:rPr lang="en-US" sz="1600" dirty="0"/>
              <a:t>The “de minimis test” </a:t>
            </a:r>
          </a:p>
          <a:p>
            <a:pPr marL="514350" lvl="1" indent="0">
              <a:spcBef>
                <a:spcPts val="0"/>
              </a:spcBef>
              <a:spcAft>
                <a:spcPts val="600"/>
              </a:spcAft>
              <a:buNone/>
            </a:pPr>
            <a:r>
              <a:rPr lang="en-US" dirty="0"/>
              <a:t>Or </a:t>
            </a:r>
          </a:p>
          <a:p>
            <a:pPr lvl="1">
              <a:spcBef>
                <a:spcPts val="0"/>
              </a:spcBef>
              <a:spcAft>
                <a:spcPts val="600"/>
              </a:spcAft>
            </a:pPr>
            <a:r>
              <a:rPr lang="en-US" sz="1600" dirty="0"/>
              <a:t>The “participation test”  </a:t>
            </a:r>
          </a:p>
          <a:p>
            <a:pPr marL="356616" lvl="1" indent="0">
              <a:spcBef>
                <a:spcPts val="0"/>
              </a:spcBef>
              <a:spcAft>
                <a:spcPts val="600"/>
              </a:spcAft>
              <a:buNone/>
            </a:pPr>
            <a:endParaRPr lang="en-US" sz="1600" dirty="0"/>
          </a:p>
          <a:p>
            <a:pPr>
              <a:spcBef>
                <a:spcPts val="0"/>
              </a:spcBef>
              <a:spcAft>
                <a:spcPts val="600"/>
              </a:spcAft>
            </a:pPr>
            <a:r>
              <a:rPr lang="en-US" sz="1800" dirty="0"/>
              <a:t>De minimis test: The tax-exempt organization must own not more than 2% of the capital and profits interests in the partnership.</a:t>
            </a:r>
          </a:p>
          <a:p>
            <a:pPr marL="0" indent="0">
              <a:spcBef>
                <a:spcPts val="0"/>
              </a:spcBef>
              <a:spcAft>
                <a:spcPts val="600"/>
              </a:spcAft>
              <a:buNone/>
            </a:pPr>
            <a:endParaRPr lang="en-US" sz="1800" dirty="0"/>
          </a:p>
          <a:p>
            <a:pPr>
              <a:spcBef>
                <a:spcPts val="0"/>
              </a:spcBef>
              <a:spcAft>
                <a:spcPts val="600"/>
              </a:spcAft>
            </a:pPr>
            <a:r>
              <a:rPr lang="en-US" sz="1800" dirty="0"/>
              <a:t>Participation test: </a:t>
            </a:r>
          </a:p>
          <a:p>
            <a:pPr lvl="1">
              <a:spcBef>
                <a:spcPts val="0"/>
              </a:spcBef>
              <a:spcAft>
                <a:spcPts val="600"/>
              </a:spcAft>
            </a:pPr>
            <a:r>
              <a:rPr lang="en-US" sz="1600" dirty="0"/>
              <a:t>The tax-exempt organization must hold no more than 20% of the capital interest in the partnership </a:t>
            </a:r>
          </a:p>
          <a:p>
            <a:pPr marL="514350" lvl="1" indent="0">
              <a:spcBef>
                <a:spcPts val="0"/>
              </a:spcBef>
              <a:spcAft>
                <a:spcPts val="600"/>
              </a:spcAft>
              <a:buNone/>
            </a:pPr>
            <a:r>
              <a:rPr lang="en-US" sz="1600" dirty="0"/>
              <a:t>And</a:t>
            </a:r>
          </a:p>
          <a:p>
            <a:pPr lvl="1">
              <a:spcBef>
                <a:spcPts val="0"/>
              </a:spcBef>
              <a:spcAft>
                <a:spcPts val="600"/>
              </a:spcAft>
            </a:pPr>
            <a:r>
              <a:rPr lang="en-US" sz="1600" dirty="0"/>
              <a:t>Must not “significantly participate” in the partnership</a:t>
            </a:r>
          </a:p>
          <a:p>
            <a:pPr>
              <a:spcBef>
                <a:spcPts val="0"/>
              </a:spcBef>
              <a:spcAft>
                <a:spcPts val="600"/>
              </a:spcAft>
            </a:pPr>
            <a:endParaRPr lang="en-IN" sz="1400" dirty="0"/>
          </a:p>
        </p:txBody>
      </p:sp>
    </p:spTree>
    <p:extLst>
      <p:ext uri="{BB962C8B-B14F-4D97-AF65-F5344CB8AC3E}">
        <p14:creationId xmlns:p14="http://schemas.microsoft.com/office/powerpoint/2010/main" val="2019377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DD97-549D-4155-A7C7-7739400D1773}"/>
              </a:ext>
            </a:extLst>
          </p:cNvPr>
          <p:cNvSpPr>
            <a:spLocks noGrp="1"/>
          </p:cNvSpPr>
          <p:nvPr>
            <p:ph type="title"/>
          </p:nvPr>
        </p:nvSpPr>
        <p:spPr/>
        <p:txBody>
          <a:bodyPr/>
          <a:lstStyle/>
          <a:p>
            <a:r>
              <a:rPr lang="en-GB" dirty="0"/>
              <a:t>Section 512(a)(6): q</a:t>
            </a:r>
            <a:r>
              <a:rPr lang="en-US" dirty="0"/>
              <a:t>ualifying partnership interests (QPIs)</a:t>
            </a:r>
            <a:endParaRPr lang="en-IN" dirty="0"/>
          </a:p>
        </p:txBody>
      </p:sp>
      <p:sp>
        <p:nvSpPr>
          <p:cNvPr id="3" name="Content Placeholder 2">
            <a:extLst>
              <a:ext uri="{FF2B5EF4-FFF2-40B4-BE49-F238E27FC236}">
                <a16:creationId xmlns:a16="http://schemas.microsoft.com/office/drawing/2014/main" id="{67F51AC7-6474-4999-AF9A-D511ACC23B2C}"/>
              </a:ext>
            </a:extLst>
          </p:cNvPr>
          <p:cNvSpPr>
            <a:spLocks noGrp="1"/>
          </p:cNvSpPr>
          <p:nvPr>
            <p:ph idx="1"/>
          </p:nvPr>
        </p:nvSpPr>
        <p:spPr/>
        <p:txBody>
          <a:bodyPr/>
          <a:lstStyle/>
          <a:p>
            <a:pPr fontAlgn="base"/>
            <a:r>
              <a:rPr lang="en-US" sz="1800" dirty="0"/>
              <a:t>“Significant participation,” for the purposes of the “participation test,” is determined based upon four factors.</a:t>
            </a:r>
          </a:p>
          <a:p>
            <a:pPr fontAlgn="base"/>
            <a:r>
              <a:rPr lang="en-US" sz="1800" dirty="0"/>
              <a:t>Two of the factors relate to the organization’s power to act:</a:t>
            </a:r>
          </a:p>
          <a:p>
            <a:pPr lvl="1" fontAlgn="base"/>
            <a:r>
              <a:rPr lang="en-US" sz="1600" dirty="0"/>
              <a:t>The organization, by itself, may require the partnership to perform, or may prevent the partnership from performing (other than through a unanimous voting requirement or through minority consent rights), any act that significantly affects the operations of the partnership.</a:t>
            </a:r>
          </a:p>
          <a:p>
            <a:pPr lvl="1" fontAlgn="base"/>
            <a:r>
              <a:rPr lang="en-US" sz="1600" dirty="0"/>
              <a:t>The organization, by itself, has the power to appoint or remove any of the partnership’s officers or employees or a majority of directors.</a:t>
            </a:r>
          </a:p>
          <a:p>
            <a:pPr fontAlgn="base"/>
            <a:r>
              <a:rPr lang="en-US" sz="1800" dirty="0"/>
              <a:t>Two of the factors relate to the rights of individuals within the organization  to act:​</a:t>
            </a:r>
          </a:p>
          <a:p>
            <a:pPr lvl="1" fontAlgn="base"/>
            <a:r>
              <a:rPr lang="en-US" sz="1600" dirty="0"/>
              <a:t>Any of the organization’s officers, directors, trustees or employees have rights to participate in the management of the partnership at any time.</a:t>
            </a:r>
          </a:p>
          <a:p>
            <a:pPr lvl="1" fontAlgn="base"/>
            <a:r>
              <a:rPr lang="en-US" sz="1600" dirty="0"/>
              <a:t>Any of the organization’s officers, directors, trustees or employees have rights to conduct the partnership’s business at any time.​</a:t>
            </a:r>
          </a:p>
        </p:txBody>
      </p:sp>
    </p:spTree>
    <p:extLst>
      <p:ext uri="{BB962C8B-B14F-4D97-AF65-F5344CB8AC3E}">
        <p14:creationId xmlns:p14="http://schemas.microsoft.com/office/powerpoint/2010/main" val="316816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440EC5-14DE-4B32-BEA2-CD4529E338E9}"/>
              </a:ext>
            </a:extLst>
          </p:cNvPr>
          <p:cNvGraphicFramePr>
            <a:graphicFrameLocks noChangeAspect="1"/>
          </p:cNvGraphicFramePr>
          <p:nvPr>
            <p:custDataLst>
              <p:tags r:id="rId1"/>
            </p:custDataLst>
            <p:extLst>
              <p:ext uri="{D42A27DB-BD31-4B8C-83A1-F6EECF244321}">
                <p14:modId xmlns:p14="http://schemas.microsoft.com/office/powerpoint/2010/main" val="763091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7" imgH="307" progId="TCLayout.ActiveDocument.1">
                  <p:embed/>
                </p:oleObj>
              </mc:Choice>
              <mc:Fallback>
                <p:oleObj name="think-cell Slide" r:id="rId3" imgW="307" imgH="307" progId="TCLayout.ActiveDocument.1">
                  <p:embed/>
                  <p:pic>
                    <p:nvPicPr>
                      <p:cNvPr id="4" name="Object 3" hidden="1">
                        <a:extLst>
                          <a:ext uri="{FF2B5EF4-FFF2-40B4-BE49-F238E27FC236}">
                            <a16:creationId xmlns:a16="http://schemas.microsoft.com/office/drawing/2014/main" id="{B3440EC5-14DE-4B32-BEA2-CD4529E338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p:txBody>
          <a:bodyPr/>
          <a:lstStyle/>
          <a:p>
            <a:r>
              <a:rPr lang="en-US" sz="1800" dirty="0"/>
              <a:t>Overview and steps in determining UBI</a:t>
            </a:r>
          </a:p>
          <a:p>
            <a:r>
              <a:rPr lang="en-US" sz="1800" dirty="0"/>
              <a:t>Exclusions and modifications to UBI</a:t>
            </a:r>
          </a:p>
          <a:p>
            <a:r>
              <a:rPr lang="en-US" sz="1800" dirty="0"/>
              <a:t>Computing UBI</a:t>
            </a:r>
          </a:p>
          <a:p>
            <a:r>
              <a:rPr lang="en-US" sz="1800" dirty="0"/>
              <a:t>Reporting UBI on the Form 990-T</a:t>
            </a:r>
          </a:p>
          <a:p>
            <a:pPr lvl="0"/>
            <a:endParaRPr lang="en-US" sz="1800" dirty="0"/>
          </a:p>
          <a:p>
            <a:pPr lvl="0"/>
            <a:endParaRPr lang="en-GB" sz="1800" dirty="0"/>
          </a:p>
        </p:txBody>
      </p:sp>
    </p:spTree>
    <p:extLst>
      <p:ext uri="{BB962C8B-B14F-4D97-AF65-F5344CB8AC3E}">
        <p14:creationId xmlns:p14="http://schemas.microsoft.com/office/powerpoint/2010/main" val="1459724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AB70-C876-4FE6-9A2C-F866FEAA977B}"/>
              </a:ext>
            </a:extLst>
          </p:cNvPr>
          <p:cNvSpPr>
            <a:spLocks noGrp="1"/>
          </p:cNvSpPr>
          <p:nvPr>
            <p:ph type="title"/>
          </p:nvPr>
        </p:nvSpPr>
        <p:spPr/>
        <p:txBody>
          <a:bodyPr/>
          <a:lstStyle/>
          <a:p>
            <a:r>
              <a:rPr lang="en-GB" dirty="0"/>
              <a:t>Section 512(a)(6): q</a:t>
            </a:r>
            <a:r>
              <a:rPr lang="en-US" dirty="0"/>
              <a:t>ualifying partnership interests (QPIs)</a:t>
            </a:r>
            <a:br>
              <a:rPr lang="en-US" dirty="0"/>
            </a:br>
            <a:endParaRPr lang="en-IN" dirty="0"/>
          </a:p>
        </p:txBody>
      </p:sp>
      <p:sp>
        <p:nvSpPr>
          <p:cNvPr id="3" name="Content Placeholder 2">
            <a:extLst>
              <a:ext uri="{FF2B5EF4-FFF2-40B4-BE49-F238E27FC236}">
                <a16:creationId xmlns:a16="http://schemas.microsoft.com/office/drawing/2014/main" id="{53898525-B543-4DB7-9714-84B7CEF646DA}"/>
              </a:ext>
            </a:extLst>
          </p:cNvPr>
          <p:cNvSpPr>
            <a:spLocks noGrp="1"/>
          </p:cNvSpPr>
          <p:nvPr>
            <p:ph idx="1"/>
          </p:nvPr>
        </p:nvSpPr>
        <p:spPr>
          <a:xfrm>
            <a:off x="457201" y="1137920"/>
            <a:ext cx="8232774" cy="5126956"/>
          </a:xfrm>
        </p:spPr>
        <p:txBody>
          <a:bodyPr/>
          <a:lstStyle/>
          <a:p>
            <a:pPr fontAlgn="base"/>
            <a:r>
              <a:rPr lang="en-US" sz="1800" dirty="0"/>
              <a:t>“Look-through rule”</a:t>
            </a:r>
          </a:p>
          <a:p>
            <a:pPr lvl="1" fontAlgn="base"/>
            <a:r>
              <a:rPr lang="en-US" sz="1600" dirty="0"/>
              <a:t>A look-through rule applies where a tax-exempt organization has an indirect interest in a lower-tier partnership through a directly held, non-QPI partnership interest.</a:t>
            </a:r>
          </a:p>
          <a:p>
            <a:pPr lvl="1" fontAlgn="base"/>
            <a:r>
              <a:rPr lang="en-US" sz="1600" dirty="0"/>
              <a:t>The lower-tier partnership may still qualify as a QPI if the lower tier partnership interest meets the requirements of the de minimis test with respect to the tax-exempt investor.</a:t>
            </a:r>
          </a:p>
          <a:p>
            <a:pPr lvl="1" fontAlgn="base"/>
            <a:r>
              <a:rPr lang="en-US" sz="1600" dirty="0"/>
              <a:t>The lower-tier partnership may also qualify as a QPI if the partnership above can satisfy the participation test with respect to their directly owned partnership (i.e., not with respect to the tax-exempt organization) </a:t>
            </a:r>
            <a:r>
              <a:rPr lang="en-IN" sz="1400" dirty="0"/>
              <a:t>—</a:t>
            </a:r>
            <a:r>
              <a:rPr lang="en-US" sz="1600" dirty="0"/>
              <a:t> thus, for purposes of the look-through rule, the participation test applies tier-by-tier to intervening, indirectly owned partnerships.</a:t>
            </a:r>
          </a:p>
          <a:p>
            <a:pPr lvl="1" fontAlgn="base"/>
            <a:r>
              <a:rPr lang="en-US" sz="1600" dirty="0"/>
              <a:t>Lower-tier partnerships that can be considered QPIs under the look-through rule may, but are not required to be, aggregated with other QPIs as a single, unrelated trade or business.</a:t>
            </a:r>
          </a:p>
        </p:txBody>
      </p:sp>
      <p:sp>
        <p:nvSpPr>
          <p:cNvPr id="4" name="Rectangle 3">
            <a:extLst>
              <a:ext uri="{FF2B5EF4-FFF2-40B4-BE49-F238E27FC236}">
                <a16:creationId xmlns:a16="http://schemas.microsoft.com/office/drawing/2014/main" id="{79BDB00F-4B2E-45CF-8817-AF55CAFFA542}"/>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FF2B5EF4-FFF2-40B4-BE49-F238E27FC236}">
                <a16:creationId xmlns:a16="http://schemas.microsoft.com/office/drawing/2014/main" id="{6D1C95D5-73BC-46DC-B6F6-DACDF4FBAE63}"/>
              </a:ext>
            </a:extLst>
          </p:cNvPr>
          <p:cNvSpPr/>
          <p:nvPr/>
        </p:nvSpPr>
        <p:spPr>
          <a:xfrm>
            <a:off x="4450813" y="3244334"/>
            <a:ext cx="242374" cy="369332"/>
          </a:xfrm>
          <a:prstGeom prst="rect">
            <a:avLst/>
          </a:prstGeom>
        </p:spPr>
        <p:txBody>
          <a:bodyPr wrap="none">
            <a:spAutoFit/>
          </a:bodyPr>
          <a:lstStyle/>
          <a:p>
            <a:r>
              <a:rPr lang="en-US" dirty="0">
                <a:solidFill>
                  <a:schemeClr val="bg1"/>
                </a:solidFill>
                <a:latin typeface="Times New Roman" panose="02020603050405020304" pitchFamily="18" charset="0"/>
              </a:rPr>
              <a:t> </a:t>
            </a:r>
            <a:endParaRPr lang="en-US" dirty="0">
              <a:solidFill>
                <a:schemeClr val="bg1"/>
              </a:solidFill>
            </a:endParaRPr>
          </a:p>
        </p:txBody>
      </p:sp>
      <p:sp>
        <p:nvSpPr>
          <p:cNvPr id="6" name="Rectangle 5">
            <a:extLst>
              <a:ext uri="{FF2B5EF4-FFF2-40B4-BE49-F238E27FC236}">
                <a16:creationId xmlns:a16="http://schemas.microsoft.com/office/drawing/2014/main" id="{4FD35893-1B13-4BCC-8367-A8DD939E783E}"/>
              </a:ext>
            </a:extLst>
          </p:cNvPr>
          <p:cNvSpPr/>
          <p:nvPr/>
        </p:nvSpPr>
        <p:spPr>
          <a:xfrm>
            <a:off x="6035065" y="2765868"/>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298114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0BF0-AF10-4272-A279-5D65E8A455EE}"/>
              </a:ext>
            </a:extLst>
          </p:cNvPr>
          <p:cNvSpPr>
            <a:spLocks noGrp="1"/>
          </p:cNvSpPr>
          <p:nvPr>
            <p:ph type="title"/>
          </p:nvPr>
        </p:nvSpPr>
        <p:spPr/>
        <p:txBody>
          <a:bodyPr/>
          <a:lstStyle/>
          <a:p>
            <a:r>
              <a:rPr lang="en-GB" dirty="0"/>
              <a:t>Section 512(a)(6): allocation of deductions</a:t>
            </a:r>
            <a:endParaRPr lang="en-IN" dirty="0"/>
          </a:p>
        </p:txBody>
      </p:sp>
      <p:sp>
        <p:nvSpPr>
          <p:cNvPr id="3" name="Content Placeholder 2">
            <a:extLst>
              <a:ext uri="{FF2B5EF4-FFF2-40B4-BE49-F238E27FC236}">
                <a16:creationId xmlns:a16="http://schemas.microsoft.com/office/drawing/2014/main" id="{D9FCB7A3-AA6B-44BE-AFE9-9B7A3F9B57E2}"/>
              </a:ext>
            </a:extLst>
          </p:cNvPr>
          <p:cNvSpPr>
            <a:spLocks noGrp="1"/>
          </p:cNvSpPr>
          <p:nvPr>
            <p:ph idx="1"/>
          </p:nvPr>
        </p:nvSpPr>
        <p:spPr/>
        <p:txBody>
          <a:bodyPr/>
          <a:lstStyle/>
          <a:p>
            <a:r>
              <a:rPr lang="en-US" sz="1800" dirty="0"/>
              <a:t>Treasury and the IRS have been working on guidance on allocating deductions between UBTI and non-UBTI-generating activities for several years.</a:t>
            </a:r>
          </a:p>
          <a:p>
            <a:pPr lvl="1"/>
            <a:r>
              <a:rPr lang="en-US" sz="1600" dirty="0"/>
              <a:t>Initially, they combined that guidance project with the Section 512(a)(6) guidance.</a:t>
            </a:r>
          </a:p>
          <a:p>
            <a:r>
              <a:rPr lang="en-US" sz="1800" dirty="0"/>
              <a:t>The Section 512(a)(6) final regulations don’t provide much detail in this area, noting only that Treasury and the IRS continue to consider the allocation issue and intend to publish separate guidance.</a:t>
            </a:r>
          </a:p>
          <a:p>
            <a:r>
              <a:rPr lang="en-US" sz="1800" dirty="0"/>
              <a:t>Until then, any reasonable method of expense allocation is permitted, except that the regulations state the unadjusted gross-to-gross method is not reasonable. </a:t>
            </a:r>
          </a:p>
          <a:p>
            <a:r>
              <a:rPr lang="en-US" sz="1800" dirty="0"/>
              <a:t>Charitable contributions can be deducted against total UBTI and do not need to be allocated to and among particular trades or businesses.</a:t>
            </a:r>
          </a:p>
        </p:txBody>
      </p:sp>
    </p:spTree>
    <p:extLst>
      <p:ext uri="{BB962C8B-B14F-4D97-AF65-F5344CB8AC3E}">
        <p14:creationId xmlns:p14="http://schemas.microsoft.com/office/powerpoint/2010/main" val="2090436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3512-D896-4BCD-8E13-3E57EA6CC10A}"/>
              </a:ext>
            </a:extLst>
          </p:cNvPr>
          <p:cNvSpPr>
            <a:spLocks noGrp="1"/>
          </p:cNvSpPr>
          <p:nvPr>
            <p:ph type="title"/>
          </p:nvPr>
        </p:nvSpPr>
        <p:spPr/>
        <p:txBody>
          <a:bodyPr/>
          <a:lstStyle/>
          <a:p>
            <a:r>
              <a:rPr lang="en-US" dirty="0"/>
              <a:t>Polling question 4</a:t>
            </a:r>
          </a:p>
        </p:txBody>
      </p:sp>
      <p:sp>
        <p:nvSpPr>
          <p:cNvPr id="3" name="Content Placeholder 2">
            <a:extLst>
              <a:ext uri="{FF2B5EF4-FFF2-40B4-BE49-F238E27FC236}">
                <a16:creationId xmlns:a16="http://schemas.microsoft.com/office/drawing/2014/main" id="{5D7389BC-122F-48B1-B238-09252045A110}"/>
              </a:ext>
            </a:extLst>
          </p:cNvPr>
          <p:cNvSpPr>
            <a:spLocks noGrp="1"/>
          </p:cNvSpPr>
          <p:nvPr>
            <p:ph idx="1"/>
          </p:nvPr>
        </p:nvSpPr>
        <p:spPr/>
        <p:txBody>
          <a:bodyPr/>
          <a:lstStyle/>
          <a:p>
            <a:pPr marL="0" indent="0">
              <a:buNone/>
            </a:pPr>
            <a:r>
              <a:rPr lang="en-US" sz="1800" dirty="0"/>
              <a:t>Which of the following best describes how Section 512(a)(6) applies to your organization’s partnership investments?</a:t>
            </a:r>
          </a:p>
          <a:p>
            <a:endParaRPr lang="en-US" sz="1800" dirty="0"/>
          </a:p>
          <a:p>
            <a:pPr marL="457200" indent="-457200">
              <a:buFont typeface="+mj-lt"/>
              <a:buAutoNum type="alphaUcPeriod"/>
            </a:pPr>
            <a:r>
              <a:rPr lang="en-US" sz="1800" dirty="0"/>
              <a:t>We expect that all our investments will meet either the de minimis test or the participation test.</a:t>
            </a:r>
          </a:p>
          <a:p>
            <a:pPr marL="457200" indent="-457200">
              <a:buFont typeface="+mj-lt"/>
              <a:buAutoNum type="alphaUcPeriod"/>
            </a:pPr>
            <a:r>
              <a:rPr lang="en-US" sz="1800" dirty="0"/>
              <a:t>We expect that some of our investments meet neither the de minimis test nor the participation test and would need to be reported using the NAICS codes of the underlying activity.</a:t>
            </a:r>
          </a:p>
          <a:p>
            <a:pPr marL="457200" indent="-457200">
              <a:buFont typeface="+mj-lt"/>
              <a:buAutoNum type="alphaUcPeriod"/>
            </a:pPr>
            <a:r>
              <a:rPr lang="en-US" sz="1800" dirty="0"/>
              <a:t>We will need to further review our investments to determine whether they meet either test.</a:t>
            </a:r>
          </a:p>
          <a:p>
            <a:pPr marL="457200" indent="-457200">
              <a:buFont typeface="+mj-lt"/>
              <a:buAutoNum type="alphaUcPeriod"/>
            </a:pPr>
            <a:r>
              <a:rPr lang="en-US" sz="1800" dirty="0"/>
              <a:t>Does not apply (EY, faculty, other).</a:t>
            </a:r>
          </a:p>
        </p:txBody>
      </p:sp>
    </p:spTree>
    <p:extLst>
      <p:ext uri="{BB962C8B-B14F-4D97-AF65-F5344CB8AC3E}">
        <p14:creationId xmlns:p14="http://schemas.microsoft.com/office/powerpoint/2010/main" val="2532830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wood&#10;&#10;Description automatically generated">
            <a:extLst>
              <a:ext uri="{FF2B5EF4-FFF2-40B4-BE49-F238E27FC236}">
                <a16:creationId xmlns:a16="http://schemas.microsoft.com/office/drawing/2014/main" id="{8A70C28F-F4FD-475C-B102-4A097FB5E6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11125" b="-23"/>
          <a:stretch/>
        </p:blipFill>
        <p:spPr>
          <a:xfrm>
            <a:off x="-92848" y="-72341"/>
            <a:ext cx="9236848" cy="6930341"/>
          </a:xfrm>
          <a:prstGeom prst="rect">
            <a:avLst/>
          </a:prstGeom>
        </p:spPr>
      </p:pic>
      <p:graphicFrame>
        <p:nvGraphicFramePr>
          <p:cNvPr id="14" name="Object 13" hidden="1">
            <a:extLst>
              <a:ext uri="{FF2B5EF4-FFF2-40B4-BE49-F238E27FC236}">
                <a16:creationId xmlns:a16="http://schemas.microsoft.com/office/drawing/2014/main" id="{B103356C-2E60-43F8-9E55-8073624ACAE2}"/>
              </a:ext>
            </a:extLst>
          </p:cNvPr>
          <p:cNvGraphicFramePr>
            <a:graphicFrameLocks noChangeAspect="1"/>
          </p:cNvGraphicFramePr>
          <p:nvPr>
            <p:custDataLst>
              <p:tags r:id="rId1"/>
            </p:custDataLst>
            <p:extLst>
              <p:ext uri="{D42A27DB-BD31-4B8C-83A1-F6EECF244321}">
                <p14:modId xmlns:p14="http://schemas.microsoft.com/office/powerpoint/2010/main" val="4029086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14" name="Object 13" hidden="1">
                        <a:extLst>
                          <a:ext uri="{FF2B5EF4-FFF2-40B4-BE49-F238E27FC236}">
                            <a16:creationId xmlns:a16="http://schemas.microsoft.com/office/drawing/2014/main" id="{B103356C-2E60-43F8-9E55-8073624AC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92848" y="-72340"/>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pic>
        <p:nvPicPr>
          <p:cNvPr id="6" name="Picture 5">
            <a:extLst>
              <a:ext uri="{FF2B5EF4-FFF2-40B4-BE49-F238E27FC236}">
                <a16:creationId xmlns:a16="http://schemas.microsoft.com/office/drawing/2014/main" id="{EE1303C8-14F7-48B4-A6B0-986774D263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9" name="Slide Number Placeholder 4">
            <a:extLst>
              <a:ext uri="{FF2B5EF4-FFF2-40B4-BE49-F238E27FC236}">
                <a16:creationId xmlns:a16="http://schemas.microsoft.com/office/drawing/2014/main" id="{96EA1EE1-879F-4913-84D2-01E629DC1B9F}"/>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schemeClr val="bg1"/>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sz="800" b="0" i="0" u="none" strike="noStrike" kern="1200" cap="none" spc="0" normalizeH="0" baseline="0" noProof="0" dirty="0">
              <a:ln>
                <a:noFill/>
              </a:ln>
              <a:solidFill>
                <a:schemeClr val="bg1"/>
              </a:solidFill>
              <a:effectLst/>
              <a:uLnTx/>
              <a:uFillTx/>
              <a:latin typeface="EYInterstate" panose="02000503020000020004" pitchFamily="2" charset="0"/>
              <a:ea typeface="+mn-ea"/>
              <a:cs typeface="+mn-cs"/>
            </a:endParaRPr>
          </a:p>
        </p:txBody>
      </p:sp>
      <p:sp>
        <p:nvSpPr>
          <p:cNvPr id="8" name="Title 1">
            <a:extLst>
              <a:ext uri="{FF2B5EF4-FFF2-40B4-BE49-F238E27FC236}">
                <a16:creationId xmlns:a16="http://schemas.microsoft.com/office/drawing/2014/main" id="{15731231-2BE6-4EE8-B017-7B2A48C26602}"/>
              </a:ext>
            </a:extLst>
          </p:cNvPr>
          <p:cNvSpPr txBox="1">
            <a:spLocks/>
          </p:cNvSpPr>
          <p:nvPr/>
        </p:nvSpPr>
        <p:spPr>
          <a:xfrm>
            <a:off x="437042" y="1065096"/>
            <a:ext cx="4192831" cy="1525703"/>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r>
              <a:rPr lang="en-US" b="0" dirty="0">
                <a:solidFill>
                  <a:srgbClr val="2E2E38"/>
                </a:solidFill>
                <a:latin typeface="EYInterstate Light" panose="02000506000000020004" pitchFamily="2" charset="0"/>
              </a:rPr>
              <a:t>Reporting UBI on the Form 990-T</a:t>
            </a:r>
          </a:p>
        </p:txBody>
      </p:sp>
    </p:spTree>
    <p:extLst>
      <p:ext uri="{BB962C8B-B14F-4D97-AF65-F5344CB8AC3E}">
        <p14:creationId xmlns:p14="http://schemas.microsoft.com/office/powerpoint/2010/main" val="295918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CDBC-7EC1-49BF-AC0C-60E7DBB323EE}"/>
              </a:ext>
            </a:extLst>
          </p:cNvPr>
          <p:cNvSpPr>
            <a:spLocks noGrp="1"/>
          </p:cNvSpPr>
          <p:nvPr>
            <p:ph type="title"/>
          </p:nvPr>
        </p:nvSpPr>
        <p:spPr/>
        <p:txBody>
          <a:bodyPr/>
          <a:lstStyle/>
          <a:p>
            <a:r>
              <a:rPr lang="en-GB" dirty="0"/>
              <a:t>Reporting UBI on the Form 990-T</a:t>
            </a:r>
            <a:endParaRPr lang="en-IN" dirty="0"/>
          </a:p>
        </p:txBody>
      </p:sp>
      <p:sp>
        <p:nvSpPr>
          <p:cNvPr id="3" name="Content Placeholder 2">
            <a:extLst>
              <a:ext uri="{FF2B5EF4-FFF2-40B4-BE49-F238E27FC236}">
                <a16:creationId xmlns:a16="http://schemas.microsoft.com/office/drawing/2014/main" id="{DD7C37C5-2296-493E-996E-D3B97CAEC047}"/>
              </a:ext>
            </a:extLst>
          </p:cNvPr>
          <p:cNvSpPr>
            <a:spLocks noGrp="1"/>
          </p:cNvSpPr>
          <p:nvPr>
            <p:ph idx="1"/>
          </p:nvPr>
        </p:nvSpPr>
        <p:spPr/>
        <p:txBody>
          <a:bodyPr/>
          <a:lstStyle/>
          <a:p>
            <a:r>
              <a:rPr lang="en-US" sz="2400" dirty="0"/>
              <a:t>Form 990-T is used to calculate the tax liability on the UBI.</a:t>
            </a:r>
          </a:p>
          <a:p>
            <a:pPr lvl="1"/>
            <a:r>
              <a:rPr lang="en-US" sz="2000" dirty="0"/>
              <a:t>Corporations are currently taxed at a flat rate of 21%.</a:t>
            </a:r>
          </a:p>
          <a:p>
            <a:pPr lvl="1"/>
            <a:r>
              <a:rPr lang="en-US" sz="2000" dirty="0"/>
              <a:t>Trusts (including pension trusts, private foundations and others with a trust legal form) are a mix based upon character of income.</a:t>
            </a:r>
          </a:p>
          <a:p>
            <a:r>
              <a:rPr lang="en-US" sz="2400" dirty="0"/>
              <a:t>Each activity or silo is reported separately on a Schedule A. The sum of each activity with positive amounts of UBTI are reported on the 990-T, Part I, Line 1.</a:t>
            </a:r>
            <a:endParaRPr lang="en-US" dirty="0"/>
          </a:p>
        </p:txBody>
      </p:sp>
    </p:spTree>
    <p:extLst>
      <p:ext uri="{BB962C8B-B14F-4D97-AF65-F5344CB8AC3E}">
        <p14:creationId xmlns:p14="http://schemas.microsoft.com/office/powerpoint/2010/main" val="16205717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CDBC-7EC1-49BF-AC0C-60E7DBB323EE}"/>
              </a:ext>
            </a:extLst>
          </p:cNvPr>
          <p:cNvSpPr>
            <a:spLocks noGrp="1"/>
          </p:cNvSpPr>
          <p:nvPr>
            <p:ph type="title"/>
          </p:nvPr>
        </p:nvSpPr>
        <p:spPr/>
        <p:txBody>
          <a:bodyPr/>
          <a:lstStyle/>
          <a:p>
            <a:r>
              <a:rPr lang="en-GB" dirty="0"/>
              <a:t>Reporting UBI on the Form 990-T</a:t>
            </a:r>
            <a:endParaRPr lang="en-IN" dirty="0"/>
          </a:p>
        </p:txBody>
      </p:sp>
      <p:sp>
        <p:nvSpPr>
          <p:cNvPr id="6" name="Content Placeholder 2">
            <a:extLst>
              <a:ext uri="{FF2B5EF4-FFF2-40B4-BE49-F238E27FC236}">
                <a16:creationId xmlns:a16="http://schemas.microsoft.com/office/drawing/2014/main" id="{A61D56F0-3C47-AABA-1B35-3F290281DCA4}"/>
              </a:ext>
            </a:extLst>
          </p:cNvPr>
          <p:cNvSpPr>
            <a:spLocks noGrp="1"/>
          </p:cNvSpPr>
          <p:nvPr>
            <p:ph idx="1"/>
          </p:nvPr>
        </p:nvSpPr>
        <p:spPr>
          <a:xfrm>
            <a:off x="457202" y="1137920"/>
            <a:ext cx="4702027" cy="4834617"/>
          </a:xfrm>
        </p:spPr>
        <p:txBody>
          <a:bodyPr/>
          <a:lstStyle/>
          <a:p>
            <a:r>
              <a:rPr lang="en-US" sz="1800" dirty="0"/>
              <a:t>The activity code (two-digit NAICS code) and the description of the activity is reported on the header of each Schedule A.</a:t>
            </a:r>
          </a:p>
          <a:p>
            <a:r>
              <a:rPr lang="en-US" sz="1800" dirty="0"/>
              <a:t>The sequence number and total number of Schedule A is also included in Box D.</a:t>
            </a:r>
          </a:p>
          <a:p>
            <a:r>
              <a:rPr lang="en-US" sz="1800" dirty="0"/>
              <a:t>Gross income resulting from the activity is reported in Part I.</a:t>
            </a:r>
          </a:p>
          <a:p>
            <a:r>
              <a:rPr lang="en-US" sz="1800" dirty="0"/>
              <a:t>The related deductions not taken in other parts or schedules are reported in Part II.</a:t>
            </a:r>
          </a:p>
          <a:p>
            <a:r>
              <a:rPr lang="en-US" sz="1800" dirty="0"/>
              <a:t>Parts III </a:t>
            </a:r>
            <a:r>
              <a:rPr lang="en-IN" sz="1400" dirty="0"/>
              <a:t>—</a:t>
            </a:r>
            <a:r>
              <a:rPr lang="en-US" sz="1800" dirty="0"/>
              <a:t> XI are completed as applicable (cost of goods sold (COGS), rental income, debt-financed income, amounts from controlled organizations, etc.).	</a:t>
            </a:r>
          </a:p>
        </p:txBody>
      </p:sp>
      <p:pic>
        <p:nvPicPr>
          <p:cNvPr id="7" name="Picture 6">
            <a:extLst>
              <a:ext uri="{FF2B5EF4-FFF2-40B4-BE49-F238E27FC236}">
                <a16:creationId xmlns:a16="http://schemas.microsoft.com/office/drawing/2014/main" id="{9E4B4D90-02BF-95B6-5CC5-5146A692F8E0}"/>
              </a:ext>
            </a:extLst>
          </p:cNvPr>
          <p:cNvPicPr>
            <a:picLocks noChangeAspect="1"/>
          </p:cNvPicPr>
          <p:nvPr/>
        </p:nvPicPr>
        <p:blipFill>
          <a:blip r:embed="rId3"/>
          <a:stretch>
            <a:fillRect/>
          </a:stretch>
        </p:blipFill>
        <p:spPr>
          <a:xfrm>
            <a:off x="5332534" y="1137920"/>
            <a:ext cx="3636888" cy="4331702"/>
          </a:xfrm>
          <a:prstGeom prst="rect">
            <a:avLst/>
          </a:prstGeom>
        </p:spPr>
      </p:pic>
    </p:spTree>
    <p:extLst>
      <p:ext uri="{BB962C8B-B14F-4D97-AF65-F5344CB8AC3E}">
        <p14:creationId xmlns:p14="http://schemas.microsoft.com/office/powerpoint/2010/main" val="3661637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CDBC-7EC1-49BF-AC0C-60E7DBB323EE}"/>
              </a:ext>
            </a:extLst>
          </p:cNvPr>
          <p:cNvSpPr>
            <a:spLocks noGrp="1"/>
          </p:cNvSpPr>
          <p:nvPr>
            <p:ph type="title"/>
          </p:nvPr>
        </p:nvSpPr>
        <p:spPr/>
        <p:txBody>
          <a:bodyPr/>
          <a:lstStyle/>
          <a:p>
            <a:r>
              <a:rPr lang="en-GB" dirty="0"/>
              <a:t>Example </a:t>
            </a:r>
            <a:r>
              <a:rPr lang="en-IN" dirty="0"/>
              <a:t>—</a:t>
            </a:r>
            <a:r>
              <a:rPr lang="en-GB" dirty="0"/>
              <a:t> determining total UBTI (summing the silos)</a:t>
            </a:r>
            <a:endParaRPr lang="en-IN" dirty="0"/>
          </a:p>
        </p:txBody>
      </p:sp>
      <p:sp>
        <p:nvSpPr>
          <p:cNvPr id="3" name="Content Placeholder 2">
            <a:extLst>
              <a:ext uri="{FF2B5EF4-FFF2-40B4-BE49-F238E27FC236}">
                <a16:creationId xmlns:a16="http://schemas.microsoft.com/office/drawing/2014/main" id="{DD7C37C5-2296-493E-996E-D3B97CAEC047}"/>
              </a:ext>
            </a:extLst>
          </p:cNvPr>
          <p:cNvSpPr>
            <a:spLocks noGrp="1"/>
          </p:cNvSpPr>
          <p:nvPr>
            <p:ph idx="1"/>
          </p:nvPr>
        </p:nvSpPr>
        <p:spPr/>
        <p:txBody>
          <a:bodyPr/>
          <a:lstStyle/>
          <a:p>
            <a:r>
              <a:rPr lang="en-US" dirty="0"/>
              <a:t>Only silos with positive UBTI amounts get summed and reported on Form 990-T, Part I, Line 1</a:t>
            </a:r>
          </a:p>
          <a:p>
            <a:r>
              <a:rPr lang="en-US" dirty="0"/>
              <a:t>For example:</a:t>
            </a:r>
          </a:p>
          <a:p>
            <a:pPr lvl="1"/>
            <a:r>
              <a:rPr lang="en-US" dirty="0"/>
              <a:t>Activity 1: $10,000 UBTI</a:t>
            </a:r>
          </a:p>
          <a:p>
            <a:pPr lvl="1"/>
            <a:r>
              <a:rPr lang="en-US" dirty="0"/>
              <a:t>Activity 2: $ (5,000) UBTI</a:t>
            </a:r>
          </a:p>
          <a:p>
            <a:pPr lvl="1"/>
            <a:r>
              <a:rPr lang="en-US" dirty="0"/>
              <a:t>Activity 3: $ (3,000) UBTI</a:t>
            </a:r>
          </a:p>
          <a:p>
            <a:pPr lvl="1"/>
            <a:r>
              <a:rPr lang="en-US" dirty="0"/>
              <a:t>Activity 4: $  2,500 UBTI</a:t>
            </a:r>
          </a:p>
          <a:p>
            <a:pPr lvl="1"/>
            <a:endParaRPr lang="en-US" dirty="0"/>
          </a:p>
          <a:p>
            <a:r>
              <a:rPr lang="en-US" dirty="0"/>
              <a:t>Form 990-T, Part I, Line 1 = $10,000 (Activity 1) + $2,500 (Activity 4) = $12,500 total UBTI</a:t>
            </a:r>
          </a:p>
        </p:txBody>
      </p:sp>
    </p:spTree>
    <p:extLst>
      <p:ext uri="{BB962C8B-B14F-4D97-AF65-F5344CB8AC3E}">
        <p14:creationId xmlns:p14="http://schemas.microsoft.com/office/powerpoint/2010/main" val="30188524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Reporting Net Operating Losses on the 990-T</a:t>
            </a:r>
          </a:p>
        </p:txBody>
      </p:sp>
      <p:sp>
        <p:nvSpPr>
          <p:cNvPr id="3" name="Content Placeholder 2"/>
          <p:cNvSpPr>
            <a:spLocks noGrp="1"/>
          </p:cNvSpPr>
          <p:nvPr>
            <p:ph idx="1"/>
          </p:nvPr>
        </p:nvSpPr>
        <p:spPr>
          <a:xfrm>
            <a:off x="457201" y="1015299"/>
            <a:ext cx="8229600" cy="3624075"/>
          </a:xfrm>
        </p:spPr>
        <p:txBody>
          <a:bodyPr/>
          <a:lstStyle/>
          <a:p>
            <a:r>
              <a:rPr lang="en-US" sz="1600" dirty="0"/>
              <a:t>Net Operating Losses (NOLs) arising in tax years beginning before January 1, 2018, are deducted on Form 990-T, Part I, Line 6. </a:t>
            </a:r>
          </a:p>
          <a:p>
            <a:pPr lvl="1"/>
            <a:r>
              <a:rPr lang="en-US" sz="1400" dirty="0"/>
              <a:t>The NOL must be utilized prior to losses arising after 2017.</a:t>
            </a:r>
          </a:p>
          <a:p>
            <a:pPr lvl="1"/>
            <a:r>
              <a:rPr lang="en-US" sz="1400" dirty="0"/>
              <a:t>The smaller of the amount of NOL or the amount on Part I, Line 1 may be used.</a:t>
            </a:r>
          </a:p>
          <a:p>
            <a:r>
              <a:rPr lang="en-US" sz="1600" dirty="0"/>
              <a:t>NOLs arising after January 1, 2018, are deducted on the Schedule A, Part II, Line 17.</a:t>
            </a:r>
          </a:p>
          <a:p>
            <a:pPr lvl="1"/>
            <a:r>
              <a:rPr lang="en-US" sz="1400" dirty="0"/>
              <a:t>The NOL may only be deducted if incurred in an unrelated or business activity and cannot offset income from another activity.</a:t>
            </a:r>
          </a:p>
          <a:p>
            <a:pPr lvl="1"/>
            <a:r>
              <a:rPr lang="en-US" sz="1400" dirty="0"/>
              <a:t>IRC section 172(a)(s) limits the allowable deduction to 80% of the taxable income.</a:t>
            </a:r>
          </a:p>
          <a:p>
            <a:pPr lvl="1"/>
            <a:r>
              <a:rPr lang="en-US" sz="1400" dirty="0"/>
              <a:t>The NOL is suspended until the activity produces income.</a:t>
            </a:r>
          </a:p>
          <a:p>
            <a:pPr lvl="1"/>
            <a:endParaRPr lang="en-US" sz="1400" dirty="0"/>
          </a:p>
          <a:p>
            <a:pPr marL="534639" lvl="2" indent="0">
              <a:buNone/>
            </a:pPr>
            <a:endParaRPr lang="en-US" sz="1200" dirty="0"/>
          </a:p>
        </p:txBody>
      </p:sp>
      <p:pic>
        <p:nvPicPr>
          <p:cNvPr id="7" name="Picture 6">
            <a:extLst>
              <a:ext uri="{FF2B5EF4-FFF2-40B4-BE49-F238E27FC236}">
                <a16:creationId xmlns:a16="http://schemas.microsoft.com/office/drawing/2014/main" id="{63AAB9F3-E0AC-2262-DB18-27916B4DA4D2}"/>
              </a:ext>
            </a:extLst>
          </p:cNvPr>
          <p:cNvPicPr>
            <a:picLocks noChangeAspect="1"/>
          </p:cNvPicPr>
          <p:nvPr/>
        </p:nvPicPr>
        <p:blipFill>
          <a:blip r:embed="rId3"/>
          <a:stretch>
            <a:fillRect/>
          </a:stretch>
        </p:blipFill>
        <p:spPr>
          <a:xfrm>
            <a:off x="282014" y="4035956"/>
            <a:ext cx="5086959" cy="1572601"/>
          </a:xfrm>
          <a:prstGeom prst="rect">
            <a:avLst/>
          </a:prstGeom>
        </p:spPr>
      </p:pic>
      <p:pic>
        <p:nvPicPr>
          <p:cNvPr id="9" name="Picture 8">
            <a:extLst>
              <a:ext uri="{FF2B5EF4-FFF2-40B4-BE49-F238E27FC236}">
                <a16:creationId xmlns:a16="http://schemas.microsoft.com/office/drawing/2014/main" id="{6C0D3565-94C1-F5A4-D369-B5899DEA0E56}"/>
              </a:ext>
            </a:extLst>
          </p:cNvPr>
          <p:cNvPicPr>
            <a:picLocks noChangeAspect="1"/>
          </p:cNvPicPr>
          <p:nvPr/>
        </p:nvPicPr>
        <p:blipFill>
          <a:blip r:embed="rId4"/>
          <a:stretch>
            <a:fillRect/>
          </a:stretch>
        </p:blipFill>
        <p:spPr>
          <a:xfrm>
            <a:off x="5544160" y="4035956"/>
            <a:ext cx="3469640" cy="1806745"/>
          </a:xfrm>
          <a:prstGeom prst="rect">
            <a:avLst/>
          </a:prstGeom>
        </p:spPr>
      </p:pic>
    </p:spTree>
    <p:extLst>
      <p:ext uri="{BB962C8B-B14F-4D97-AF65-F5344CB8AC3E}">
        <p14:creationId xmlns:p14="http://schemas.microsoft.com/office/powerpoint/2010/main" val="3950172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Charitable contribution deduction and conversion to NOL</a:t>
            </a:r>
          </a:p>
        </p:txBody>
      </p:sp>
      <p:sp>
        <p:nvSpPr>
          <p:cNvPr id="3" name="Content Placeholder 2"/>
          <p:cNvSpPr>
            <a:spLocks noGrp="1"/>
          </p:cNvSpPr>
          <p:nvPr>
            <p:ph idx="1"/>
          </p:nvPr>
        </p:nvSpPr>
        <p:spPr>
          <a:xfrm>
            <a:off x="457201" y="1065633"/>
            <a:ext cx="8229600" cy="3624075"/>
          </a:xfrm>
        </p:spPr>
        <p:txBody>
          <a:bodyPr/>
          <a:lstStyle/>
          <a:p>
            <a:r>
              <a:rPr lang="en-US" dirty="0"/>
              <a:t>The deduction for charitable contributions is taken on the 990-T, Part I, Line 4</a:t>
            </a:r>
          </a:p>
          <a:p>
            <a:pPr lvl="1"/>
            <a:r>
              <a:rPr lang="en-US" dirty="0"/>
              <a:t>Deduction for corporations </a:t>
            </a:r>
          </a:p>
          <a:p>
            <a:pPr lvl="2"/>
            <a:r>
              <a:rPr lang="en-US" dirty="0"/>
              <a:t>The deduction is normally limited to 10% of the UBTI.</a:t>
            </a:r>
          </a:p>
          <a:p>
            <a:pPr lvl="2"/>
            <a:r>
              <a:rPr lang="en-US" dirty="0"/>
              <a:t>The contribution amounts over the 10% limitation can’t be deducted in the tax year but may be carried over to the next five years.</a:t>
            </a:r>
          </a:p>
          <a:p>
            <a:pPr lvl="1"/>
            <a:r>
              <a:rPr lang="en-US" dirty="0"/>
              <a:t>Deduction for trusts</a:t>
            </a:r>
          </a:p>
          <a:p>
            <a:pPr lvl="2"/>
            <a:r>
              <a:rPr lang="en-US" dirty="0"/>
              <a:t>The deduction is limited to 50% of the UBTI. </a:t>
            </a:r>
          </a:p>
          <a:p>
            <a:r>
              <a:rPr lang="en-US" dirty="0"/>
              <a:t>Conversion of charitable contribution deduction to NOL</a:t>
            </a:r>
          </a:p>
          <a:p>
            <a:pPr lvl="1"/>
            <a:r>
              <a:rPr lang="en-US" dirty="0"/>
              <a:t>Ordering rules require NOLs to be used prior to charitable contribution deductions.</a:t>
            </a:r>
          </a:p>
          <a:p>
            <a:pPr lvl="1"/>
            <a:r>
              <a:rPr lang="en-US" dirty="0"/>
              <a:t>If an NOL is being utilized, and thus preventing the full amount of charitable contribution deduction, then an amount up to 10% of the NOL may be converted from a charitable contribution deduction to an NOL.</a:t>
            </a:r>
          </a:p>
          <a:p>
            <a:pPr lvl="2"/>
            <a:r>
              <a:rPr lang="en-US" dirty="0"/>
              <a:t>Limited to 10% of the NOL used, however, could be less if the charitable contribution amount is smaller than the 10% limit.</a:t>
            </a:r>
          </a:p>
          <a:p>
            <a:pPr lvl="1"/>
            <a:endParaRPr lang="en-US" dirty="0"/>
          </a:p>
          <a:p>
            <a:pPr lvl="1"/>
            <a:endParaRPr lang="en-US" dirty="0"/>
          </a:p>
        </p:txBody>
      </p:sp>
    </p:spTree>
    <p:extLst>
      <p:ext uri="{BB962C8B-B14F-4D97-AF65-F5344CB8AC3E}">
        <p14:creationId xmlns:p14="http://schemas.microsoft.com/office/powerpoint/2010/main" val="2001532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r>
              <a:rPr lang="en-IN" dirty="0"/>
              <a:t>—</a:t>
            </a:r>
            <a:r>
              <a:rPr lang="en-GB" dirty="0"/>
              <a:t> NOLs and charitable contribution deduction (corporations)</a:t>
            </a:r>
          </a:p>
        </p:txBody>
      </p:sp>
      <p:sp>
        <p:nvSpPr>
          <p:cNvPr id="3" name="Content Placeholder 2"/>
          <p:cNvSpPr>
            <a:spLocks noGrp="1"/>
          </p:cNvSpPr>
          <p:nvPr>
            <p:ph idx="1"/>
          </p:nvPr>
        </p:nvSpPr>
        <p:spPr>
          <a:xfrm>
            <a:off x="457201" y="1225024"/>
            <a:ext cx="3568946" cy="3624075"/>
          </a:xfrm>
        </p:spPr>
        <p:txBody>
          <a:bodyPr/>
          <a:lstStyle/>
          <a:p>
            <a:r>
              <a:rPr lang="en-US" sz="1400" dirty="0"/>
              <a:t>Pre-2018 NOLs available: 100k</a:t>
            </a:r>
          </a:p>
          <a:p>
            <a:endParaRPr lang="en-US" sz="1400" dirty="0"/>
          </a:p>
          <a:p>
            <a:r>
              <a:rPr lang="en-US" sz="1400" dirty="0"/>
              <a:t>Post-2017 NOLs available:</a:t>
            </a:r>
          </a:p>
          <a:p>
            <a:pPr lvl="1"/>
            <a:r>
              <a:rPr lang="en-US" sz="1400" dirty="0"/>
              <a:t>Activity 1 (NAICS 56): 5k</a:t>
            </a:r>
          </a:p>
          <a:p>
            <a:pPr lvl="1"/>
            <a:r>
              <a:rPr lang="en-US" sz="1400" dirty="0"/>
              <a:t>Activity 2 (NAICS 62): 10k</a:t>
            </a:r>
          </a:p>
          <a:p>
            <a:pPr lvl="1"/>
            <a:endParaRPr lang="en-US" sz="1400" dirty="0"/>
          </a:p>
          <a:p>
            <a:r>
              <a:rPr lang="en-US" sz="1400" dirty="0"/>
              <a:t>Charitable contributions: 15k</a:t>
            </a:r>
          </a:p>
          <a:p>
            <a:endParaRPr lang="en-US" sz="1400" dirty="0"/>
          </a:p>
          <a:p>
            <a:pPr marL="0" indent="0">
              <a:buNone/>
            </a:pPr>
            <a:r>
              <a:rPr lang="en-US" sz="1400" dirty="0"/>
              <a:t>*The order above is intentional</a:t>
            </a:r>
          </a:p>
          <a:p>
            <a:endParaRPr lang="en-US" sz="1400" dirty="0"/>
          </a:p>
          <a:p>
            <a:endParaRPr lang="en-US" sz="1400" dirty="0"/>
          </a:p>
          <a:p>
            <a:pPr lvl="1"/>
            <a:endParaRPr lang="en-US" sz="1400" dirty="0"/>
          </a:p>
          <a:p>
            <a:endParaRPr lang="en-US" sz="1400" dirty="0"/>
          </a:p>
          <a:p>
            <a:endParaRPr lang="en-US" sz="1400" dirty="0"/>
          </a:p>
        </p:txBody>
      </p:sp>
      <p:sp>
        <p:nvSpPr>
          <p:cNvPr id="4" name="Content Placeholder 2">
            <a:extLst>
              <a:ext uri="{FF2B5EF4-FFF2-40B4-BE49-F238E27FC236}">
                <a16:creationId xmlns:a16="http://schemas.microsoft.com/office/drawing/2014/main" id="{69B72122-2FD2-F97F-79BA-4F1D4833C243}"/>
              </a:ext>
            </a:extLst>
          </p:cNvPr>
          <p:cNvSpPr txBox="1">
            <a:spLocks/>
          </p:cNvSpPr>
          <p:nvPr/>
        </p:nvSpPr>
        <p:spPr>
          <a:xfrm>
            <a:off x="4553144" y="1250422"/>
            <a:ext cx="4004911" cy="3624075"/>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indent="-234950"/>
            <a:r>
              <a:rPr lang="en-US" sz="1400" dirty="0"/>
              <a:t>If Total UBTI = 100k (50k Activity 1, 50k Activity 2)</a:t>
            </a:r>
          </a:p>
          <a:p>
            <a:pPr marL="457200" lvl="1" indent="-234950"/>
            <a:r>
              <a:rPr lang="en-US" sz="1400" dirty="0"/>
              <a:t>Use pre-2018 NOLs to offset all 100k</a:t>
            </a:r>
          </a:p>
          <a:p>
            <a:pPr marL="457200" lvl="1" indent="-234950"/>
            <a:r>
              <a:rPr lang="en-US" sz="1400" dirty="0"/>
              <a:t>No post-2017 NOLs used</a:t>
            </a:r>
          </a:p>
          <a:p>
            <a:pPr marL="457200" lvl="1" indent="-234950"/>
            <a:r>
              <a:rPr lang="en-US" sz="1400" dirty="0"/>
              <a:t>No charitable contribution deduction allowed</a:t>
            </a:r>
          </a:p>
          <a:p>
            <a:pPr marL="457200" lvl="1" indent="-234950"/>
            <a:r>
              <a:rPr lang="en-US" sz="1400" dirty="0"/>
              <a:t>Charitable contributions converted to NOL = the smaller of 10k (100k NOL used X 10%) or 15k. Convert 10k. (treated as pre-2018 NOLs)</a:t>
            </a:r>
          </a:p>
          <a:p>
            <a:pPr lvl="1"/>
            <a:endParaRPr lang="en-US" sz="1600" dirty="0"/>
          </a:p>
          <a:p>
            <a:pPr marL="234950" indent="-234950"/>
            <a:r>
              <a:rPr lang="en-US" sz="1400" dirty="0"/>
              <a:t>If Total UBTI = 300k (150k Activity 1, 150k Activity 2)</a:t>
            </a:r>
          </a:p>
          <a:p>
            <a:pPr marL="457200" lvl="1" indent="-234950"/>
            <a:r>
              <a:rPr lang="en-US" sz="1400" dirty="0"/>
              <a:t>Use pre-2018 NOLs to offset 100k</a:t>
            </a:r>
          </a:p>
          <a:p>
            <a:pPr marL="457200" lvl="1" indent="-234950"/>
            <a:r>
              <a:rPr lang="en-US" sz="1400" dirty="0"/>
              <a:t>Use post-2017 NOLs to offset 5k and 10k, respectively in Activity 1 and 2</a:t>
            </a:r>
          </a:p>
          <a:p>
            <a:pPr marL="457200" lvl="1" indent="-234950"/>
            <a:r>
              <a:rPr lang="en-US" sz="1400" dirty="0"/>
              <a:t>Charitable contribution limited to 18.5k (10% of the 185k of UBTI not offset by NOLs), so you can take the entire 15k and nothing is converted to NOL</a:t>
            </a:r>
            <a:endParaRPr lang="en-US" sz="1800" dirty="0"/>
          </a:p>
        </p:txBody>
      </p:sp>
    </p:spTree>
    <p:extLst>
      <p:ext uri="{BB962C8B-B14F-4D97-AF65-F5344CB8AC3E}">
        <p14:creationId xmlns:p14="http://schemas.microsoft.com/office/powerpoint/2010/main" val="122145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5A68D9-F837-4C39-B26A-4555377D42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32" b="2748"/>
          <a:stretch/>
        </p:blipFill>
        <p:spPr>
          <a:xfrm flipH="1">
            <a:off x="-3" y="0"/>
            <a:ext cx="9139239" cy="6853284"/>
          </a:xfrm>
          <a:prstGeom prst="rect">
            <a:avLst/>
          </a:prstGeom>
        </p:spPr>
      </p:pic>
      <p:sp>
        <p:nvSpPr>
          <p:cNvPr id="8" name="Rectangle 7">
            <a:extLst>
              <a:ext uri="{FF2B5EF4-FFF2-40B4-BE49-F238E27FC236}">
                <a16:creationId xmlns:a16="http://schemas.microsoft.com/office/drawing/2014/main" id="{119A85BD-7AED-4EDF-9C39-DDE059810B17}"/>
              </a:ext>
            </a:extLst>
          </p:cNvPr>
          <p:cNvSpPr/>
          <p:nvPr/>
        </p:nvSpPr>
        <p:spPr>
          <a:xfrm>
            <a:off x="-1" y="4717"/>
            <a:ext cx="9139240" cy="6858000"/>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9" dirty="0"/>
          </a:p>
        </p:txBody>
      </p:sp>
      <p:graphicFrame>
        <p:nvGraphicFramePr>
          <p:cNvPr id="2" name="Object 1" hidden="1">
            <a:extLst>
              <a:ext uri="{FF2B5EF4-FFF2-40B4-BE49-F238E27FC236}">
                <a16:creationId xmlns:a16="http://schemas.microsoft.com/office/drawing/2014/main" id="{7212BA0F-88DC-430F-BD90-C4FFE5A93558}"/>
              </a:ext>
            </a:extLst>
          </p:cNvPr>
          <p:cNvGraphicFramePr>
            <a:graphicFrameLocks noChangeAspect="1"/>
          </p:cNvGraphicFramePr>
          <p:nvPr>
            <p:custDataLst>
              <p:tags r:id="rId1"/>
            </p:custDataLst>
            <p:extLst>
              <p:ext uri="{D42A27DB-BD31-4B8C-83A1-F6EECF244321}">
                <p14:modId xmlns:p14="http://schemas.microsoft.com/office/powerpoint/2010/main" val="3143605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7" imgH="307" progId="TCLayout.ActiveDocument.1">
                  <p:embed/>
                </p:oleObj>
              </mc:Choice>
              <mc:Fallback>
                <p:oleObj name="think-cell Slide" r:id="rId5" imgW="307" imgH="307" progId="TCLayout.ActiveDocument.1">
                  <p:embed/>
                  <p:pic>
                    <p:nvPicPr>
                      <p:cNvPr id="2" name="Object 1" hidden="1">
                        <a:extLst>
                          <a:ext uri="{FF2B5EF4-FFF2-40B4-BE49-F238E27FC236}">
                            <a16:creationId xmlns:a16="http://schemas.microsoft.com/office/drawing/2014/main" id="{7212BA0F-88DC-430F-BD90-C4FFE5A9355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reeform 6">
            <a:extLst>
              <a:ext uri="{FF2B5EF4-FFF2-40B4-BE49-F238E27FC236}">
                <a16:creationId xmlns:a16="http://schemas.microsoft.com/office/drawing/2014/main" id="{8F035323-7C4A-4F1C-9DE0-8F00C50A28BE}"/>
              </a:ext>
            </a:extLst>
          </p:cNvPr>
          <p:cNvSpPr>
            <a:spLocks/>
          </p:cNvSpPr>
          <p:nvPr/>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7" name="Title 1"/>
          <p:cNvSpPr txBox="1">
            <a:spLocks/>
          </p:cNvSpPr>
          <p:nvPr/>
        </p:nvSpPr>
        <p:spPr>
          <a:xfrm>
            <a:off x="437042" y="1065096"/>
            <a:ext cx="4239129" cy="1678104"/>
          </a:xfrm>
          <a:prstGeom prst="rect">
            <a:avLst/>
          </a:prstGeom>
        </p:spPr>
        <p:txBody>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rPr>
              <a:t>UBI fundamentals</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pic>
        <p:nvPicPr>
          <p:cNvPr id="6" name="Picture 5">
            <a:extLst>
              <a:ext uri="{FF2B5EF4-FFF2-40B4-BE49-F238E27FC236}">
                <a16:creationId xmlns:a16="http://schemas.microsoft.com/office/drawing/2014/main" id="{27992A49-0B06-40DE-9294-5829D13A99F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12" name="Slide Number Placeholder 4">
            <a:extLst>
              <a:ext uri="{FF2B5EF4-FFF2-40B4-BE49-F238E27FC236}">
                <a16:creationId xmlns:a16="http://schemas.microsoft.com/office/drawing/2014/main" id="{E71E1481-3CC7-4933-8164-BE0B56ACBC42}"/>
              </a:ext>
            </a:extLst>
          </p:cNvPr>
          <p:cNvSpPr txBox="1">
            <a:spLocks/>
          </p:cNvSpPr>
          <p:nvPr/>
        </p:nvSpPr>
        <p:spPr>
          <a:xfrm>
            <a:off x="366711" y="6497636"/>
            <a:ext cx="663575" cy="1793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572903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3512-D896-4BCD-8E13-3E57EA6CC10A}"/>
              </a:ext>
            </a:extLst>
          </p:cNvPr>
          <p:cNvSpPr>
            <a:spLocks noGrp="1"/>
          </p:cNvSpPr>
          <p:nvPr>
            <p:ph type="title"/>
          </p:nvPr>
        </p:nvSpPr>
        <p:spPr/>
        <p:txBody>
          <a:bodyPr/>
          <a:lstStyle/>
          <a:p>
            <a:r>
              <a:rPr lang="en-US" dirty="0"/>
              <a:t>Polling question 5</a:t>
            </a:r>
          </a:p>
        </p:txBody>
      </p:sp>
      <p:sp>
        <p:nvSpPr>
          <p:cNvPr id="3" name="Content Placeholder 2">
            <a:extLst>
              <a:ext uri="{FF2B5EF4-FFF2-40B4-BE49-F238E27FC236}">
                <a16:creationId xmlns:a16="http://schemas.microsoft.com/office/drawing/2014/main" id="{5D7389BC-122F-48B1-B238-09252045A110}"/>
              </a:ext>
            </a:extLst>
          </p:cNvPr>
          <p:cNvSpPr>
            <a:spLocks noGrp="1"/>
          </p:cNvSpPr>
          <p:nvPr>
            <p:ph idx="1"/>
          </p:nvPr>
        </p:nvSpPr>
        <p:spPr/>
        <p:txBody>
          <a:bodyPr/>
          <a:lstStyle/>
          <a:p>
            <a:pPr marL="0" indent="0">
              <a:buNone/>
            </a:pPr>
            <a:r>
              <a:rPr lang="en-US" sz="1800" dirty="0"/>
              <a:t>To take a charitable contribution deduction against UBI, the contribution must be related to a specific business.</a:t>
            </a:r>
          </a:p>
          <a:p>
            <a:endParaRPr lang="en-US" sz="1800" dirty="0"/>
          </a:p>
          <a:p>
            <a:pPr marL="457200" indent="-457200">
              <a:buFont typeface="+mj-lt"/>
              <a:buAutoNum type="alphaUcPeriod"/>
            </a:pPr>
            <a:r>
              <a:rPr lang="en-US" sz="1800" dirty="0"/>
              <a:t>True</a:t>
            </a:r>
          </a:p>
          <a:p>
            <a:pPr marL="457200" indent="-457200">
              <a:buFont typeface="+mj-lt"/>
              <a:buAutoNum type="alphaUcPeriod"/>
            </a:pPr>
            <a:r>
              <a:rPr lang="en-US" sz="1800" dirty="0"/>
              <a:t>False</a:t>
            </a:r>
          </a:p>
        </p:txBody>
      </p:sp>
    </p:spTree>
    <p:extLst>
      <p:ext uri="{BB962C8B-B14F-4D97-AF65-F5344CB8AC3E}">
        <p14:creationId xmlns:p14="http://schemas.microsoft.com/office/powerpoint/2010/main" val="2860862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estions?">
            <a:extLst>
              <a:ext uri="{FF2B5EF4-FFF2-40B4-BE49-F238E27FC236}">
                <a16:creationId xmlns:a16="http://schemas.microsoft.com/office/drawing/2014/main" id="{88C236C0-3021-42AB-8093-EC6F64AB6ACF}"/>
              </a:ext>
            </a:extLst>
          </p:cNvPr>
          <p:cNvSpPr/>
          <p:nvPr/>
        </p:nvSpPr>
        <p:spPr>
          <a:xfrm>
            <a:off x="0" y="2574452"/>
            <a:ext cx="9144000" cy="1391002"/>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nchorCtr="0"/>
          <a:lstStyle/>
          <a:p>
            <a:pPr algn="ctr"/>
            <a:r>
              <a:rPr lang="en-US" sz="4498" spc="-112" dirty="0">
                <a:solidFill>
                  <a:schemeClr val="bg1"/>
                </a:solidFill>
                <a:latin typeface="EYInterstate Light" panose="02000506000000020004" pitchFamily="2" charset="0"/>
              </a:rPr>
              <a:t>Questions</a:t>
            </a:r>
          </a:p>
        </p:txBody>
      </p:sp>
    </p:spTree>
    <p:extLst>
      <p:ext uri="{BB962C8B-B14F-4D97-AF65-F5344CB8AC3E}">
        <p14:creationId xmlns:p14="http://schemas.microsoft.com/office/powerpoint/2010/main" val="1293931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A95B9A-6C85-D68E-D874-01689D78A1C7}"/>
              </a:ext>
            </a:extLst>
          </p:cNvPr>
          <p:cNvSpPr txBox="1">
            <a:spLocks/>
          </p:cNvSpPr>
          <p:nvPr/>
        </p:nvSpPr>
        <p:spPr>
          <a:xfrm>
            <a:off x="481958" y="729418"/>
            <a:ext cx="3419481" cy="2660728"/>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dirty="0">
              <a:ln>
                <a:noFill/>
              </a:ln>
              <a:solidFill>
                <a:srgbClr val="FFFFFF"/>
              </a:solidFill>
              <a:effectLst/>
              <a:uLnTx/>
              <a:uFillTx/>
              <a:latin typeface="+mj-lt"/>
              <a:cs typeface="Arial"/>
            </a:endParaRPr>
          </a:p>
          <a:p>
            <a:pPr lvl="0">
              <a:buClr>
                <a:srgbClr val="FFD200"/>
              </a:buClr>
              <a:buSzPct val="70000"/>
              <a:defRPr/>
            </a:pPr>
            <a:r>
              <a:rPr lang="en-IN" sz="1100" kern="0" dirty="0">
                <a:solidFill>
                  <a:srgbClr val="FFFFFF"/>
                </a:solidFill>
                <a:latin typeface="EYInterstate" panose="02000503020000020004" pitchFamily="2" charset="0"/>
              </a:rPr>
              <a:t>EY exists to build a better working world, helping</a:t>
            </a:r>
            <a:br>
              <a:rPr lang="en-IN" sz="1100" kern="0" dirty="0">
                <a:solidFill>
                  <a:srgbClr val="FFFFFF"/>
                </a:solidFill>
                <a:latin typeface="EYInterstate" panose="02000503020000020004" pitchFamily="2" charset="0"/>
              </a:rPr>
            </a:br>
            <a:r>
              <a:rPr lang="en-IN" sz="1100" kern="0" dirty="0">
                <a:solidFill>
                  <a:srgbClr val="FFFFFF"/>
                </a:solidFill>
                <a:latin typeface="EYInterstate" panose="02000503020000020004" pitchFamily="2" charset="0"/>
              </a:rPr>
              <a:t>to create long-term value for clients, people and society and build trust in the capital markets.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 </a:t>
            </a:r>
          </a:p>
          <a:p>
            <a:pPr lvl="0">
              <a:buClr>
                <a:srgbClr val="FFD200"/>
              </a:buClr>
              <a:buSzPct val="70000"/>
              <a:defRPr/>
            </a:pPr>
            <a:endParaRPr lang="en-IN" sz="1100" kern="0" dirty="0">
              <a:solidFill>
                <a:srgbClr val="FFFFFF"/>
              </a:solidFill>
              <a:latin typeface="EYInterstate" panose="02000503020000020004" pitchFamily="2" charset="0"/>
            </a:endParaRPr>
          </a:p>
          <a:p>
            <a:pPr lvl="0">
              <a:buClr>
                <a:srgbClr val="FFD200"/>
              </a:buClr>
              <a:buSzPct val="70000"/>
              <a:defRPr/>
            </a:pPr>
            <a:r>
              <a:rPr lang="en-IN"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
        <p:nvSpPr>
          <p:cNvPr id="4" name="TextBox 3">
            <a:extLst>
              <a:ext uri="{FF2B5EF4-FFF2-40B4-BE49-F238E27FC236}">
                <a16:creationId xmlns:a16="http://schemas.microsoft.com/office/drawing/2014/main" id="{BFE0EE8C-F665-29BC-F611-B3AACBF3DE33}"/>
              </a:ext>
            </a:extLst>
          </p:cNvPr>
          <p:cNvSpPr txBox="1">
            <a:spLocks/>
          </p:cNvSpPr>
          <p:nvPr/>
        </p:nvSpPr>
        <p:spPr>
          <a:xfrm>
            <a:off x="5327570" y="729418"/>
            <a:ext cx="3419481" cy="3237809"/>
          </a:xfrm>
          <a:prstGeom prst="rect">
            <a:avLst/>
          </a:prstGeom>
          <a:noFill/>
        </p:spPr>
        <p:txBody>
          <a:bodyPr wrap="square" lIns="0" tIns="36576" rIns="0" bIns="0" rtlCol="0" anchor="t">
            <a:spAutoFit/>
          </a:bodyPr>
          <a:lstStyle/>
          <a:p>
            <a:pPr lvl="0">
              <a:buClr>
                <a:srgbClr val="FFD200"/>
              </a:buClr>
              <a:buSzPct val="70000"/>
              <a:defRPr/>
            </a:pPr>
            <a:r>
              <a:rPr lang="en-IN" sz="800" kern="0" dirty="0">
                <a:solidFill>
                  <a:srgbClr val="FFFFFF"/>
                </a:solidFill>
                <a:latin typeface="+mj-lt"/>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buClr>
                <a:srgbClr val="FFD200"/>
              </a:buClr>
              <a:buSzPct val="70000"/>
              <a:defRPr/>
            </a:pPr>
            <a:endParaRPr lang="en-IN" sz="800" kern="0" dirty="0">
              <a:solidFill>
                <a:srgbClr val="FFFFFF"/>
              </a:solidFill>
              <a:latin typeface="+mj-lt"/>
            </a:endParaRPr>
          </a:p>
          <a:p>
            <a:pPr lvl="0">
              <a:spcAft>
                <a:spcPts val="1200"/>
              </a:spcAft>
              <a:buClr>
                <a:srgbClr val="FFD200"/>
              </a:buClr>
              <a:buSzPct val="70000"/>
              <a:defRPr/>
            </a:pPr>
            <a:r>
              <a:rPr lang="en-IN" sz="800" kern="0" dirty="0">
                <a:solidFill>
                  <a:srgbClr val="FFFFFF"/>
                </a:solidFill>
                <a:latin typeface="EYInterstate Light" panose="02000506000000020004" pitchFamily="2" charset="0"/>
              </a:rPr>
              <a:t>Ernst &amp; Young LLP is a client-serving member firm of Ernst &amp; Young Global Limited operating in the US.</a:t>
            </a:r>
            <a:endParaRPr lang="en-US" sz="800" dirty="0">
              <a:latin typeface="EYInterstate Light" panose="02000506000000020004" pitchFamily="2" charset="0"/>
            </a:endParaRPr>
          </a:p>
          <a:p>
            <a:pPr>
              <a:spcAft>
                <a:spcPts val="1200"/>
              </a:spcAft>
              <a:buClr>
                <a:srgbClr val="FFD200"/>
              </a:buClr>
              <a:buSzPct val="70000"/>
              <a:defRPr/>
            </a:pPr>
            <a:r>
              <a:rPr lang="en-IN" sz="800" kern="0" dirty="0">
                <a:solidFill>
                  <a:srgbClr val="FFFFFF"/>
                </a:solidFill>
                <a:latin typeface="EYInterstate Light" panose="02000506000000020004" pitchFamily="2" charset="0"/>
              </a:rPr>
              <a:t>© 2024 Ernst &amp; Young LLP.</a:t>
            </a:r>
            <a:br>
              <a:rPr lang="en-IN" sz="800" kern="0" dirty="0">
                <a:solidFill>
                  <a:srgbClr val="FFFFFF"/>
                </a:solidFill>
                <a:latin typeface="EYInterstate Light" panose="02000506000000020004" pitchFamily="2" charset="0"/>
              </a:rPr>
            </a:br>
            <a:r>
              <a:rPr lang="en-IN" sz="800" kern="0" dirty="0">
                <a:solidFill>
                  <a:srgbClr val="FFFFFF"/>
                </a:solidFill>
                <a:latin typeface="EYInterstate Light" panose="02000506000000020004" pitchFamily="2" charset="0"/>
              </a:rPr>
              <a:t>All Rights Reserved.</a:t>
            </a:r>
          </a:p>
          <a:p>
            <a:pPr>
              <a:spcAft>
                <a:spcPts val="1200"/>
              </a:spcAft>
              <a:buClr>
                <a:srgbClr val="FFD200"/>
              </a:buClr>
              <a:buSzPct val="70000"/>
              <a:defRPr/>
            </a:pPr>
            <a:r>
              <a:rPr lang="en-IN" sz="800" kern="0" dirty="0">
                <a:solidFill>
                  <a:srgbClr val="FFFFFF"/>
                </a:solidFill>
                <a:latin typeface="EYInterstate Light" panose="02000506000000020004" pitchFamily="2" charset="0"/>
              </a:rPr>
              <a:t>US SCORE no. </a:t>
            </a:r>
            <a:r>
              <a:rPr lang="en-IN" sz="800" kern="0">
                <a:solidFill>
                  <a:srgbClr val="FFFFFF"/>
                </a:solidFill>
                <a:latin typeface="EYInterstate Light" panose="02000506000000020004" pitchFamily="2" charset="0"/>
              </a:rPr>
              <a:t>22786-241US</a:t>
            </a:r>
            <a:br>
              <a:rPr lang="en-IN" sz="800" kern="0">
                <a:solidFill>
                  <a:srgbClr val="FFFFFF"/>
                </a:solidFill>
                <a:latin typeface="EYInterstate Light" panose="02000506000000020004" pitchFamily="2" charset="0"/>
              </a:rPr>
            </a:br>
            <a:r>
              <a:rPr lang="en-IN" sz="800" kern="0">
                <a:solidFill>
                  <a:srgbClr val="FFFFFF"/>
                </a:solidFill>
                <a:latin typeface="EYInterstate Light" panose="02000506000000020004" pitchFamily="2" charset="0"/>
              </a:rPr>
              <a:t>CSG no. 2403-4484891</a:t>
            </a:r>
            <a:br>
              <a:rPr lang="en-IN" sz="800" kern="0" dirty="0">
                <a:solidFill>
                  <a:srgbClr val="FFFFFF"/>
                </a:solidFill>
                <a:latin typeface="EYInterstate Light" panose="02000506000000020004" pitchFamily="2" charset="0"/>
              </a:rPr>
            </a:br>
            <a:r>
              <a:rPr lang="en-IN" sz="800" kern="0" dirty="0">
                <a:solidFill>
                  <a:srgbClr val="FFFFFF"/>
                </a:solidFill>
                <a:latin typeface="EYInterstate Light" panose="02000506000000020004" pitchFamily="2" charset="0"/>
              </a:rPr>
              <a:t>ED None</a:t>
            </a:r>
          </a:p>
          <a:p>
            <a:pPr lvl="0">
              <a:spcAft>
                <a:spcPts val="1200"/>
              </a:spcAft>
              <a:buClr>
                <a:srgbClr val="FFD200"/>
              </a:buClr>
              <a:buSzPct val="70000"/>
              <a:defRPr/>
            </a:pPr>
            <a:r>
              <a:rPr lang="en-IN" sz="700" kern="0" dirty="0">
                <a:solidFill>
                  <a:srgbClr val="FFFFFF"/>
                </a:solidFill>
                <a:latin typeface="EYInterstate Light" panose="02000506000000020004" pitchFamily="2" charset="0"/>
              </a:rPr>
              <a:t>This material has been prepared for general informational purposes only and is not intended to be relied upon as accounting, tax, legal or other professional advice. Please refer to your advisors for specific advice.</a:t>
            </a:r>
            <a:endParaRPr lang="en-IN" sz="700" kern="0" dirty="0">
              <a:solidFill>
                <a:srgbClr val="FFFFFF"/>
              </a:solidFill>
            </a:endParaRPr>
          </a:p>
          <a:p>
            <a:pPr lvl="0">
              <a:spcAft>
                <a:spcPts val="600"/>
              </a:spcAft>
              <a:buClr>
                <a:srgbClr val="FFD200"/>
              </a:buClr>
              <a:buSzPct val="70000"/>
              <a:defRPr/>
            </a:pPr>
            <a:r>
              <a:rPr lang="en-IN" sz="1100"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215083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UBI background and definitions</a:t>
            </a:r>
          </a:p>
        </p:txBody>
      </p:sp>
      <p:sp>
        <p:nvSpPr>
          <p:cNvPr id="164867" name="Rectangle 3"/>
          <p:cNvSpPr>
            <a:spLocks noGrp="1" noChangeArrowheads="1"/>
          </p:cNvSpPr>
          <p:nvPr>
            <p:ph idx="1"/>
          </p:nvPr>
        </p:nvSpPr>
        <p:spPr/>
        <p:txBody>
          <a:bodyPr/>
          <a:lstStyle/>
          <a:p>
            <a:r>
              <a:rPr lang="en-US" sz="1800" dirty="0"/>
              <a:t>IRC section 511 — imposes a tax on unrelated business taxable income (UBTI) of organizations described in IRC sections 401(a) and 501(c) and of state colleges and universities</a:t>
            </a:r>
          </a:p>
          <a:p>
            <a:r>
              <a:rPr lang="en-US" sz="1800" dirty="0"/>
              <a:t>IRC section 512 — UBTI is composed of:</a:t>
            </a:r>
          </a:p>
          <a:p>
            <a:pPr lvl="1"/>
            <a:r>
              <a:rPr lang="en-US" sz="1600" dirty="0"/>
              <a:t>Gross income from unrelated trade or business, reduced by</a:t>
            </a:r>
          </a:p>
          <a:p>
            <a:pPr lvl="1"/>
            <a:r>
              <a:rPr lang="en-US" sz="1600" dirty="0"/>
              <a:t>Allowable deductions directly connected to such trade or business</a:t>
            </a:r>
          </a:p>
        </p:txBody>
      </p:sp>
    </p:spTree>
    <p:extLst>
      <p:ext uri="{BB962C8B-B14F-4D97-AF65-F5344CB8AC3E}">
        <p14:creationId xmlns:p14="http://schemas.microsoft.com/office/powerpoint/2010/main" val="348082609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UBI in three steps</a:t>
            </a:r>
          </a:p>
        </p:txBody>
      </p:sp>
      <p:sp>
        <p:nvSpPr>
          <p:cNvPr id="12" name="Rectangle 3">
            <a:extLst>
              <a:ext uri="{FF2B5EF4-FFF2-40B4-BE49-F238E27FC236}">
                <a16:creationId xmlns:a16="http://schemas.microsoft.com/office/drawing/2014/main" id="{4F431BAA-AD44-490A-990A-F18C45222AC4}"/>
              </a:ext>
            </a:extLst>
          </p:cNvPr>
          <p:cNvSpPr>
            <a:spLocks noChangeArrowheads="1"/>
          </p:cNvSpPr>
          <p:nvPr/>
        </p:nvSpPr>
        <p:spPr bwMode="auto">
          <a:xfrm>
            <a:off x="1195136" y="2592915"/>
            <a:ext cx="6753727" cy="1006801"/>
          </a:xfrm>
          <a:prstGeom prst="rect">
            <a:avLst/>
          </a:prstGeom>
          <a:solidFill>
            <a:srgbClr val="747480"/>
          </a:solidFill>
          <a:ln w="6350">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ea typeface="+mn-ea"/>
              <a:cs typeface="+mn-cs"/>
            </a:endParaRPr>
          </a:p>
        </p:txBody>
      </p:sp>
      <p:sp>
        <p:nvSpPr>
          <p:cNvPr id="13" name="Rectangle 4">
            <a:extLst>
              <a:ext uri="{FF2B5EF4-FFF2-40B4-BE49-F238E27FC236}">
                <a16:creationId xmlns:a16="http://schemas.microsoft.com/office/drawing/2014/main" id="{395F6876-01D7-44F1-9FC9-4B1FB400B304}"/>
              </a:ext>
            </a:extLst>
          </p:cNvPr>
          <p:cNvSpPr>
            <a:spLocks noChangeArrowheads="1"/>
          </p:cNvSpPr>
          <p:nvPr/>
        </p:nvSpPr>
        <p:spPr bwMode="auto">
          <a:xfrm>
            <a:off x="1934661" y="1809271"/>
            <a:ext cx="5274679" cy="774463"/>
          </a:xfrm>
          <a:prstGeom prst="rect">
            <a:avLst/>
          </a:prstGeom>
          <a:solidFill>
            <a:srgbClr val="C4C4CD"/>
          </a:solidFill>
          <a:ln w="6350">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46464"/>
              </a:solidFill>
              <a:effectLst/>
              <a:uLnTx/>
              <a:uFillTx/>
              <a:ea typeface="+mn-ea"/>
              <a:cs typeface="+mn-cs"/>
            </a:endParaRPr>
          </a:p>
        </p:txBody>
      </p:sp>
      <p:sp>
        <p:nvSpPr>
          <p:cNvPr id="14" name="Rectangle 5">
            <a:extLst>
              <a:ext uri="{FF2B5EF4-FFF2-40B4-BE49-F238E27FC236}">
                <a16:creationId xmlns:a16="http://schemas.microsoft.com/office/drawing/2014/main" id="{0FD4150B-A6EC-4C65-887A-A919C53BA677}"/>
              </a:ext>
            </a:extLst>
          </p:cNvPr>
          <p:cNvSpPr>
            <a:spLocks noChangeArrowheads="1"/>
          </p:cNvSpPr>
          <p:nvPr/>
        </p:nvSpPr>
        <p:spPr bwMode="auto">
          <a:xfrm>
            <a:off x="455612" y="3609056"/>
            <a:ext cx="8232776" cy="1223651"/>
          </a:xfrm>
          <a:prstGeom prst="rect">
            <a:avLst/>
          </a:prstGeom>
          <a:solidFill>
            <a:schemeClr val="tx2"/>
          </a:solidFill>
          <a:ln w="6350">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ea typeface="+mn-ea"/>
              <a:cs typeface="+mn-cs"/>
            </a:endParaRPr>
          </a:p>
        </p:txBody>
      </p:sp>
      <p:sp>
        <p:nvSpPr>
          <p:cNvPr id="15" name="Rectangle 9">
            <a:extLst>
              <a:ext uri="{FF2B5EF4-FFF2-40B4-BE49-F238E27FC236}">
                <a16:creationId xmlns:a16="http://schemas.microsoft.com/office/drawing/2014/main" id="{C825B4AC-7FA7-4FFF-B807-099E91435AB7}"/>
              </a:ext>
            </a:extLst>
          </p:cNvPr>
          <p:cNvSpPr>
            <a:spLocks noChangeArrowheads="1"/>
          </p:cNvSpPr>
          <p:nvPr/>
        </p:nvSpPr>
        <p:spPr bwMode="auto">
          <a:xfrm>
            <a:off x="3597374" y="4036215"/>
            <a:ext cx="1949252" cy="369332"/>
          </a:xfrm>
          <a:prstGeom prst="rect">
            <a:avLst/>
          </a:prstGeom>
          <a:noFill/>
          <a:ln w="9525">
            <a:noFill/>
            <a:miter lim="800000"/>
            <a:headEnd/>
            <a:tailEnd/>
          </a:ln>
          <a:effectLst/>
        </p:spPr>
        <p:txBody>
          <a:bodyPr wrap="none" lIns="0" tIns="0" rIns="0" bIns="0" anchor="ctr" anchorCtr="1">
            <a:spAutoFit/>
          </a:bodyPr>
          <a:lstStyle/>
          <a:p>
            <a:pPr marL="0" marR="0" lvl="0" indent="0" algn="l" defTabSz="914400" rtl="0" eaLnBrk="0" fontAlgn="auto" latinLnBrk="0" hangingPunct="0">
              <a:lnSpc>
                <a:spcPct val="100000"/>
              </a:lnSpc>
              <a:spcBef>
                <a:spcPts val="0"/>
              </a:spcBef>
              <a:spcAft>
                <a:spcPts val="0"/>
              </a:spcAft>
              <a:buClrTx/>
              <a:buSzTx/>
              <a:buFontTx/>
              <a:buNone/>
              <a:tabLst>
                <a:tab pos="457200" algn="l"/>
                <a:tab pos="914400" algn="l"/>
                <a:tab pos="1371600" algn="l"/>
              </a:tabLst>
              <a:defRPr/>
            </a:pPr>
            <a:r>
              <a:rPr kumimoji="0" lang="en-US" sz="2400" b="1" i="0" u="none" strike="noStrike" kern="1200" cap="none" spc="0" normalizeH="0" baseline="0" noProof="0" dirty="0">
                <a:ln>
                  <a:noFill/>
                </a:ln>
                <a:effectLst/>
                <a:uLnTx/>
                <a:uFillTx/>
                <a:ea typeface="+mn-ea"/>
                <a:cs typeface="+mn-cs"/>
              </a:rPr>
              <a:t>1. Unrelated?</a:t>
            </a:r>
          </a:p>
        </p:txBody>
      </p:sp>
      <p:sp>
        <p:nvSpPr>
          <p:cNvPr id="16" name="Rectangle 10">
            <a:extLst>
              <a:ext uri="{FF2B5EF4-FFF2-40B4-BE49-F238E27FC236}">
                <a16:creationId xmlns:a16="http://schemas.microsoft.com/office/drawing/2014/main" id="{823E248B-6C42-4EB4-AA76-76D5AE01294A}"/>
              </a:ext>
            </a:extLst>
          </p:cNvPr>
          <p:cNvSpPr>
            <a:spLocks noChangeArrowheads="1"/>
          </p:cNvSpPr>
          <p:nvPr/>
        </p:nvSpPr>
        <p:spPr bwMode="auto">
          <a:xfrm>
            <a:off x="2428785" y="2984840"/>
            <a:ext cx="4113883" cy="369332"/>
          </a:xfrm>
          <a:prstGeom prst="rect">
            <a:avLst/>
          </a:prstGeom>
          <a:noFill/>
          <a:ln w="9525">
            <a:noFill/>
            <a:miter lim="800000"/>
            <a:headEnd/>
            <a:tailEnd/>
          </a:ln>
          <a:effectLst/>
        </p:spPr>
        <p:txBody>
          <a:bodyPr wrap="none" lIns="0" tIns="0" rIns="0" bIns="0" anchor="ctr" anchorCtr="1">
            <a:spAutoFit/>
          </a:bodyPr>
          <a:lstStyle/>
          <a:p>
            <a:pPr marL="0" marR="0" lvl="0" indent="0" algn="l" defTabSz="914400" rtl="0" eaLnBrk="0" fontAlgn="auto" latinLnBrk="0" hangingPunct="0">
              <a:lnSpc>
                <a:spcPct val="100000"/>
              </a:lnSpc>
              <a:spcBef>
                <a:spcPts val="0"/>
              </a:spcBef>
              <a:spcAft>
                <a:spcPts val="0"/>
              </a:spcAft>
              <a:buClrTx/>
              <a:buSzTx/>
              <a:buFontTx/>
              <a:buNone/>
              <a:tabLst>
                <a:tab pos="457200" algn="l"/>
                <a:tab pos="914400" algn="l"/>
                <a:tab pos="1371600" algn="l"/>
              </a:tabLst>
              <a:defRPr/>
            </a:pPr>
            <a:r>
              <a:rPr kumimoji="0" lang="en-US" sz="2400" b="1" i="0" u="none" strike="noStrike" kern="1200" cap="none" spc="0" normalizeH="0" baseline="0" noProof="0" dirty="0">
                <a:ln>
                  <a:noFill/>
                </a:ln>
                <a:solidFill>
                  <a:srgbClr val="FFFFFF"/>
                </a:solidFill>
                <a:effectLst/>
                <a:uLnTx/>
                <a:uFillTx/>
                <a:ea typeface="+mn-ea"/>
                <a:cs typeface="+mn-cs"/>
              </a:rPr>
              <a:t>2. Exclusion or modification?</a:t>
            </a:r>
          </a:p>
        </p:txBody>
      </p:sp>
      <p:sp>
        <p:nvSpPr>
          <p:cNvPr id="17" name="Rectangle 11">
            <a:extLst>
              <a:ext uri="{FF2B5EF4-FFF2-40B4-BE49-F238E27FC236}">
                <a16:creationId xmlns:a16="http://schemas.microsoft.com/office/drawing/2014/main" id="{9AA7B6B4-C21E-4DAA-AB4D-BA5DA4B5CAF3}"/>
              </a:ext>
            </a:extLst>
          </p:cNvPr>
          <p:cNvSpPr>
            <a:spLocks noChangeArrowheads="1"/>
          </p:cNvSpPr>
          <p:nvPr/>
        </p:nvSpPr>
        <p:spPr bwMode="auto">
          <a:xfrm>
            <a:off x="2685169" y="2034247"/>
            <a:ext cx="3601114" cy="369332"/>
          </a:xfrm>
          <a:prstGeom prst="rect">
            <a:avLst/>
          </a:prstGeom>
          <a:noFill/>
          <a:ln w="9525">
            <a:noFill/>
            <a:miter lim="800000"/>
            <a:headEnd/>
            <a:tailEnd/>
          </a:ln>
          <a:effectLst/>
        </p:spPr>
        <p:txBody>
          <a:bodyPr wrap="none" lIns="0" tIns="0" rIns="0" bIns="0" anchor="ctr" anchorCtr="1">
            <a:spAutoFit/>
          </a:bodyPr>
          <a:lstStyle/>
          <a:p>
            <a:pPr marL="0" marR="0" lvl="0" indent="0" algn="l" defTabSz="914400" rtl="0" eaLnBrk="0" fontAlgn="auto" latinLnBrk="0" hangingPunct="0">
              <a:lnSpc>
                <a:spcPct val="100000"/>
              </a:lnSpc>
              <a:spcBef>
                <a:spcPts val="0"/>
              </a:spcBef>
              <a:spcAft>
                <a:spcPts val="0"/>
              </a:spcAft>
              <a:buClrTx/>
              <a:buSzTx/>
              <a:buFontTx/>
              <a:buNone/>
              <a:tabLst>
                <a:tab pos="457200" algn="l"/>
                <a:tab pos="914400" algn="l"/>
                <a:tab pos="1371600" algn="l"/>
              </a:tabLst>
              <a:defRPr/>
            </a:pPr>
            <a:r>
              <a:rPr kumimoji="0" lang="en-US" sz="2400" b="1" i="0" u="none" strike="noStrike" kern="1200" cap="none" spc="0" normalizeH="0" baseline="0" noProof="0" dirty="0">
                <a:ln>
                  <a:noFill/>
                </a:ln>
                <a:effectLst/>
                <a:uLnTx/>
                <a:uFillTx/>
                <a:ea typeface="+mn-ea"/>
                <a:cs typeface="+mn-cs"/>
              </a:rPr>
              <a:t>3. Compute gross income</a:t>
            </a:r>
          </a:p>
        </p:txBody>
      </p:sp>
    </p:spTree>
    <p:extLst>
      <p:ext uri="{BB962C8B-B14F-4D97-AF65-F5344CB8AC3E}">
        <p14:creationId xmlns:p14="http://schemas.microsoft.com/office/powerpoint/2010/main" val="25164313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Is it unrelated?</a:t>
            </a:r>
          </a:p>
        </p:txBody>
      </p:sp>
      <p:sp>
        <p:nvSpPr>
          <p:cNvPr id="7" name="Content Placeholder 6"/>
          <p:cNvSpPr>
            <a:spLocks noGrp="1"/>
          </p:cNvSpPr>
          <p:nvPr>
            <p:ph idx="1"/>
          </p:nvPr>
        </p:nvSpPr>
        <p:spPr/>
        <p:txBody>
          <a:bodyPr/>
          <a:lstStyle/>
          <a:p>
            <a:endParaRPr lang="en-IN" dirty="0"/>
          </a:p>
          <a:p>
            <a:endParaRPr lang="en-IN" dirty="0"/>
          </a:p>
          <a:p>
            <a:endParaRPr lang="en-IN" dirty="0"/>
          </a:p>
          <a:p>
            <a:endParaRPr lang="en-IN" dirty="0"/>
          </a:p>
          <a:p>
            <a:endParaRPr lang="en-IN" dirty="0"/>
          </a:p>
          <a:p>
            <a:pPr marL="0" indent="0">
              <a:buNone/>
            </a:pPr>
            <a:endParaRPr lang="en-IN" dirty="0"/>
          </a:p>
          <a:p>
            <a:r>
              <a:rPr lang="en-IN" sz="1800" dirty="0"/>
              <a:t>Under IRC 513, is the activity:</a:t>
            </a:r>
          </a:p>
          <a:p>
            <a:pPr lvl="1"/>
            <a:r>
              <a:rPr lang="en-IN" sz="1600" dirty="0"/>
              <a:t>A trade or business?</a:t>
            </a:r>
          </a:p>
          <a:p>
            <a:pPr lvl="1"/>
            <a:r>
              <a:rPr lang="en-IN" sz="1600" dirty="0"/>
              <a:t>Regularly carried on?</a:t>
            </a:r>
          </a:p>
          <a:p>
            <a:pPr lvl="1"/>
            <a:r>
              <a:rPr lang="en-IN" sz="1600" dirty="0"/>
              <a:t>Not substantially related to the organization’s exempt purposes?</a:t>
            </a:r>
          </a:p>
        </p:txBody>
      </p:sp>
      <p:grpSp>
        <p:nvGrpSpPr>
          <p:cNvPr id="2" name="Group 1">
            <a:extLst>
              <a:ext uri="{FF2B5EF4-FFF2-40B4-BE49-F238E27FC236}">
                <a16:creationId xmlns:a16="http://schemas.microsoft.com/office/drawing/2014/main" id="{316CB955-D6DD-EFED-5140-B2A5E2A733F8}"/>
              </a:ext>
            </a:extLst>
          </p:cNvPr>
          <p:cNvGrpSpPr/>
          <p:nvPr/>
        </p:nvGrpSpPr>
        <p:grpSpPr>
          <a:xfrm>
            <a:off x="762742" y="1654986"/>
            <a:ext cx="2742518" cy="1430199"/>
            <a:chOff x="762742" y="1654986"/>
            <a:chExt cx="2742518" cy="1430199"/>
          </a:xfrm>
        </p:grpSpPr>
        <p:sp>
          <p:nvSpPr>
            <p:cNvPr id="14" name="Rectangle 3">
              <a:extLst>
                <a:ext uri="{FF2B5EF4-FFF2-40B4-BE49-F238E27FC236}">
                  <a16:creationId xmlns:a16="http://schemas.microsoft.com/office/drawing/2014/main" id="{5733E804-929D-43C3-9F47-F3FC499AC7FE}"/>
                </a:ext>
              </a:extLst>
            </p:cNvPr>
            <p:cNvSpPr>
              <a:spLocks noChangeArrowheads="1"/>
            </p:cNvSpPr>
            <p:nvPr/>
          </p:nvSpPr>
          <p:spPr bwMode="auto">
            <a:xfrm>
              <a:off x="1012062" y="2026738"/>
              <a:ext cx="2249815" cy="470595"/>
            </a:xfrm>
            <a:prstGeom prst="rect">
              <a:avLst/>
            </a:prstGeom>
            <a:solidFill>
              <a:srgbClr val="747480"/>
            </a:solidFill>
            <a:ln w="6350">
              <a:noFill/>
              <a:miter lim="800000"/>
              <a:headEnd/>
              <a:tailEnd/>
            </a:ln>
          </p:spPr>
          <p:txBody>
            <a:bodyPr wrap="none" anchor="ctr"/>
            <a:lstStyle/>
            <a:p>
              <a:endParaRPr lang="en-US" dirty="0"/>
            </a:p>
          </p:txBody>
        </p:sp>
        <p:sp>
          <p:nvSpPr>
            <p:cNvPr id="15" name="Rectangle 4">
              <a:extLst>
                <a:ext uri="{FF2B5EF4-FFF2-40B4-BE49-F238E27FC236}">
                  <a16:creationId xmlns:a16="http://schemas.microsoft.com/office/drawing/2014/main" id="{B932C5CA-18C5-41F3-83CF-A02345E108A1}"/>
                </a:ext>
              </a:extLst>
            </p:cNvPr>
            <p:cNvSpPr>
              <a:spLocks noChangeArrowheads="1"/>
            </p:cNvSpPr>
            <p:nvPr/>
          </p:nvSpPr>
          <p:spPr bwMode="auto">
            <a:xfrm>
              <a:off x="1255445" y="1654986"/>
              <a:ext cx="1757111" cy="361997"/>
            </a:xfrm>
            <a:prstGeom prst="rect">
              <a:avLst/>
            </a:prstGeom>
            <a:solidFill>
              <a:srgbClr val="C4C4CD"/>
            </a:solidFill>
            <a:ln w="6350">
              <a:noFill/>
              <a:miter lim="800000"/>
              <a:headEnd/>
              <a:tailEnd/>
            </a:ln>
          </p:spPr>
          <p:txBody>
            <a:bodyPr wrap="none" anchor="ctr"/>
            <a:lstStyle/>
            <a:p>
              <a:endParaRPr lang="en-US" dirty="0"/>
            </a:p>
          </p:txBody>
        </p:sp>
        <p:sp>
          <p:nvSpPr>
            <p:cNvPr id="16" name="Rectangle 5">
              <a:extLst>
                <a:ext uri="{FF2B5EF4-FFF2-40B4-BE49-F238E27FC236}">
                  <a16:creationId xmlns:a16="http://schemas.microsoft.com/office/drawing/2014/main" id="{09CF873B-2975-444B-A886-9533C3868835}"/>
                </a:ext>
              </a:extLst>
            </p:cNvPr>
            <p:cNvSpPr>
              <a:spLocks noChangeArrowheads="1"/>
            </p:cNvSpPr>
            <p:nvPr/>
          </p:nvSpPr>
          <p:spPr bwMode="auto">
            <a:xfrm>
              <a:off x="762742" y="2513230"/>
              <a:ext cx="2742518" cy="571955"/>
            </a:xfrm>
            <a:prstGeom prst="rect">
              <a:avLst/>
            </a:prstGeom>
            <a:solidFill>
              <a:schemeClr val="tx2"/>
            </a:solidFill>
            <a:ln w="6350">
              <a:noFill/>
              <a:miter lim="800000"/>
              <a:headEnd/>
              <a:tailEnd/>
            </a:ln>
          </p:spPr>
          <p:txBody>
            <a:bodyPr wrap="none" anchor="ctr"/>
            <a:lstStyle/>
            <a:p>
              <a:endParaRPr lang="en-US" dirty="0"/>
            </a:p>
          </p:txBody>
        </p:sp>
        <p:sp>
          <p:nvSpPr>
            <p:cNvPr id="17" name="Rectangle 9">
              <a:extLst>
                <a:ext uri="{FF2B5EF4-FFF2-40B4-BE49-F238E27FC236}">
                  <a16:creationId xmlns:a16="http://schemas.microsoft.com/office/drawing/2014/main" id="{3CE26534-F007-410B-AAEB-D4003804BEC7}"/>
                </a:ext>
              </a:extLst>
            </p:cNvPr>
            <p:cNvSpPr>
              <a:spLocks noChangeArrowheads="1"/>
            </p:cNvSpPr>
            <p:nvPr/>
          </p:nvSpPr>
          <p:spPr bwMode="auto">
            <a:xfrm>
              <a:off x="838200" y="2538630"/>
              <a:ext cx="2590800" cy="533855"/>
            </a:xfrm>
            <a:prstGeom prst="rect">
              <a:avLst/>
            </a:prstGeom>
            <a:noFill/>
            <a:ln w="9525">
              <a:noFill/>
              <a:miter lim="800000"/>
              <a:headEnd/>
              <a:tailEnd/>
            </a:ln>
            <a:effectLst/>
          </p:spPr>
          <p:txBody>
            <a:bodyPr wrap="none" lIns="0" tIns="0" rIns="0" bIns="0" anchor="ctr" anchorCtr="1"/>
            <a:lstStyle/>
            <a:p>
              <a:pPr eaLnBrk="0" hangingPunct="0">
                <a:lnSpc>
                  <a:spcPts val="3600"/>
                </a:lnSpc>
                <a:tabLst>
                  <a:tab pos="457200" algn="l"/>
                  <a:tab pos="914400" algn="l"/>
                  <a:tab pos="1371600" algn="l"/>
                </a:tabLst>
                <a:defRPr/>
              </a:pPr>
              <a:r>
                <a:rPr lang="en-US" b="1" dirty="0"/>
                <a:t>1. Unrelated?</a:t>
              </a:r>
            </a:p>
          </p:txBody>
        </p:sp>
        <p:sp>
          <p:nvSpPr>
            <p:cNvPr id="18" name="TextBox 17">
              <a:extLst>
                <a:ext uri="{FF2B5EF4-FFF2-40B4-BE49-F238E27FC236}">
                  <a16:creationId xmlns:a16="http://schemas.microsoft.com/office/drawing/2014/main" id="{6FB50DC5-B00E-49D8-87CB-58415551CA13}"/>
                </a:ext>
              </a:extLst>
            </p:cNvPr>
            <p:cNvSpPr txBox="1"/>
            <p:nvPr/>
          </p:nvSpPr>
          <p:spPr>
            <a:xfrm>
              <a:off x="3102743" y="2836794"/>
              <a:ext cx="293765" cy="193899"/>
            </a:xfrm>
            <a:prstGeom prst="rect">
              <a:avLst/>
            </a:prstGeom>
            <a:noFill/>
          </p:spPr>
          <p:txBody>
            <a:bodyPr wrap="square" lIns="0" tIns="36576" rIns="0" bIns="0" rtlCol="0">
              <a:spAutoFit/>
            </a:bodyPr>
            <a:lstStyle/>
            <a:p>
              <a:pPr marL="356616" indent="-356616">
                <a:lnSpc>
                  <a:spcPct val="85000"/>
                </a:lnSpc>
                <a:spcAft>
                  <a:spcPts val="600"/>
                </a:spcAft>
                <a:buClr>
                  <a:srgbClr val="C4C4CD"/>
                </a:buClr>
                <a:buSzPct val="400000"/>
                <a:buFont typeface="EYInterstate" panose="02000503020000020004" pitchFamily="2" charset="0"/>
                <a:buChar char="√"/>
              </a:pPr>
              <a:r>
                <a:rPr lang="en-US" sz="1200" dirty="0">
                  <a:solidFill>
                    <a:schemeClr val="bg1"/>
                  </a:solidFill>
                </a:rPr>
                <a:t> </a:t>
              </a:r>
            </a:p>
          </p:txBody>
        </p:sp>
      </p:grpSp>
    </p:spTree>
    <p:extLst>
      <p:ext uri="{BB962C8B-B14F-4D97-AF65-F5344CB8AC3E}">
        <p14:creationId xmlns:p14="http://schemas.microsoft.com/office/powerpoint/2010/main" val="216271215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CUSTOMLAYOUT" val="F"/>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standard_presentation_2019_v1.4.pptx" id="{D41D8C2E-7E7A-42AC-AD41-0B3E329AEAE3}" vid="{322BF517-F158-419F-AF43-566456CC8F6B}"/>
    </a:ext>
  </a:extLst>
</a:theme>
</file>

<file path=ppt/theme/theme2.xml><?xml version="1.0" encoding="utf-8"?>
<a:theme xmlns:a="http://schemas.openxmlformats.org/drawingml/2006/main" name="EY light background">
  <a:themeElements>
    <a:clrScheme name="Custom 26">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standard_presentation_2019_v1.4.pptx" id="{D41D8C2E-7E7A-42AC-AD41-0B3E329AEAE3}" vid="{604A79DE-B0DC-45C4-9923-B752EB4CC987}"/>
    </a:ext>
  </a:extLst>
</a:theme>
</file>

<file path=ppt/theme/theme3.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79A584A6DCB849A1E5CA596A7D852E" ma:contentTypeVersion="13" ma:contentTypeDescription="Create a new document." ma:contentTypeScope="" ma:versionID="35cf8f98855b4e7dffe6ee754051615e">
  <xsd:schema xmlns:xsd="http://www.w3.org/2001/XMLSchema" xmlns:xs="http://www.w3.org/2001/XMLSchema" xmlns:p="http://schemas.microsoft.com/office/2006/metadata/properties" xmlns:ns2="837f61bc-e404-496a-87c4-fe63c67275c1" xmlns:ns3="fb0825ad-cc8b-43e1-8337-5e6706acaec1" targetNamespace="http://schemas.microsoft.com/office/2006/metadata/properties" ma:root="true" ma:fieldsID="21794c7ccd63518b692d4e4ba115cc4a" ns2:_="" ns3:_="">
    <xsd:import namespace="837f61bc-e404-496a-87c4-fe63c67275c1"/>
    <xsd:import namespace="fb0825ad-cc8b-43e1-8337-5e6706acae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f61bc-e404-496a-87c4-fe63c6727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0825ad-cc8b-43e1-8337-5e6706acae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5EFD95-D8B4-4651-8AA5-D6A1537030F8}">
  <ds:schemaRefs>
    <ds:schemaRef ds:uri="http://schemas.microsoft.com/sharepoint/v3/contenttype/forms"/>
  </ds:schemaRefs>
</ds:datastoreItem>
</file>

<file path=customXml/itemProps2.xml><?xml version="1.0" encoding="utf-8"?>
<ds:datastoreItem xmlns:ds="http://schemas.openxmlformats.org/officeDocument/2006/customXml" ds:itemID="{CD194BBE-FAE0-46A8-BE2A-4CC36387B967}"/>
</file>

<file path=customXml/itemProps3.xml><?xml version="1.0" encoding="utf-8"?>
<ds:datastoreItem xmlns:ds="http://schemas.openxmlformats.org/officeDocument/2006/customXml" ds:itemID="{178207EC-FB73-48B5-988B-9A2FD8CBDB92}">
  <ds:schemaRefs>
    <ds:schemaRef ds:uri="35818088-e62d-4edf-bbb6-409430aef268"/>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50c908b1-f277-4340-90a9-4611d0b0f078"/>
    <ds:schemaRef ds:uri="http://schemas.microsoft.com/office/2006/documentManagement/types"/>
    <ds:schemaRef ds:uri="http://schemas.microsoft.com/office/infopath/2007/PartnerControls"/>
    <ds:schemaRef ds:uri="68488021-7c7c-4080-b069-0e853f3d9eb0"/>
    <ds:schemaRef ds:uri="http://www.w3.org/XML/1998/namespace"/>
    <ds:schemaRef ds:uri="http://purl.org/dc/dcmitype/"/>
    <ds:schemaRef ds:uri="c9eca59e-3684-4aad-a36c-d726e6eb4870"/>
    <ds:schemaRef ds:uri="61c1d967-e808-42ab-84e6-7ed728d235ee"/>
  </ds:schemaRefs>
</ds:datastoreItem>
</file>

<file path=docProps/app.xml><?xml version="1.0" encoding="utf-8"?>
<Properties xmlns="http://schemas.openxmlformats.org/officeDocument/2006/extended-properties" xmlns:vt="http://schemas.openxmlformats.org/officeDocument/2006/docPropsVTypes">
  <Template>Global_EY_standard_presentation_2019_v1.4</Template>
  <TotalTime>8226</TotalTime>
  <Words>6350</Words>
  <Application>Microsoft Office PowerPoint</Application>
  <PresentationFormat>On-screen Show (4:3)</PresentationFormat>
  <Paragraphs>507</Paragraphs>
  <Slides>62</Slides>
  <Notes>35</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62</vt:i4>
      </vt:variant>
    </vt:vector>
  </HeadingPairs>
  <TitlesOfParts>
    <vt:vector size="72" baseType="lpstr">
      <vt:lpstr>Arial</vt:lpstr>
      <vt:lpstr>EYInterstate</vt:lpstr>
      <vt:lpstr>EYInterstate Light</vt:lpstr>
      <vt:lpstr>Georgia</vt:lpstr>
      <vt:lpstr>Times New Roman</vt:lpstr>
      <vt:lpstr>EY dark background</vt:lpstr>
      <vt:lpstr>EY light background</vt:lpstr>
      <vt:lpstr>EY regular presentation 2015 v1</vt:lpstr>
      <vt:lpstr>1_EY dark background</vt:lpstr>
      <vt:lpstr>think-cell Slide</vt:lpstr>
      <vt:lpstr>Future Tax Leaders: hot topics in UBI</vt:lpstr>
      <vt:lpstr>Disclaimer</vt:lpstr>
      <vt:lpstr>Presenters</vt:lpstr>
      <vt:lpstr>Learning objectives</vt:lpstr>
      <vt:lpstr>Agenda</vt:lpstr>
      <vt:lpstr>PowerPoint Presentation</vt:lpstr>
      <vt:lpstr>UBI background and definitions</vt:lpstr>
      <vt:lpstr>Determining UBI in three steps</vt:lpstr>
      <vt:lpstr>Step 1: Is it unrelated?</vt:lpstr>
      <vt:lpstr>‘Trade or business’ requirement</vt:lpstr>
      <vt:lpstr>‘Regularly carried on’ requirement</vt:lpstr>
      <vt:lpstr>‘Not substantially related’ requirement</vt:lpstr>
      <vt:lpstr>Common categories of UBI</vt:lpstr>
      <vt:lpstr>Joint ventures summary</vt:lpstr>
      <vt:lpstr>Charitability language options for JV agreements</vt:lpstr>
      <vt:lpstr>Enforcement provision options for JV agreements</vt:lpstr>
      <vt:lpstr>Polling question 1</vt:lpstr>
      <vt:lpstr>Step 2a: Excluded?</vt:lpstr>
      <vt:lpstr>UBI — exclusions</vt:lpstr>
      <vt:lpstr>Step 2b: Modified?</vt:lpstr>
      <vt:lpstr>UBI — modifications (cont’d)</vt:lpstr>
      <vt:lpstr>Passive income: IRC §512(b)</vt:lpstr>
      <vt:lpstr>Royalties</vt:lpstr>
      <vt:lpstr>Rental income</vt:lpstr>
      <vt:lpstr>Income from controlled organizations</vt:lpstr>
      <vt:lpstr>Gains or losses from dispositions of property —  IRC §512(b)(5)</vt:lpstr>
      <vt:lpstr>Research activities</vt:lpstr>
      <vt:lpstr>IRC 512(e) – special rule applicable to S corporations</vt:lpstr>
      <vt:lpstr>Polling question 2</vt:lpstr>
      <vt:lpstr>PowerPoint Presentation</vt:lpstr>
      <vt:lpstr>IRC section 512(b)(4) and 514 — debt-financed property</vt:lpstr>
      <vt:lpstr>Definition of acquisition indebtedness</vt:lpstr>
      <vt:lpstr>Acquisition of mortgaged property</vt:lpstr>
      <vt:lpstr>Exceptions to debt-financed property — substantially related</vt:lpstr>
      <vt:lpstr>Exceptions to debt-financed property — qualified organizations</vt:lpstr>
      <vt:lpstr>Exceptions to debt-financed property — qualified organizations</vt:lpstr>
      <vt:lpstr>Exceptions to debt-financed property — neighborhood land</vt:lpstr>
      <vt:lpstr>Disposition of IRC §514 property</vt:lpstr>
      <vt:lpstr>Disposition of IRC §514 property (cont’d)</vt:lpstr>
      <vt:lpstr>Polling question 3</vt:lpstr>
      <vt:lpstr>PowerPoint Presentation</vt:lpstr>
      <vt:lpstr>Step 3: Computing UBI</vt:lpstr>
      <vt:lpstr>Unrelated business income deductions — allocation methodology</vt:lpstr>
      <vt:lpstr>Unrelated business income deductions — allocation methodology </vt:lpstr>
      <vt:lpstr>Section 512(a)(6) siloing</vt:lpstr>
      <vt:lpstr>Section 512(a)(6) general rule: NAICS codes</vt:lpstr>
      <vt:lpstr>Section 512(a)(6): non-NAICS business activity codes for certain types of investments</vt:lpstr>
      <vt:lpstr>Section 512(a)(6): qualifying partnership interests (QPIs) </vt:lpstr>
      <vt:lpstr>Section 512(a)(6): qualifying partnership interests (QPIs)</vt:lpstr>
      <vt:lpstr>Section 512(a)(6): qualifying partnership interests (QPIs) </vt:lpstr>
      <vt:lpstr>Section 512(a)(6): allocation of deductions</vt:lpstr>
      <vt:lpstr>Polling question 4</vt:lpstr>
      <vt:lpstr>PowerPoint Presentation</vt:lpstr>
      <vt:lpstr>Reporting UBI on the Form 990-T</vt:lpstr>
      <vt:lpstr>Reporting UBI on the Form 990-T</vt:lpstr>
      <vt:lpstr>Example — determining total UBTI (summing the silos)</vt:lpstr>
      <vt:lpstr>Reporting Net Operating Losses on the 990-T</vt:lpstr>
      <vt:lpstr>Charitable contribution deduction and conversion to NOL</vt:lpstr>
      <vt:lpstr>Example — NOLs and charitable contribution deduction (corporations)</vt:lpstr>
      <vt:lpstr>Polling question 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on Section 501(c)(3) exemption standards</dc:title>
  <dc:creator>FTL Team</dc:creator>
  <cp:keywords/>
  <cp:lastModifiedBy>Emma Walsh</cp:lastModifiedBy>
  <cp:revision>120</cp:revision>
  <dcterms:created xsi:type="dcterms:W3CDTF">2021-01-08T13:24:58Z</dcterms:created>
  <dcterms:modified xsi:type="dcterms:W3CDTF">2024-03-28T19:17:27Z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0x0101002E79A584A6DCB849A1E5CA596A7D852E</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WppReportPropertiesLastWrittenToDocument">
    <vt:filetime>2023-01-24T18:55:25Z</vt:filetime>
  </property>
  <property fmtid="{D5CDD505-2E9C-101B-9397-08002B2CF9AE}" pid="13" name="_dlc_DocIdItemGuid">
    <vt:lpwstr>16d7e8d2-f62d-4749-9a9c-eccc78694464</vt:lpwstr>
  </property>
  <property fmtid="{D5CDD505-2E9C-101B-9397-08002B2CF9AE}" pid="14" name="ContentLanguage">
    <vt:lpwstr/>
  </property>
  <property fmtid="{D5CDD505-2E9C-101B-9397-08002B2CF9AE}" pid="15" name="ServiceLineFunction">
    <vt:lpwstr>20;#Business Tax Advisory|ded910fd-8f25-4036-8d18-e57d2426a5ad</vt:lpwstr>
  </property>
  <property fmtid="{D5CDD505-2E9C-101B-9397-08002B2CF9AE}" pid="16" name="EYContentType">
    <vt:lpwstr>9;#Learn|4043d207-aab3-4c7b-a1b7-a554629cbbd1</vt:lpwstr>
  </property>
  <property fmtid="{D5CDD505-2E9C-101B-9397-08002B2CF9AE}" pid="17" name="GeographicApplicability">
    <vt:lpwstr>1;#Global|500f1427-2ec5-408e-9c7e-c7ecab3f14e9</vt:lpwstr>
  </property>
  <property fmtid="{D5CDD505-2E9C-101B-9397-08002B2CF9AE}" pid="18" name="Sector">
    <vt:lpwstr/>
  </property>
</Properties>
</file>